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82" r:id="rId9"/>
    <p:sldId id="284" r:id="rId10"/>
    <p:sldId id="285" r:id="rId11"/>
    <p:sldId id="263" r:id="rId12"/>
    <p:sldId id="286" r:id="rId13"/>
    <p:sldId id="264" r:id="rId14"/>
    <p:sldId id="281" r:id="rId15"/>
    <p:sldId id="279" r:id="rId16"/>
    <p:sldId id="280" r:id="rId17"/>
    <p:sldId id="266" r:id="rId18"/>
    <p:sldId id="265" r:id="rId19"/>
    <p:sldId id="274" r:id="rId20"/>
    <p:sldId id="275" r:id="rId21"/>
    <p:sldId id="267" r:id="rId22"/>
    <p:sldId id="278" r:id="rId23"/>
    <p:sldId id="268" r:id="rId24"/>
    <p:sldId id="289" r:id="rId25"/>
    <p:sldId id="269" r:id="rId26"/>
    <p:sldId id="270" r:id="rId27"/>
    <p:sldId id="271" r:id="rId28"/>
    <p:sldId id="273" r:id="rId29"/>
    <p:sldId id="272" r:id="rId30"/>
    <p:sldId id="276" r:id="rId31"/>
    <p:sldId id="277" r:id="rId32"/>
    <p:sldId id="291" r:id="rId33"/>
    <p:sldId id="292" r:id="rId34"/>
    <p:sldId id="287" r:id="rId35"/>
    <p:sldId id="288"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146B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255"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4A48-A675-49C7-B11B-D6E514A0B55A}" type="datetimeFigureOut">
              <a:rPr lang="en-GB" smtClean="0"/>
              <a:t>09/02/2026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03EF3-4CDF-49E9-9E6C-09544E4F120A}" type="slidenum">
              <a:rPr lang="en-GB" smtClean="0"/>
              <a:t>‹#›</a:t>
            </a:fld>
            <a:endParaRPr lang="en-GB"/>
          </a:p>
        </p:txBody>
      </p:sp>
    </p:spTree>
    <p:extLst>
      <p:ext uri="{BB962C8B-B14F-4D97-AF65-F5344CB8AC3E}">
        <p14:creationId xmlns:p14="http://schemas.microsoft.com/office/powerpoint/2010/main" val="2923122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sca_esv=cbcc352c89b9e229&amp;sxsrf=ANbL-n5NNjqi5sLbGPIZBca-hWdfXBxA9Q%3A1768420937613&amp;q=Knights+of+Malta&amp;source=lnms&amp;fbs=ADc_l-aN0CWEZBOHjofHoaMMDiKpaEWjvZ2Py1XXV8d8KvlI3sbM0Xv-BZKE_VrZb6-djVhOtEikQxVPaqfTMUjZRiWtKCoslmAGmF-50j-Z_XShN7YBAJYdGrM2bb5tisj5TcqxpIPNbRubOY4ZmaLnONusPege0FgVy_g9PlrP7cjXY2MPoojzrseTHYnT_2KzcZcbwSJl&amp;sa=X&amp;ved=2ahUKEwix8KOv6YuSAxXhhf0HHZkgAegQgK4QegQIARAE&amp;biw=1280&amp;bih=593&amp;dpr=1.5&amp;aic=0&amp;zx=1768420937960&amp;no_sw_cr=1"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google.com/search?sca_esv=cbcc352c89b9e229&amp;sxsrf=ANbL-n5NNjqi5sLbGPIZBca-hWdfXBxA9Q%3A1768420937613&amp;q=George+Cross&amp;source=lnms&amp;fbs=ADc_l-aN0CWEZBOHjofHoaMMDiKpaEWjvZ2Py1XXV8d8KvlI3sbM0Xv-BZKE_VrZb6-djVhOtEikQxVPaqfTMUjZRiWtKCoslmAGmF-50j-Z_XShN7YBAJYdGrM2bb5tisj5TcqxpIPNbRubOY4ZmaLnONusPege0FgVy_g9PlrP7cjXY2MPoojzrseTHYnT_2KzcZcbwSJl&amp;sa=X&amp;ved=2ahUKEwix8KOv6YuSAxXhhf0HHZkgAegQgK4QegQIARAG&amp;biw=1280&amp;bih=593&amp;dpr=1.5&amp;aic=0&amp;zx=1768420937960&amp;no_sw_cr=1" TargetMode="External"/><Relationship Id="rId4" Type="http://schemas.openxmlformats.org/officeDocument/2006/relationships/hyperlink" Target="https://www.google.com/search?sca_esv=cbcc352c89b9e229&amp;sxsrf=ANbL-n5NNjqi5sLbGPIZBca-hWdfXBxA9Q%3A1768420937613&amp;q=King+Alfonso+V&amp;source=lnms&amp;fbs=ADc_l-aN0CWEZBOHjofHoaMMDiKpaEWjvZ2Py1XXV8d8KvlI3sbM0Xv-BZKE_VrZb6-djVhOtEikQxVPaqfTMUjZRiWtKCoslmAGmF-50j-Z_XShN7YBAJYdGrM2bb5tisj5TcqxpIPNbRubOY4ZmaLnONusPege0FgVy_g9PlrP7cjXY2MPoojzrseTHYnT_2KzcZcbwSJl&amp;sa=X&amp;ved=2ahUKEwix8KOv6YuSAxXhhf0HHZkgAegQgK4QegQIARAF&amp;biw=1280&amp;bih=593&amp;dpr=1.5&amp;aic=0&amp;zx=1768420937960&amp;no_sw_cr=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fit 1000 Maltas in Finland</a:t>
            </a:r>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3</a:t>
            </a:fld>
            <a:endParaRPr lang="en-GB"/>
          </a:p>
        </p:txBody>
      </p:sp>
    </p:spTree>
    <p:extLst>
      <p:ext uri="{BB962C8B-B14F-4D97-AF65-F5344CB8AC3E}">
        <p14:creationId xmlns:p14="http://schemas.microsoft.com/office/powerpoint/2010/main" val="124166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18</a:t>
            </a:fld>
            <a:endParaRPr lang="en-GB"/>
          </a:p>
        </p:txBody>
      </p:sp>
    </p:spTree>
    <p:extLst>
      <p:ext uri="{BB962C8B-B14F-4D97-AF65-F5344CB8AC3E}">
        <p14:creationId xmlns:p14="http://schemas.microsoft.com/office/powerpoint/2010/main" val="324684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Day: 7.50 -13.40</a:t>
            </a:r>
          </a:p>
          <a:p>
            <a:r>
              <a:rPr lang="en-US" dirty="0"/>
              <a:t>End of September to End of June</a:t>
            </a:r>
          </a:p>
          <a:p>
            <a:r>
              <a:rPr lang="en-US" dirty="0"/>
              <a:t>Language of instructions – Maltese and English (code switching)</a:t>
            </a:r>
          </a:p>
          <a:p>
            <a:r>
              <a:rPr lang="en-US" dirty="0"/>
              <a:t>Assessment – Up to grade 3 (only formative assessment methods); Grade 4 onwards (a combination of formative and summative assessment along the scholastic year + an end of year exam)</a:t>
            </a:r>
          </a:p>
          <a:p>
            <a:r>
              <a:rPr lang="en-US" dirty="0"/>
              <a:t>Subjects in the primary : Maths, Maltese, English, Religion, Social Studies, Science, ICT, PE, PSCD, Gymnastics, Drama, Art</a:t>
            </a:r>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21</a:t>
            </a:fld>
            <a:endParaRPr lang="en-GB"/>
          </a:p>
        </p:txBody>
      </p:sp>
    </p:spTree>
    <p:extLst>
      <p:ext uri="{BB962C8B-B14F-4D97-AF65-F5344CB8AC3E}">
        <p14:creationId xmlns:p14="http://schemas.microsoft.com/office/powerpoint/2010/main" val="2770879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33</a:t>
            </a:fld>
            <a:endParaRPr lang="en-GB"/>
          </a:p>
        </p:txBody>
      </p:sp>
    </p:spTree>
    <p:extLst>
      <p:ext uri="{BB962C8B-B14F-4D97-AF65-F5344CB8AC3E}">
        <p14:creationId xmlns:p14="http://schemas.microsoft.com/office/powerpoint/2010/main" val="51053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main legend of the Maltese flag </a:t>
            </a:r>
            <a:r>
              <a:rPr lang="en-US" dirty="0"/>
              <a:t>attributes its red and white colors to Count Roger the Norman, who supposedly gave the Maltese a piece of his own banner in 1090 after liberating them from Arab rule</a:t>
            </a:r>
            <a:r>
              <a:rPr lang="en-US" sz="1200" b="0" i="0" kern="1200" dirty="0">
                <a:solidFill>
                  <a:schemeClr val="tx1"/>
                </a:solidFill>
                <a:effectLst/>
                <a:latin typeface="+mn-lt"/>
                <a:ea typeface="+mn-ea"/>
                <a:cs typeface="+mn-cs"/>
              </a:rPr>
              <a:t>; however, historians view this as a myth, with the colors likely established by the </a:t>
            </a:r>
            <a:r>
              <a:rPr lang="en-US" sz="1200" b="0" i="0" kern="1200" dirty="0">
                <a:solidFill>
                  <a:schemeClr val="tx1"/>
                </a:solidFill>
                <a:effectLst/>
                <a:latin typeface="+mn-lt"/>
                <a:ea typeface="+mn-ea"/>
                <a:cs typeface="+mn-cs"/>
                <a:hlinkClick r:id="rId3"/>
              </a:rPr>
              <a:t>Knights of Malta</a:t>
            </a:r>
            <a:r>
              <a:rPr lang="en-US" sz="1200" b="0" i="0" kern="1200" dirty="0">
                <a:solidFill>
                  <a:schemeClr val="tx1"/>
                </a:solidFill>
                <a:effectLst/>
                <a:latin typeface="+mn-lt"/>
                <a:ea typeface="+mn-ea"/>
                <a:cs typeface="+mn-cs"/>
              </a:rPr>
              <a:t> (who used them) or later gifted by </a:t>
            </a:r>
            <a:r>
              <a:rPr lang="en-US" sz="1200" b="0" i="0" kern="1200" dirty="0">
                <a:solidFill>
                  <a:schemeClr val="tx1"/>
                </a:solidFill>
                <a:effectLst/>
                <a:latin typeface="+mn-lt"/>
                <a:ea typeface="+mn-ea"/>
                <a:cs typeface="+mn-cs"/>
                <a:hlinkClick r:id="rId4"/>
              </a:rPr>
              <a:t>King Alfonso V</a:t>
            </a:r>
            <a:r>
              <a:rPr lang="en-US" sz="1200" b="0" i="0" kern="1200" dirty="0">
                <a:solidFill>
                  <a:schemeClr val="tx1"/>
                </a:solidFill>
                <a:effectLst/>
                <a:latin typeface="+mn-lt"/>
                <a:ea typeface="+mn-ea"/>
                <a:cs typeface="+mn-cs"/>
              </a:rPr>
              <a:t>. The flag also features the </a:t>
            </a:r>
            <a:r>
              <a:rPr lang="en-US" sz="1200" b="0" i="0" kern="1200" dirty="0">
                <a:solidFill>
                  <a:schemeClr val="tx1"/>
                </a:solidFill>
                <a:effectLst/>
                <a:latin typeface="+mn-lt"/>
                <a:ea typeface="+mn-ea"/>
                <a:cs typeface="+mn-cs"/>
                <a:hlinkClick r:id="rId5"/>
              </a:rPr>
              <a:t>George Cross</a:t>
            </a:r>
            <a:r>
              <a:rPr lang="en-US" sz="1200" b="0" i="0" kern="1200" dirty="0">
                <a:solidFill>
                  <a:schemeClr val="tx1"/>
                </a:solidFill>
                <a:effectLst/>
                <a:latin typeface="+mn-lt"/>
                <a:ea typeface="+mn-ea"/>
                <a:cs typeface="+mn-cs"/>
              </a:rPr>
              <a:t>, awarded for wartime bravery, added in 1942 and retained at independence in 1964, symbolizing courage and resilience. </a:t>
            </a:r>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4</a:t>
            </a:fld>
            <a:endParaRPr lang="en-GB"/>
          </a:p>
        </p:txBody>
      </p:sp>
    </p:spTree>
    <p:extLst>
      <p:ext uri="{BB962C8B-B14F-4D97-AF65-F5344CB8AC3E}">
        <p14:creationId xmlns:p14="http://schemas.microsoft.com/office/powerpoint/2010/main" val="9343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Maltese (</a:t>
            </a:r>
            <a:r>
              <a:rPr lang="en-US" sz="1200" b="0" i="1" kern="1200" dirty="0">
                <a:solidFill>
                  <a:schemeClr val="tx1"/>
                </a:solidFill>
                <a:effectLst/>
                <a:latin typeface="+mn-lt"/>
                <a:ea typeface="+mn-ea"/>
                <a:cs typeface="+mn-cs"/>
              </a:rPr>
              <a:t>il-Malti</a:t>
            </a:r>
            <a:r>
              <a:rPr lang="en-US" sz="1200" b="0" i="0" kern="1200" dirty="0">
                <a:solidFill>
                  <a:schemeClr val="tx1"/>
                </a:solidFill>
                <a:effectLst/>
                <a:latin typeface="+mn-lt"/>
                <a:ea typeface="+mn-ea"/>
                <a:cs typeface="+mn-cs"/>
              </a:rPr>
              <a:t>) is </a:t>
            </a:r>
            <a:r>
              <a:rPr lang="en-US" dirty="0"/>
              <a:t>a unique Semitic language with Arabic roots but written in the Latin script</a:t>
            </a:r>
            <a:r>
              <a:rPr lang="en-US" sz="1200" b="0" i="0" kern="1200" dirty="0">
                <a:solidFill>
                  <a:schemeClr val="tx1"/>
                </a:solidFill>
                <a:effectLst/>
                <a:latin typeface="+mn-lt"/>
                <a:ea typeface="+mn-ea"/>
                <a:cs typeface="+mn-cs"/>
              </a:rPr>
              <a:t>, making it the EU's only official Semitic language and Malta's national language, characterized by its Arabic-based grammar (root-and-template system) and significant lexical borrowing from Sicilian, Italian, and English, reflecting Malta's history. Its structure retains core Semitic features, but its vocabulary is heavily European, creating a distinct blend that allows for code-switching and a strong cultural identity. </a:t>
            </a:r>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5</a:t>
            </a:fld>
            <a:endParaRPr lang="en-GB"/>
          </a:p>
        </p:txBody>
      </p:sp>
    </p:spTree>
    <p:extLst>
      <p:ext uri="{BB962C8B-B14F-4D97-AF65-F5344CB8AC3E}">
        <p14:creationId xmlns:p14="http://schemas.microsoft.com/office/powerpoint/2010/main" val="253777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Timeline</a:t>
            </a:r>
          </a:p>
          <a:p>
            <a:endParaRPr lang="en-US" dirty="0"/>
          </a:p>
          <a:p>
            <a:pPr marL="228600" indent="-228600">
              <a:buAutoNum type="arabicPeriod"/>
            </a:pPr>
            <a:r>
              <a:rPr lang="en-US" dirty="0"/>
              <a:t>Prehistory</a:t>
            </a:r>
          </a:p>
          <a:p>
            <a:pPr marL="228600" indent="-228600">
              <a:buAutoNum type="arabicPeriod"/>
            </a:pPr>
            <a:r>
              <a:rPr lang="en-US" dirty="0"/>
              <a:t>Phoenicians</a:t>
            </a:r>
          </a:p>
          <a:p>
            <a:pPr marL="228600" indent="-228600">
              <a:buAutoNum type="arabicPeriod"/>
            </a:pPr>
            <a:r>
              <a:rPr lang="en-US" dirty="0"/>
              <a:t>Carthaginians</a:t>
            </a:r>
          </a:p>
          <a:p>
            <a:pPr marL="228600" indent="-228600">
              <a:buAutoNum type="arabicPeriod"/>
            </a:pPr>
            <a:r>
              <a:rPr lang="en-US" dirty="0"/>
              <a:t>Romans</a:t>
            </a:r>
          </a:p>
          <a:p>
            <a:pPr marL="228600" indent="-228600">
              <a:buAutoNum type="arabicPeriod"/>
            </a:pPr>
            <a:r>
              <a:rPr lang="en-US" dirty="0"/>
              <a:t>Byzantines</a:t>
            </a:r>
          </a:p>
          <a:p>
            <a:pPr marL="228600" indent="-228600">
              <a:buAutoNum type="arabicPeriod"/>
            </a:pPr>
            <a:r>
              <a:rPr lang="en-US" dirty="0"/>
              <a:t>Arab</a:t>
            </a:r>
          </a:p>
          <a:p>
            <a:pPr marL="228600" indent="-228600">
              <a:buAutoNum type="arabicPeriod"/>
            </a:pPr>
            <a:r>
              <a:rPr lang="en-US" dirty="0"/>
              <a:t>Normans</a:t>
            </a:r>
          </a:p>
          <a:p>
            <a:pPr marL="228600" indent="-228600">
              <a:buAutoNum type="arabicPeriod"/>
            </a:pPr>
            <a:r>
              <a:rPr lang="en-US" dirty="0" err="1"/>
              <a:t>Aragonese</a:t>
            </a:r>
            <a:endParaRPr lang="en-US" dirty="0"/>
          </a:p>
          <a:p>
            <a:pPr marL="228600" indent="-228600">
              <a:buAutoNum type="arabicPeriod"/>
            </a:pPr>
            <a:r>
              <a:rPr lang="en-US" dirty="0"/>
              <a:t>Knights of Malta</a:t>
            </a:r>
          </a:p>
          <a:p>
            <a:pPr marL="228600" indent="-228600">
              <a:buAutoNum type="arabicPeriod"/>
            </a:pPr>
            <a:r>
              <a:rPr lang="en-US" dirty="0"/>
              <a:t>French Rule</a:t>
            </a:r>
          </a:p>
          <a:p>
            <a:pPr marL="228600" indent="-228600">
              <a:buAutoNum type="arabicPeriod"/>
            </a:pPr>
            <a:r>
              <a:rPr lang="en-US" dirty="0"/>
              <a:t>English Rule</a:t>
            </a:r>
          </a:p>
          <a:p>
            <a:pPr marL="228600" indent="-228600">
              <a:buAutoNum type="arabicPeriod"/>
            </a:pPr>
            <a:r>
              <a:rPr lang="en-US" dirty="0"/>
              <a:t>Independence</a:t>
            </a:r>
          </a:p>
          <a:p>
            <a:pPr marL="228600" indent="-228600">
              <a:buAutoNum type="arabicPeriod"/>
            </a:pPr>
            <a:r>
              <a:rPr lang="en-US" dirty="0"/>
              <a:t>EU Membership</a:t>
            </a:r>
          </a:p>
        </p:txBody>
      </p:sp>
      <p:sp>
        <p:nvSpPr>
          <p:cNvPr id="4" name="Slide Number Placeholder 3"/>
          <p:cNvSpPr>
            <a:spLocks noGrp="1"/>
          </p:cNvSpPr>
          <p:nvPr>
            <p:ph type="sldNum" sz="quarter" idx="5"/>
          </p:nvPr>
        </p:nvSpPr>
        <p:spPr/>
        <p:txBody>
          <a:bodyPr/>
          <a:lstStyle/>
          <a:p>
            <a:fld id="{BEA03EF3-4CDF-49E9-9E6C-09544E4F120A}" type="slidenum">
              <a:rPr lang="en-GB" smtClean="0"/>
              <a:t>6</a:t>
            </a:fld>
            <a:endParaRPr lang="en-GB"/>
          </a:p>
        </p:txBody>
      </p:sp>
    </p:spTree>
    <p:extLst>
      <p:ext uri="{BB962C8B-B14F-4D97-AF65-F5344CB8AC3E}">
        <p14:creationId xmlns:p14="http://schemas.microsoft.com/office/powerpoint/2010/main" val="111092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E916-F0DA-2033-CE4F-A361339C3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D13FB-132A-14E7-BC97-6727A8B9D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004AC-490C-F34D-0E8D-527B74B49500}"/>
              </a:ext>
            </a:extLst>
          </p:cNvPr>
          <p:cNvSpPr>
            <a:spLocks noGrp="1"/>
          </p:cNvSpPr>
          <p:nvPr>
            <p:ph type="body" idx="1"/>
          </p:nvPr>
        </p:nvSpPr>
        <p:spPr/>
        <p:txBody>
          <a:bodyPr/>
          <a:lstStyle/>
          <a:p>
            <a:r>
              <a:rPr lang="en-US" dirty="0"/>
              <a:t>History Timeline</a:t>
            </a:r>
          </a:p>
          <a:p>
            <a:endParaRPr lang="en-US" dirty="0"/>
          </a:p>
          <a:p>
            <a:pPr marL="228600" indent="-228600">
              <a:buAutoNum type="arabicPeriod"/>
            </a:pPr>
            <a:r>
              <a:rPr lang="en-US" dirty="0"/>
              <a:t>Prehistory</a:t>
            </a:r>
          </a:p>
          <a:p>
            <a:pPr marL="228600" indent="-228600">
              <a:buAutoNum type="arabicPeriod"/>
            </a:pPr>
            <a:r>
              <a:rPr lang="en-US" dirty="0"/>
              <a:t>Phoenicians</a:t>
            </a:r>
          </a:p>
          <a:p>
            <a:pPr marL="228600" indent="-228600">
              <a:buAutoNum type="arabicPeriod"/>
            </a:pPr>
            <a:r>
              <a:rPr lang="en-US" dirty="0"/>
              <a:t>Carthaginians</a:t>
            </a:r>
          </a:p>
          <a:p>
            <a:pPr marL="228600" indent="-228600">
              <a:buAutoNum type="arabicPeriod"/>
            </a:pPr>
            <a:r>
              <a:rPr lang="en-US" dirty="0"/>
              <a:t>Romans</a:t>
            </a:r>
          </a:p>
          <a:p>
            <a:pPr marL="228600" indent="-228600">
              <a:buAutoNum type="arabicPeriod"/>
            </a:pPr>
            <a:r>
              <a:rPr lang="en-US" dirty="0"/>
              <a:t>Byzantines</a:t>
            </a:r>
          </a:p>
          <a:p>
            <a:pPr marL="228600" indent="-228600">
              <a:buAutoNum type="arabicPeriod"/>
            </a:pPr>
            <a:r>
              <a:rPr lang="en-US" dirty="0"/>
              <a:t>Arab</a:t>
            </a:r>
          </a:p>
          <a:p>
            <a:pPr marL="228600" indent="-228600">
              <a:buAutoNum type="arabicPeriod"/>
            </a:pPr>
            <a:r>
              <a:rPr lang="en-US" dirty="0"/>
              <a:t>Normans</a:t>
            </a:r>
          </a:p>
          <a:p>
            <a:pPr marL="228600" indent="-228600">
              <a:buAutoNum type="arabicPeriod"/>
            </a:pPr>
            <a:r>
              <a:rPr lang="en-US" dirty="0" err="1"/>
              <a:t>Aragonese</a:t>
            </a:r>
            <a:endParaRPr lang="en-US" dirty="0"/>
          </a:p>
          <a:p>
            <a:pPr marL="228600" indent="-228600">
              <a:buAutoNum type="arabicPeriod"/>
            </a:pPr>
            <a:r>
              <a:rPr lang="en-US" dirty="0"/>
              <a:t>Knights of Malta</a:t>
            </a:r>
          </a:p>
          <a:p>
            <a:pPr marL="228600" indent="-228600">
              <a:buAutoNum type="arabicPeriod"/>
            </a:pPr>
            <a:r>
              <a:rPr lang="en-US" dirty="0"/>
              <a:t>French Rule</a:t>
            </a:r>
          </a:p>
          <a:p>
            <a:pPr marL="228600" indent="-228600">
              <a:buAutoNum type="arabicPeriod"/>
            </a:pPr>
            <a:r>
              <a:rPr lang="en-US" dirty="0"/>
              <a:t>English Rule</a:t>
            </a:r>
          </a:p>
          <a:p>
            <a:pPr marL="228600" indent="-228600">
              <a:buAutoNum type="arabicPeriod"/>
            </a:pPr>
            <a:r>
              <a:rPr lang="en-US" dirty="0"/>
              <a:t>Independence</a:t>
            </a:r>
          </a:p>
          <a:p>
            <a:pPr marL="228600" indent="-228600">
              <a:buAutoNum type="arabicPeriod"/>
            </a:pPr>
            <a:r>
              <a:rPr lang="en-US" dirty="0"/>
              <a:t>EU Membership</a:t>
            </a:r>
          </a:p>
        </p:txBody>
      </p:sp>
      <p:sp>
        <p:nvSpPr>
          <p:cNvPr id="4" name="Slide Number Placeholder 3">
            <a:extLst>
              <a:ext uri="{FF2B5EF4-FFF2-40B4-BE49-F238E27FC236}">
                <a16:creationId xmlns:a16="http://schemas.microsoft.com/office/drawing/2014/main" id="{B127BB6F-64FB-1505-3FAB-B5B6B42BBDA5}"/>
              </a:ext>
            </a:extLst>
          </p:cNvPr>
          <p:cNvSpPr>
            <a:spLocks noGrp="1"/>
          </p:cNvSpPr>
          <p:nvPr>
            <p:ph type="sldNum" sz="quarter" idx="5"/>
          </p:nvPr>
        </p:nvSpPr>
        <p:spPr/>
        <p:txBody>
          <a:bodyPr/>
          <a:lstStyle/>
          <a:p>
            <a:fld id="{BEA03EF3-4CDF-49E9-9E6C-09544E4F120A}" type="slidenum">
              <a:rPr lang="en-GB" smtClean="0"/>
              <a:t>7</a:t>
            </a:fld>
            <a:endParaRPr lang="en-GB"/>
          </a:p>
        </p:txBody>
      </p:sp>
    </p:spTree>
    <p:extLst>
      <p:ext uri="{BB962C8B-B14F-4D97-AF65-F5344CB8AC3E}">
        <p14:creationId xmlns:p14="http://schemas.microsoft.com/office/powerpoint/2010/main" val="314896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9</a:t>
            </a:fld>
            <a:endParaRPr lang="en-GB"/>
          </a:p>
        </p:txBody>
      </p:sp>
    </p:spTree>
    <p:extLst>
      <p:ext uri="{BB962C8B-B14F-4D97-AF65-F5344CB8AC3E}">
        <p14:creationId xmlns:p14="http://schemas.microsoft.com/office/powerpoint/2010/main" val="22612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11</a:t>
            </a:fld>
            <a:endParaRPr lang="en-GB"/>
          </a:p>
        </p:txBody>
      </p:sp>
    </p:spTree>
    <p:extLst>
      <p:ext uri="{BB962C8B-B14F-4D97-AF65-F5344CB8AC3E}">
        <p14:creationId xmlns:p14="http://schemas.microsoft.com/office/powerpoint/2010/main" val="346468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12</a:t>
            </a:fld>
            <a:endParaRPr lang="en-GB"/>
          </a:p>
        </p:txBody>
      </p:sp>
    </p:spTree>
    <p:extLst>
      <p:ext uri="{BB962C8B-B14F-4D97-AF65-F5344CB8AC3E}">
        <p14:creationId xmlns:p14="http://schemas.microsoft.com/office/powerpoint/2010/main" val="2874308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festa is a community event of religious origin held annually in village parishes across Malta and Gozo. Festa weeks entail concerts, band marches, firework displays and bell ringing. Typical festa food, such as nougat, is sold from street stalls. The practice is transmitted informally through participation in the preparation and events. Despite its increased </a:t>
            </a:r>
            <a:r>
              <a:rPr lang="en-US" sz="1200" b="0" i="0" kern="1200" dirty="0" err="1">
                <a:solidFill>
                  <a:schemeClr val="tx1"/>
                </a:solidFill>
                <a:effectLst/>
                <a:latin typeface="+mn-lt"/>
                <a:ea typeface="+mn-ea"/>
                <a:cs typeface="+mn-cs"/>
              </a:rPr>
              <a:t>secularisation</a:t>
            </a:r>
            <a:r>
              <a:rPr lang="en-US" sz="1200" b="0" i="0" kern="1200" dirty="0">
                <a:solidFill>
                  <a:schemeClr val="tx1"/>
                </a:solidFill>
                <a:effectLst/>
                <a:latin typeface="+mn-lt"/>
                <a:ea typeface="+mn-ea"/>
                <a:cs typeface="+mn-cs"/>
              </a:rPr>
              <a:t>, the festa remains an important part of cultural heritage in Maltese villages, uniting families, outsiders and local communities in a celebration of popular religiosity and local identities.</a:t>
            </a:r>
            <a:endParaRPr lang="en-GB" dirty="0"/>
          </a:p>
        </p:txBody>
      </p:sp>
      <p:sp>
        <p:nvSpPr>
          <p:cNvPr id="4" name="Slide Number Placeholder 3"/>
          <p:cNvSpPr>
            <a:spLocks noGrp="1"/>
          </p:cNvSpPr>
          <p:nvPr>
            <p:ph type="sldNum" sz="quarter" idx="5"/>
          </p:nvPr>
        </p:nvSpPr>
        <p:spPr/>
        <p:txBody>
          <a:bodyPr/>
          <a:lstStyle/>
          <a:p>
            <a:fld id="{BEA03EF3-4CDF-49E9-9E6C-09544E4F120A}" type="slidenum">
              <a:rPr lang="en-GB" smtClean="0"/>
              <a:t>13</a:t>
            </a:fld>
            <a:endParaRPr lang="en-GB"/>
          </a:p>
        </p:txBody>
      </p:sp>
    </p:spTree>
    <p:extLst>
      <p:ext uri="{BB962C8B-B14F-4D97-AF65-F5344CB8AC3E}">
        <p14:creationId xmlns:p14="http://schemas.microsoft.com/office/powerpoint/2010/main" val="2989445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4D7E-E7E6-2829-F56B-0675FE5F7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B55726-F246-A325-B6A6-D137016280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EA842C-4D08-455E-1CC0-58F95F9AC906}"/>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5" name="Footer Placeholder 4">
            <a:extLst>
              <a:ext uri="{FF2B5EF4-FFF2-40B4-BE49-F238E27FC236}">
                <a16:creationId xmlns:a16="http://schemas.microsoft.com/office/drawing/2014/main" id="{0AF4D0B7-3586-38AF-E0C6-97E421D6B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C0E24-9C79-07E8-C554-999D5FB0D2C9}"/>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750616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2BED-12EF-A7C0-B82B-DE989098E49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1594A5-F304-F94E-C1F3-4363417805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04037-D1FB-E213-DB6A-9577CA526C9C}"/>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5" name="Footer Placeholder 4">
            <a:extLst>
              <a:ext uri="{FF2B5EF4-FFF2-40B4-BE49-F238E27FC236}">
                <a16:creationId xmlns:a16="http://schemas.microsoft.com/office/drawing/2014/main" id="{80F43181-462C-1D29-C7A1-F48876692D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53762-9159-3BBE-EFD1-C2CEDF94E560}"/>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76423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15270-872E-ED55-E0D9-8B0CEE809B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7A8F48-D99A-C42B-21E8-09C053A689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181D90-B8D8-5229-8512-8F660277CC84}"/>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5" name="Footer Placeholder 4">
            <a:extLst>
              <a:ext uri="{FF2B5EF4-FFF2-40B4-BE49-F238E27FC236}">
                <a16:creationId xmlns:a16="http://schemas.microsoft.com/office/drawing/2014/main" id="{83E4427D-3C7A-140E-6CF6-3CEBD08D73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D713FB-EC53-A264-7708-69FBF825BBA5}"/>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323575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ACD31-B6EC-413D-3D33-B0B63B98DF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FEB8C1-B152-750A-CBFF-C0A2DB7D81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29B17-C122-FC2F-34F9-3A75DDBD36B9}"/>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5" name="Footer Placeholder 4">
            <a:extLst>
              <a:ext uri="{FF2B5EF4-FFF2-40B4-BE49-F238E27FC236}">
                <a16:creationId xmlns:a16="http://schemas.microsoft.com/office/drawing/2014/main" id="{27A09057-16EC-162C-5AF1-AB0D8E4B1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B65CC4-7A1F-823F-90B3-C975ED4AF7D8}"/>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22503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B850-1612-A1F9-0B38-B272084F3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5E5D2B-830D-1AE3-6BAF-8F06366DF4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A63D06-4F71-3DAC-B941-88B2566D947B}"/>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5" name="Footer Placeholder 4">
            <a:extLst>
              <a:ext uri="{FF2B5EF4-FFF2-40B4-BE49-F238E27FC236}">
                <a16:creationId xmlns:a16="http://schemas.microsoft.com/office/drawing/2014/main" id="{956FDC5E-3798-7B7D-5B5F-F7A37AB9EC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BF15D-98CD-E853-35BE-190B1E676B82}"/>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213856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4CC1-0A51-26E6-0205-79DCDB6DB9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9875F5-8D09-5F51-48FF-AD71FDDEBA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B55551-5B0A-7888-B752-D54E5C89D2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A60058-9514-9FAC-72EE-DCFDFF43BD82}"/>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6" name="Footer Placeholder 5">
            <a:extLst>
              <a:ext uri="{FF2B5EF4-FFF2-40B4-BE49-F238E27FC236}">
                <a16:creationId xmlns:a16="http://schemas.microsoft.com/office/drawing/2014/main" id="{D068D3FF-D584-3F27-31E0-A52FECD6C3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C5DAA7-D1D0-969A-701A-54E8A51E98BB}"/>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276248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25936-58B7-B22C-5EFA-A703C30CF6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228D14-DE39-06A4-19E6-7312728589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AAD00D-BC0B-9A15-5F1D-DB08096F06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88BF0C-454B-911F-3737-9EE861099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87968-50F4-989E-5559-525C49CE7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0094A8-94D2-804F-47DA-C60510027B66}"/>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8" name="Footer Placeholder 7">
            <a:extLst>
              <a:ext uri="{FF2B5EF4-FFF2-40B4-BE49-F238E27FC236}">
                <a16:creationId xmlns:a16="http://schemas.microsoft.com/office/drawing/2014/main" id="{4BB5E6C2-72E9-51BB-ADAF-797D827550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0C4D98-967A-5FB0-DBFB-AACFD339AD60}"/>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156100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97C-7D2E-F812-3295-2FD1893D27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9B4B39-D1DE-49F2-B1A8-582E9D8B7EA0}"/>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4" name="Footer Placeholder 3">
            <a:extLst>
              <a:ext uri="{FF2B5EF4-FFF2-40B4-BE49-F238E27FC236}">
                <a16:creationId xmlns:a16="http://schemas.microsoft.com/office/drawing/2014/main" id="{9D55253B-C0BD-75BF-B736-58480D0773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3E6D15-24F9-EB83-D93C-108E1FB173A2}"/>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392658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720F-D810-C6EA-925A-E1A2A3D5D844}"/>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3" name="Footer Placeholder 2">
            <a:extLst>
              <a:ext uri="{FF2B5EF4-FFF2-40B4-BE49-F238E27FC236}">
                <a16:creationId xmlns:a16="http://schemas.microsoft.com/office/drawing/2014/main" id="{CC9BFB44-7A8D-2C1A-B212-0EFC5452C7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CD80F4-95D2-249B-DBB3-6AA052201232}"/>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35159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EBAE-FB7B-BE1F-8317-54CAE8D1C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8F644C-488A-F635-C471-C120CBBE7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62F6CE4-3A08-B633-3456-68FB4FAAC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FA739-A91D-1E6C-E4FB-A524915906C6}"/>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6" name="Footer Placeholder 5">
            <a:extLst>
              <a:ext uri="{FF2B5EF4-FFF2-40B4-BE49-F238E27FC236}">
                <a16:creationId xmlns:a16="http://schemas.microsoft.com/office/drawing/2014/main" id="{64FADEB1-1A0E-6AD7-0371-00F217F37C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2DB39D-FB4B-4564-96D2-0A937332474F}"/>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405025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436A-B130-07BE-5197-413F3C90E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13B6D1-A969-C440-5E32-1F1BCEA12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255D2C-8FA9-034E-7BD2-A2BE1B64D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174BE-2F47-049F-0CEB-7A2620A7AEC2}"/>
              </a:ext>
            </a:extLst>
          </p:cNvPr>
          <p:cNvSpPr>
            <a:spLocks noGrp="1"/>
          </p:cNvSpPr>
          <p:nvPr>
            <p:ph type="dt" sz="half" idx="10"/>
          </p:nvPr>
        </p:nvSpPr>
        <p:spPr/>
        <p:txBody>
          <a:bodyPr/>
          <a:lstStyle/>
          <a:p>
            <a:fld id="{7C3F9AA8-083A-4107-A474-2876B94DA642}" type="datetimeFigureOut">
              <a:rPr lang="en-GB" smtClean="0"/>
              <a:t>09/02/2026</a:t>
            </a:fld>
            <a:endParaRPr lang="en-GB"/>
          </a:p>
        </p:txBody>
      </p:sp>
      <p:sp>
        <p:nvSpPr>
          <p:cNvPr id="6" name="Footer Placeholder 5">
            <a:extLst>
              <a:ext uri="{FF2B5EF4-FFF2-40B4-BE49-F238E27FC236}">
                <a16:creationId xmlns:a16="http://schemas.microsoft.com/office/drawing/2014/main" id="{AD0DA3FD-E9CA-192D-BF3E-FB809ACDD1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03B44E-98F5-FFA7-42AA-0C48FF7F33A2}"/>
              </a:ext>
            </a:extLst>
          </p:cNvPr>
          <p:cNvSpPr>
            <a:spLocks noGrp="1"/>
          </p:cNvSpPr>
          <p:nvPr>
            <p:ph type="sldNum" sz="quarter" idx="12"/>
          </p:nvPr>
        </p:nvSpPr>
        <p:spPr/>
        <p:txBody>
          <a:bodyPr/>
          <a:lstStyle/>
          <a:p>
            <a:fld id="{1A2123D5-9AFC-40FB-8AC0-14A4C8D15058}" type="slidenum">
              <a:rPr lang="en-GB" smtClean="0"/>
              <a:t>‹#›</a:t>
            </a:fld>
            <a:endParaRPr lang="en-GB"/>
          </a:p>
        </p:txBody>
      </p:sp>
    </p:spTree>
    <p:extLst>
      <p:ext uri="{BB962C8B-B14F-4D97-AF65-F5344CB8AC3E}">
        <p14:creationId xmlns:p14="http://schemas.microsoft.com/office/powerpoint/2010/main" val="581153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05028-DACA-D2CB-9F20-1AF6788DD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E1DF0D-FE36-0030-EF17-32CD3CF9F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732E25-5FB8-5E10-6DF9-9D774BB74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3F9AA8-083A-4107-A474-2876B94DA642}" type="datetimeFigureOut">
              <a:rPr lang="en-GB" smtClean="0"/>
              <a:t>09/02/2026</a:t>
            </a:fld>
            <a:endParaRPr lang="en-GB"/>
          </a:p>
        </p:txBody>
      </p:sp>
      <p:sp>
        <p:nvSpPr>
          <p:cNvPr id="5" name="Footer Placeholder 4">
            <a:extLst>
              <a:ext uri="{FF2B5EF4-FFF2-40B4-BE49-F238E27FC236}">
                <a16:creationId xmlns:a16="http://schemas.microsoft.com/office/drawing/2014/main" id="{C896CFD9-CE57-C5AA-34CD-DC138C518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5DCDD91-8D47-FE15-E901-E335C4B0E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2123D5-9AFC-40FB-8AC0-14A4C8D15058}" type="slidenum">
              <a:rPr lang="en-GB" smtClean="0"/>
              <a:t>‹#›</a:t>
            </a:fld>
            <a:endParaRPr lang="en-GB"/>
          </a:p>
        </p:txBody>
      </p:sp>
    </p:spTree>
    <p:extLst>
      <p:ext uri="{BB962C8B-B14F-4D97-AF65-F5344CB8AC3E}">
        <p14:creationId xmlns:p14="http://schemas.microsoft.com/office/powerpoint/2010/main" val="1258329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jpeg"/><Relationship Id="rId5" Type="http://schemas.microsoft.com/office/2007/relationships/hdphoto" Target="../media/hdphoto1.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331FB9-C7F0-3748-AF85-87B64F2888F2}"/>
              </a:ext>
            </a:extLst>
          </p:cNvPr>
          <p:cNvSpPr txBox="1"/>
          <p:nvPr/>
        </p:nvSpPr>
        <p:spPr>
          <a:xfrm>
            <a:off x="6198783" y="137548"/>
            <a:ext cx="5794744" cy="1862048"/>
          </a:xfrm>
          <a:prstGeom prst="rect">
            <a:avLst/>
          </a:prstGeom>
          <a:noFill/>
        </p:spPr>
        <p:txBody>
          <a:bodyPr wrap="square" rtlCol="0">
            <a:spAutoFit/>
          </a:bodyPr>
          <a:lstStyle/>
          <a:p>
            <a:pPr algn="r"/>
            <a:r>
              <a:rPr lang="en-US" sz="11500" dirty="0">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Malta</a:t>
            </a:r>
            <a:endParaRPr lang="en-GB" sz="11500" dirty="0">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
        <p:nvSpPr>
          <p:cNvPr id="5" name="TextBox 4">
            <a:extLst>
              <a:ext uri="{FF2B5EF4-FFF2-40B4-BE49-F238E27FC236}">
                <a16:creationId xmlns:a16="http://schemas.microsoft.com/office/drawing/2014/main" id="{2EC22328-7D8B-A809-4F03-092FA0A43C37}"/>
              </a:ext>
            </a:extLst>
          </p:cNvPr>
          <p:cNvSpPr txBox="1"/>
          <p:nvPr/>
        </p:nvSpPr>
        <p:spPr>
          <a:xfrm>
            <a:off x="8041758" y="0"/>
            <a:ext cx="1297150" cy="584775"/>
          </a:xfrm>
          <a:prstGeom prst="rect">
            <a:avLst/>
          </a:prstGeom>
          <a:noFill/>
        </p:spPr>
        <p:txBody>
          <a:bodyPr wrap="none" rtlCol="0">
            <a:spAutoFit/>
          </a:bodyPr>
          <a:lstStyle/>
          <a:p>
            <a:r>
              <a:rPr lang="en-US" sz="3200" dirty="0">
                <a:latin typeface="Alasassy Caps" pitchFamily="2" charset="0"/>
              </a:rPr>
              <a:t>Discover</a:t>
            </a:r>
            <a:endParaRPr lang="en-GB" dirty="0">
              <a:latin typeface="Alasassy Caps" pitchFamily="2" charset="0"/>
            </a:endParaRPr>
          </a:p>
        </p:txBody>
      </p:sp>
    </p:spTree>
    <p:extLst>
      <p:ext uri="{BB962C8B-B14F-4D97-AF65-F5344CB8AC3E}">
        <p14:creationId xmlns:p14="http://schemas.microsoft.com/office/powerpoint/2010/main" val="3625032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81" name="Rectangle 2868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3" name="Rectangle 2868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The Top Malta Beaches to Complete Your Summer Vacation | AX Hotels Malta">
            <a:extLst>
              <a:ext uri="{FF2B5EF4-FFF2-40B4-BE49-F238E27FC236}">
                <a16:creationId xmlns:a16="http://schemas.microsoft.com/office/drawing/2014/main" id="{4B3AE84F-D9F6-5E64-1D1F-DB4E11C6A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81" r="1" b="1"/>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Gozo Beaches both Rocky and Sandy | Beach Map | A Complete List">
            <a:extLst>
              <a:ext uri="{FF2B5EF4-FFF2-40B4-BE49-F238E27FC236}">
                <a16:creationId xmlns:a16="http://schemas.microsoft.com/office/drawing/2014/main" id="{4C8BA6A9-14C2-9008-713B-36DBD21D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80" r="16051" b="-1"/>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F02F8D-A6C6-D057-372F-3072AD0EC93D}"/>
              </a:ext>
            </a:extLst>
          </p:cNvPr>
          <p:cNvSpPr txBox="1"/>
          <p:nvPr/>
        </p:nvSpPr>
        <p:spPr>
          <a:xfrm>
            <a:off x="8766223" y="-2864"/>
            <a:ext cx="3902789"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Our beaches</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257344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7" name="Rectangle 6156">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No photo description available.">
            <a:extLst>
              <a:ext uri="{FF2B5EF4-FFF2-40B4-BE49-F238E27FC236}">
                <a16:creationId xmlns:a16="http://schemas.microsoft.com/office/drawing/2014/main" id="{EA01D30A-00E5-874B-E3E1-44B8343FB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08" r="1" b="11278"/>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No photo description available.">
            <a:extLst>
              <a:ext uri="{FF2B5EF4-FFF2-40B4-BE49-F238E27FC236}">
                <a16:creationId xmlns:a16="http://schemas.microsoft.com/office/drawing/2014/main" id="{54D9605A-548E-8694-9032-528E9EA19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863" r="3" b="139"/>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357181-C0DD-9821-4020-EE1DC020CE35}"/>
              </a:ext>
            </a:extLst>
          </p:cNvPr>
          <p:cNvSpPr txBox="1"/>
          <p:nvPr/>
        </p:nvSpPr>
        <p:spPr>
          <a:xfrm>
            <a:off x="8527717" y="-2864"/>
            <a:ext cx="3902789"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Village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398067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1" name="Group 1040">
            <a:extLst>
              <a:ext uri="{FF2B5EF4-FFF2-40B4-BE49-F238E27FC236}">
                <a16:creationId xmlns:a16="http://schemas.microsoft.com/office/drawing/2014/main" id="{58454601-8C5B-41C4-8012-BF42AE4E1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042" name="Oval 1041">
              <a:extLst>
                <a:ext uri="{FF2B5EF4-FFF2-40B4-BE49-F238E27FC236}">
                  <a16:creationId xmlns:a16="http://schemas.microsoft.com/office/drawing/2014/main" id="{7DC402C5-77D9-4E58-85B2-94FDC4305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1D68ED91-A5B1-47B2-93BF-9A7136A89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BE7D0AA1-7663-4AEB-906F-8C1983487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FD0B5082-766B-4B9B-95AE-8345369B6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Oval 1045">
              <a:extLst>
                <a:ext uri="{FF2B5EF4-FFF2-40B4-BE49-F238E27FC236}">
                  <a16:creationId xmlns:a16="http://schemas.microsoft.com/office/drawing/2014/main" id="{C6EA71F2-5221-4164-8741-7AFF97E22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A53567A6-853B-47EF-8846-22A1C04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9" name="Rectangle 1048">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3" name="Group 1052">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54" name="Straight Connector 1053">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032" name="Picture 8" descr="About Malta">
            <a:extLst>
              <a:ext uri="{FF2B5EF4-FFF2-40B4-BE49-F238E27FC236}">
                <a16:creationId xmlns:a16="http://schemas.microsoft.com/office/drawing/2014/main" id="{1C7DA9F5-B8F5-F7CB-B8F2-655FF37EE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73" r="1" b="6512"/>
          <a:stretch>
            <a:fillRect/>
          </a:stretch>
        </p:blipFill>
        <p:spPr bwMode="auto">
          <a:xfrm>
            <a:off x="746190" y="491900"/>
            <a:ext cx="10721907" cy="5663518"/>
          </a:xfrm>
          <a:prstGeom prst="rect">
            <a:avLst/>
          </a:prstGeom>
          <a:noFill/>
          <a:extLst>
            <a:ext uri="{909E8E84-426E-40DD-AFC4-6F175D3DCCD1}">
              <a14:hiddenFill xmlns:a14="http://schemas.microsoft.com/office/drawing/2010/main">
                <a:solidFill>
                  <a:srgbClr val="FFFFFF"/>
                </a:solidFill>
              </a14:hiddenFill>
            </a:ext>
          </a:extLst>
        </p:spPr>
      </p:pic>
      <p:grpSp>
        <p:nvGrpSpPr>
          <p:cNvPr id="1059" name="Group 1058">
            <a:extLst>
              <a:ext uri="{FF2B5EF4-FFF2-40B4-BE49-F238E27FC236}">
                <a16:creationId xmlns:a16="http://schemas.microsoft.com/office/drawing/2014/main" id="{2993EE7D-6C2F-43A3-9C60-0C79DB9E52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1060" name="Straight Connector 1059">
              <a:extLst>
                <a:ext uri="{FF2B5EF4-FFF2-40B4-BE49-F238E27FC236}">
                  <a16:creationId xmlns:a16="http://schemas.microsoft.com/office/drawing/2014/main" id="{4F4095D5-6DE8-4CF4-8418-1C6822E164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33CD50F6-3A5C-4547-BD23-ACBD8E391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6912E168-78F1-4E05-A8A5-65F2BAF596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7315E977-7B29-4DD8-9B9E-C63D97DF30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3904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95" name="Rectangle 719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6" name="Rectangle 719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Maltese Feasts - the islands' most visual cultural festivities - Culture  Malta Culture Malta">
            <a:extLst>
              <a:ext uri="{FF2B5EF4-FFF2-40B4-BE49-F238E27FC236}">
                <a16:creationId xmlns:a16="http://schemas.microsoft.com/office/drawing/2014/main" id="{03A1C4BC-7F21-99FC-2961-4D1335D7B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57" r="30504"/>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o photo description available.">
            <a:extLst>
              <a:ext uri="{FF2B5EF4-FFF2-40B4-BE49-F238E27FC236}">
                <a16:creationId xmlns:a16="http://schemas.microsoft.com/office/drawing/2014/main" id="{3DDDDEEA-F6EC-31B4-5AAA-B3D64CCBF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 b="189"/>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0B166D-DE55-1300-11A6-42825F2B4943}"/>
              </a:ext>
            </a:extLst>
          </p:cNvPr>
          <p:cNvSpPr txBox="1"/>
          <p:nvPr/>
        </p:nvSpPr>
        <p:spPr>
          <a:xfrm>
            <a:off x="8527717" y="-2864"/>
            <a:ext cx="3902789"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Village Festa</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214145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5" name="Rectangle 2458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7" name="Rectangle 24586">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Do you know the history behind il-Karnival? - Oh My Malta">
            <a:extLst>
              <a:ext uri="{FF2B5EF4-FFF2-40B4-BE49-F238E27FC236}">
                <a16:creationId xmlns:a16="http://schemas.microsoft.com/office/drawing/2014/main" id="{7C9990FD-46EE-43EC-AF7F-7B94EEF73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5" r="15354" b="2"/>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olourful Malta Carnival Photos | Floats and Celebrations">
            <a:extLst>
              <a:ext uri="{FF2B5EF4-FFF2-40B4-BE49-F238E27FC236}">
                <a16:creationId xmlns:a16="http://schemas.microsoft.com/office/drawing/2014/main" id="{D3ADE5C6-1C4A-C686-2E6B-6872ED46A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675" r="4056" b="-1"/>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2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43" name="Rectangle 22542">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5" name="Rectangle 22544">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6" name="Picture 8" descr="Classic Maltese Luzzu Boats | Facebook">
            <a:extLst>
              <a:ext uri="{FF2B5EF4-FFF2-40B4-BE49-F238E27FC236}">
                <a16:creationId xmlns:a16="http://schemas.microsoft.com/office/drawing/2014/main" id="{8DE8E3C2-35E4-2A3E-68D4-4FD33B574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570" b="-1"/>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20,200+ Malta Boat Stock Photos, Pictures &amp; Royalty-Free Images - iStock">
            <a:extLst>
              <a:ext uri="{FF2B5EF4-FFF2-40B4-BE49-F238E27FC236}">
                <a16:creationId xmlns:a16="http://schemas.microsoft.com/office/drawing/2014/main" id="{C90DFCC1-F864-23C7-7AFC-0928D0C1C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77" r="26799" b="1"/>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ncover Maltese Traditions &amp; Way of Life">
            <a:extLst>
              <a:ext uri="{FF2B5EF4-FFF2-40B4-BE49-F238E27FC236}">
                <a16:creationId xmlns:a16="http://schemas.microsoft.com/office/drawing/2014/main" id="{58B01FE6-75DC-AEFF-1F31-9B92435C0E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F64F2D05-C7AC-703F-A90C-0E0F028AE2D2}"/>
              </a:ext>
            </a:extLst>
          </p:cNvPr>
          <p:cNvSpPr txBox="1"/>
          <p:nvPr/>
        </p:nvSpPr>
        <p:spPr>
          <a:xfrm>
            <a:off x="6096001" y="-2864"/>
            <a:ext cx="6334506"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Traditional Fishing Boats</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
        <p:nvSpPr>
          <p:cNvPr id="7" name="TextBox 6">
            <a:extLst>
              <a:ext uri="{FF2B5EF4-FFF2-40B4-BE49-F238E27FC236}">
                <a16:creationId xmlns:a16="http://schemas.microsoft.com/office/drawing/2014/main" id="{68F78DAB-950B-59FC-CF35-7E34D3A33478}"/>
              </a:ext>
            </a:extLst>
          </p:cNvPr>
          <p:cNvSpPr txBox="1"/>
          <p:nvPr/>
        </p:nvSpPr>
        <p:spPr>
          <a:xfrm>
            <a:off x="0" y="6314208"/>
            <a:ext cx="6334506"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Il- Luzzu</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127419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3" name="Rectangle 2356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5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5" name="Rectangle 2356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Remember the old Maltese buses? They're back! - Oh My Malta">
            <a:extLst>
              <a:ext uri="{FF2B5EF4-FFF2-40B4-BE49-F238E27FC236}">
                <a16:creationId xmlns:a16="http://schemas.microsoft.com/office/drawing/2014/main" id="{D1409473-F2A1-0E19-FD8E-261C738B18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1035" y="1377086"/>
            <a:ext cx="5129784" cy="4103827"/>
          </a:xfrm>
          <a:prstGeom prst="rect">
            <a:avLst/>
          </a:prstGeom>
          <a:noFill/>
          <a:extLst>
            <a:ext uri="{909E8E84-426E-40DD-AFC4-6F175D3DCCD1}">
              <a14:hiddenFill xmlns:a14="http://schemas.microsoft.com/office/drawing/2010/main">
                <a:solidFill>
                  <a:srgbClr val="FFFFFF"/>
                </a:solidFill>
              </a14:hiddenFill>
            </a:ext>
          </a:extLst>
        </p:spPr>
      </p:pic>
      <p:sp>
        <p:nvSpPr>
          <p:cNvPr id="23567" name="Rectangle 2356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8" name="Picture 6" descr="No photo description available.">
            <a:extLst>
              <a:ext uri="{FF2B5EF4-FFF2-40B4-BE49-F238E27FC236}">
                <a16:creationId xmlns:a16="http://schemas.microsoft.com/office/drawing/2014/main" id="{0E6A8847-3D2C-0622-71F0-3A8538BA63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180" y="1415560"/>
            <a:ext cx="5129784" cy="402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4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ll About Maltese Folk Dance - Dance Project Studios - Dance Classes For  Everyone!">
            <a:extLst>
              <a:ext uri="{FF2B5EF4-FFF2-40B4-BE49-F238E27FC236}">
                <a16:creationId xmlns:a16="http://schemas.microsoft.com/office/drawing/2014/main" id="{B7F5D349-83A5-655F-282C-8CFCD91E4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09" r="392"/>
          <a:stretch>
            <a:fillRect/>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F99F15-8086-A4BC-43E3-6130FEFD7241}"/>
              </a:ext>
            </a:extLst>
          </p:cNvPr>
          <p:cNvSpPr txBox="1"/>
          <p:nvPr/>
        </p:nvSpPr>
        <p:spPr>
          <a:xfrm>
            <a:off x="8019536" y="6027233"/>
            <a:ext cx="4855814"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Traditional music</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356868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196" name="Picture 4" descr="12 Ricotta cheese handmade pastizzi - foodbizmelbourne">
            <a:extLst>
              <a:ext uri="{FF2B5EF4-FFF2-40B4-BE49-F238E27FC236}">
                <a16:creationId xmlns:a16="http://schemas.microsoft.com/office/drawing/2014/main" id="{7E93AB93-A353-E449-5F55-D500D167F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41" r="-2" b="18774"/>
          <a:stretch>
            <a:fillRect/>
          </a:stretch>
        </p:blipFill>
        <p:spPr bwMode="auto">
          <a:xfrm>
            <a:off x="4493436" y="0"/>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200" name="Picture 8" descr="À LA CARTE MENU">
            <a:extLst>
              <a:ext uri="{FF2B5EF4-FFF2-40B4-BE49-F238E27FC236}">
                <a16:creationId xmlns:a16="http://schemas.microsoft.com/office/drawing/2014/main" id="{2BA2E24F-625B-53CD-D933-F93A0B11C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098" r="-1" b="19046"/>
          <a:stretch>
            <a:fillRect/>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198" name="Picture 6" descr="Cisk Maltese Beer">
            <a:extLst>
              <a:ext uri="{FF2B5EF4-FFF2-40B4-BE49-F238E27FC236}">
                <a16:creationId xmlns:a16="http://schemas.microsoft.com/office/drawing/2014/main" id="{2EBBB751-2946-328F-DF72-F6DFD4E1F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9927" b="21976"/>
          <a:stretch>
            <a:fillRect/>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THE 10 BEST Malta Food &amp; Drink Tours (Updated 2026) - Tripadvisor">
            <a:extLst>
              <a:ext uri="{FF2B5EF4-FFF2-40B4-BE49-F238E27FC236}">
                <a16:creationId xmlns:a16="http://schemas.microsoft.com/office/drawing/2014/main" id="{281E6C18-4ACB-E18E-D4AA-AFA0035B2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515" r="-2" b="35144"/>
          <a:stretch>
            <a:fillRect/>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703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D1B33C5-6329-9681-0B17-CB06C2F51091}"/>
              </a:ext>
            </a:extLst>
          </p:cNvPr>
          <p:cNvPicPr>
            <a:picLocks noChangeAspect="1"/>
          </p:cNvPicPr>
          <p:nvPr/>
        </p:nvPicPr>
        <p:blipFill>
          <a:blip r:embed="rId2"/>
          <a:stretch>
            <a:fillRect/>
          </a:stretch>
        </p:blipFill>
        <p:spPr>
          <a:xfrm>
            <a:off x="643467" y="713433"/>
            <a:ext cx="7047923" cy="5426899"/>
          </a:xfrm>
          <a:prstGeom prst="rect">
            <a:avLst/>
          </a:prstGeom>
        </p:spPr>
      </p:pic>
      <p:grpSp>
        <p:nvGrpSpPr>
          <p:cNvPr id="15" name="Group 14">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6"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4DDD2ADE-70F9-402B-4C12-D24B2E500193}"/>
              </a:ext>
            </a:extLst>
          </p:cNvPr>
          <p:cNvSpPr txBox="1"/>
          <p:nvPr/>
        </p:nvSpPr>
        <p:spPr>
          <a:xfrm>
            <a:off x="7939520" y="5103674"/>
            <a:ext cx="4135976" cy="1754326"/>
          </a:xfrm>
          <a:prstGeom prst="rect">
            <a:avLst/>
          </a:prstGeom>
          <a:noFill/>
        </p:spPr>
        <p:txBody>
          <a:bodyPr wrap="square" rtlCol="0">
            <a:spAutoFit/>
          </a:bodyPr>
          <a:lstStyle/>
          <a:p>
            <a:pPr algn="r"/>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Maltese Educational System</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3807196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8" name="Graphic 7" descr="Marker with solid fill">
            <a:extLst>
              <a:ext uri="{FF2B5EF4-FFF2-40B4-BE49-F238E27FC236}">
                <a16:creationId xmlns:a16="http://schemas.microsoft.com/office/drawing/2014/main" id="{2EE7F5B3-31EF-7EBF-6B8B-45790AB53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0456" y="3726712"/>
            <a:ext cx="914400" cy="914400"/>
          </a:xfrm>
          <a:prstGeom prst="rect">
            <a:avLst/>
          </a:prstGeom>
        </p:spPr>
      </p:pic>
    </p:spTree>
    <p:extLst>
      <p:ext uri="{BB962C8B-B14F-4D97-AF65-F5344CB8AC3E}">
        <p14:creationId xmlns:p14="http://schemas.microsoft.com/office/powerpoint/2010/main" val="381317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2FEFFA-6C70-E788-72AB-BE497F48504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B6665C-9EBA-9FFA-84F0-701905DF5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CD980FF-8B54-F08B-377B-3AAD21D53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D8225C19-0042-C0D2-065F-2EF0B92F08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6" name="Freeform 5">
              <a:extLst>
                <a:ext uri="{FF2B5EF4-FFF2-40B4-BE49-F238E27FC236}">
                  <a16:creationId xmlns:a16="http://schemas.microsoft.com/office/drawing/2014/main" id="{5CDE467C-6C84-76D8-2E0D-457B78E09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37C95B3E-BC4F-A512-8F48-9CD13451D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93622CEF-5E36-62FC-C282-1F5A3E083A37}"/>
              </a:ext>
            </a:extLst>
          </p:cNvPr>
          <p:cNvSpPr txBox="1"/>
          <p:nvPr/>
        </p:nvSpPr>
        <p:spPr>
          <a:xfrm>
            <a:off x="7939520" y="5103674"/>
            <a:ext cx="4135976" cy="1754326"/>
          </a:xfrm>
          <a:prstGeom prst="rect">
            <a:avLst/>
          </a:prstGeom>
          <a:noFill/>
        </p:spPr>
        <p:txBody>
          <a:bodyPr wrap="square" rtlCol="0">
            <a:spAutoFit/>
          </a:bodyPr>
          <a:lstStyle/>
          <a:p>
            <a:pPr algn="r"/>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Maltese Educational System</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4" name="Picture 3">
            <a:extLst>
              <a:ext uri="{FF2B5EF4-FFF2-40B4-BE49-F238E27FC236}">
                <a16:creationId xmlns:a16="http://schemas.microsoft.com/office/drawing/2014/main" id="{1BA42185-0602-CB8B-BF2D-CB541273403B}"/>
              </a:ext>
            </a:extLst>
          </p:cNvPr>
          <p:cNvPicPr>
            <a:picLocks noChangeAspect="1"/>
          </p:cNvPicPr>
          <p:nvPr/>
        </p:nvPicPr>
        <p:blipFill>
          <a:blip r:embed="rId2"/>
          <a:stretch>
            <a:fillRect/>
          </a:stretch>
        </p:blipFill>
        <p:spPr>
          <a:xfrm>
            <a:off x="872688" y="172996"/>
            <a:ext cx="6439602" cy="6230242"/>
          </a:xfrm>
          <a:prstGeom prst="rect">
            <a:avLst/>
          </a:prstGeom>
        </p:spPr>
      </p:pic>
    </p:spTree>
    <p:extLst>
      <p:ext uri="{BB962C8B-B14F-4D97-AF65-F5344CB8AC3E}">
        <p14:creationId xmlns:p14="http://schemas.microsoft.com/office/powerpoint/2010/main" val="325018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Rectangle 1025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Rectangle 1025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C086AF-6831-FD45-C044-A8B1FA8E76C7}"/>
              </a:ext>
            </a:extLst>
          </p:cNvPr>
          <p:cNvSpPr txBox="1"/>
          <p:nvPr/>
        </p:nvSpPr>
        <p:spPr>
          <a:xfrm>
            <a:off x="7973761" y="6306021"/>
            <a:ext cx="4855814"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St Monica School</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1030" name="Picture 6" descr="No photo description available.">
            <a:extLst>
              <a:ext uri="{FF2B5EF4-FFF2-40B4-BE49-F238E27FC236}">
                <a16:creationId xmlns:a16="http://schemas.microsoft.com/office/drawing/2014/main" id="{D9CC3C5D-17AD-85B8-28CA-F038360C3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03" y="377095"/>
            <a:ext cx="3273856" cy="582258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t Monica School, Gzira">
            <a:extLst>
              <a:ext uri="{FF2B5EF4-FFF2-40B4-BE49-F238E27FC236}">
                <a16:creationId xmlns:a16="http://schemas.microsoft.com/office/drawing/2014/main" id="{6E63E219-909E-DDF4-629B-5FC06F118B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68945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one or more people, crowd and text">
            <a:extLst>
              <a:ext uri="{FF2B5EF4-FFF2-40B4-BE49-F238E27FC236}">
                <a16:creationId xmlns:a16="http://schemas.microsoft.com/office/drawing/2014/main" id="{81B017C2-12A7-2014-446C-90DF93A77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034" y="815760"/>
            <a:ext cx="7440027" cy="494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51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5B5E70-EEAA-E9DE-EB10-DA36DFEB0062}"/>
            </a:ext>
          </a:extLst>
        </p:cNvPr>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C1601CE6-9155-F9A0-DC0B-5F07229BA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Rectangle 10250">
            <a:extLst>
              <a:ext uri="{FF2B5EF4-FFF2-40B4-BE49-F238E27FC236}">
                <a16:creationId xmlns:a16="http://schemas.microsoft.com/office/drawing/2014/main" id="{227744AA-7E93-546F-A2CA-8473A4D1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id="{FC7EC199-4E8E-5622-D500-30601B49E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Rectangle 10254">
            <a:extLst>
              <a:ext uri="{FF2B5EF4-FFF2-40B4-BE49-F238E27FC236}">
                <a16:creationId xmlns:a16="http://schemas.microsoft.com/office/drawing/2014/main" id="{150D53CA-9CD5-766A-81B3-FBAB3F707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DBD92A-B294-5151-B394-896A6B7A5E2E}"/>
              </a:ext>
            </a:extLst>
          </p:cNvPr>
          <p:cNvPicPr>
            <a:picLocks noChangeAspect="1"/>
          </p:cNvPicPr>
          <p:nvPr/>
        </p:nvPicPr>
        <p:blipFill>
          <a:blip r:embed="rId2"/>
          <a:srcRect l="1568" t="2789" r="1880"/>
          <a:stretch>
            <a:fillRect/>
          </a:stretch>
        </p:blipFill>
        <p:spPr>
          <a:xfrm>
            <a:off x="988541" y="370702"/>
            <a:ext cx="10181968" cy="6297249"/>
          </a:xfrm>
          <a:prstGeom prst="rect">
            <a:avLst/>
          </a:prstGeom>
        </p:spPr>
      </p:pic>
      <p:sp>
        <p:nvSpPr>
          <p:cNvPr id="4" name="TextBox 3">
            <a:extLst>
              <a:ext uri="{FF2B5EF4-FFF2-40B4-BE49-F238E27FC236}">
                <a16:creationId xmlns:a16="http://schemas.microsoft.com/office/drawing/2014/main" id="{8E0B4024-9D0F-E4AF-A25F-B010AD0C2B9E}"/>
              </a:ext>
            </a:extLst>
          </p:cNvPr>
          <p:cNvSpPr txBox="1"/>
          <p:nvPr/>
        </p:nvSpPr>
        <p:spPr>
          <a:xfrm>
            <a:off x="7973761" y="6306021"/>
            <a:ext cx="4855814" cy="646331"/>
          </a:xfrm>
          <a:prstGeom prst="rect">
            <a:avLst/>
          </a:prstGeom>
          <a:noFill/>
        </p:spPr>
        <p:txBody>
          <a:bodyPr wrap="square" rtlCol="0">
            <a:spAutoFit/>
          </a:bodyPr>
          <a:lstStyle/>
          <a:p>
            <a:r>
              <a:rPr lang="en-US" sz="3600" dirty="0">
                <a:solidFill>
                  <a:srgbClr val="CC0066"/>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Typical timetable</a:t>
            </a:r>
            <a:endParaRPr lang="en-GB" sz="3600" dirty="0">
              <a:solidFill>
                <a:srgbClr val="CC0066"/>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10246" name="Picture 6" descr="St Monica School, Gzira">
            <a:extLst>
              <a:ext uri="{FF2B5EF4-FFF2-40B4-BE49-F238E27FC236}">
                <a16:creationId xmlns:a16="http://schemas.microsoft.com/office/drawing/2014/main" id="{C1978543-5F40-E499-B5E6-5B710F6115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177" y="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25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D71B86-020C-1E4D-45E7-EA2D35B2AB2E}"/>
              </a:ext>
            </a:extLst>
          </p:cNvPr>
          <p:cNvSpPr txBox="1"/>
          <p:nvPr/>
        </p:nvSpPr>
        <p:spPr>
          <a:xfrm>
            <a:off x="804797" y="1777243"/>
            <a:ext cx="4619621" cy="3843666"/>
          </a:xfrm>
          <a:prstGeom prst="rect">
            <a:avLst/>
          </a:prstGeom>
        </p:spPr>
        <p:txBody>
          <a:bodyPr vert="horz" lIns="91440" tIns="45720" rIns="91440" bIns="45720" rtlCol="0">
            <a:normAutofit/>
          </a:bodyPr>
          <a:lstStyle/>
          <a:p>
            <a:pPr>
              <a:lnSpc>
                <a:spcPct val="90000"/>
              </a:lnSpc>
              <a:spcAft>
                <a:spcPts val="600"/>
              </a:spcAft>
            </a:pPr>
            <a:r>
              <a:rPr lang="en-US" sz="3200" dirty="0">
                <a:latin typeface="Abadi" panose="020B0604020104020204" pitchFamily="34" charset="0"/>
              </a:rPr>
              <a:t>“Treat them as princesses endowed with an eternal destiny. Lavish on them all the love, care and respect due to them.”</a:t>
            </a:r>
          </a:p>
          <a:p>
            <a:pPr>
              <a:lnSpc>
                <a:spcPct val="90000"/>
              </a:lnSpc>
              <a:spcAft>
                <a:spcPts val="600"/>
              </a:spcAft>
            </a:pPr>
            <a:endParaRPr lang="en-US" sz="3200" dirty="0">
              <a:latin typeface="Abadi" panose="020B0604020104020204" pitchFamily="34" charset="0"/>
            </a:endParaRPr>
          </a:p>
          <a:p>
            <a:pPr>
              <a:lnSpc>
                <a:spcPct val="90000"/>
              </a:lnSpc>
              <a:spcAft>
                <a:spcPts val="600"/>
              </a:spcAft>
            </a:pPr>
            <a:r>
              <a:rPr lang="en-US" sz="3200" dirty="0">
                <a:latin typeface="Abadi" panose="020B0604020104020204" pitchFamily="34" charset="0"/>
              </a:rPr>
              <a:t>-Maria Teresa Spinelli</a:t>
            </a:r>
          </a:p>
        </p:txBody>
      </p:sp>
      <p:pic>
        <p:nvPicPr>
          <p:cNvPr id="11266" name="Picture 2" descr="No photo description available.">
            <a:extLst>
              <a:ext uri="{FF2B5EF4-FFF2-40B4-BE49-F238E27FC236}">
                <a16:creationId xmlns:a16="http://schemas.microsoft.com/office/drawing/2014/main" id="{E9E8EC3B-296A-B268-7A38-B0434A19A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3230"/>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0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D2F709-B0E7-21DC-2E3F-D02FD8A3652A}"/>
              </a:ext>
            </a:extLst>
          </p:cNvPr>
          <p:cNvPicPr>
            <a:picLocks noChangeAspect="1"/>
          </p:cNvPicPr>
          <p:nvPr/>
        </p:nvPicPr>
        <p:blipFill>
          <a:blip r:embed="rId2">
            <a:extLst>
              <a:ext uri="{28A0092B-C50C-407E-A947-70E740481C1C}">
                <a14:useLocalDpi xmlns:a14="http://schemas.microsoft.com/office/drawing/2010/main" val="0"/>
              </a:ext>
            </a:extLst>
          </a:blip>
          <a:srcRect t="16841" b="12889"/>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1630295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9" name="Group 12298">
            <a:extLst>
              <a:ext uri="{FF2B5EF4-FFF2-40B4-BE49-F238E27FC236}">
                <a16:creationId xmlns:a16="http://schemas.microsoft.com/office/drawing/2014/main" id="{58454601-8C5B-41C4-8012-BF42AE4E1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2300" name="Oval 12299">
              <a:extLst>
                <a:ext uri="{FF2B5EF4-FFF2-40B4-BE49-F238E27FC236}">
                  <a16:creationId xmlns:a16="http://schemas.microsoft.com/office/drawing/2014/main" id="{7DC402C5-77D9-4E58-85B2-94FDC4305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Oval 12300">
              <a:extLst>
                <a:ext uri="{FF2B5EF4-FFF2-40B4-BE49-F238E27FC236}">
                  <a16:creationId xmlns:a16="http://schemas.microsoft.com/office/drawing/2014/main" id="{1D68ED91-A5B1-47B2-93BF-9A7136A89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Oval 12301">
              <a:extLst>
                <a:ext uri="{FF2B5EF4-FFF2-40B4-BE49-F238E27FC236}">
                  <a16:creationId xmlns:a16="http://schemas.microsoft.com/office/drawing/2014/main" id="{BE7D0AA1-7663-4AEB-906F-8C1983487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Oval 12302">
              <a:extLst>
                <a:ext uri="{FF2B5EF4-FFF2-40B4-BE49-F238E27FC236}">
                  <a16:creationId xmlns:a16="http://schemas.microsoft.com/office/drawing/2014/main" id="{FD0B5082-766B-4B9B-95AE-8345369B6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4" name="Oval 12303">
              <a:extLst>
                <a:ext uri="{FF2B5EF4-FFF2-40B4-BE49-F238E27FC236}">
                  <a16:creationId xmlns:a16="http://schemas.microsoft.com/office/drawing/2014/main" id="{C6EA71F2-5221-4164-8741-7AFF97E22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Oval 12304">
              <a:extLst>
                <a:ext uri="{FF2B5EF4-FFF2-40B4-BE49-F238E27FC236}">
                  <a16:creationId xmlns:a16="http://schemas.microsoft.com/office/drawing/2014/main" id="{A53567A6-853B-47EF-8846-22A1C04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7" name="Rectangle 12306">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9" name="Rectangle 12308">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11" name="Group 12310">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2312" name="Straight Connector 12311">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3" name="Straight Connector 12312">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4" name="Straight Connector 12313">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5" name="Straight Connector 12314">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2290" name="Picture 2" descr="May be an image of lighting and crowd">
            <a:extLst>
              <a:ext uri="{FF2B5EF4-FFF2-40B4-BE49-F238E27FC236}">
                <a16:creationId xmlns:a16="http://schemas.microsoft.com/office/drawing/2014/main" id="{4385AFC5-CBAB-8CF7-5576-324E30CF7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575" r="1" b="15996"/>
          <a:stretch>
            <a:fillRect/>
          </a:stretch>
        </p:blipFill>
        <p:spPr bwMode="auto">
          <a:xfrm>
            <a:off x="746190" y="491900"/>
            <a:ext cx="10721907" cy="5663518"/>
          </a:xfrm>
          <a:prstGeom prst="rect">
            <a:avLst/>
          </a:prstGeom>
          <a:noFill/>
          <a:extLst>
            <a:ext uri="{909E8E84-426E-40DD-AFC4-6F175D3DCCD1}">
              <a14:hiddenFill xmlns:a14="http://schemas.microsoft.com/office/drawing/2010/main">
                <a:solidFill>
                  <a:srgbClr val="FFFFFF"/>
                </a:solidFill>
              </a14:hiddenFill>
            </a:ext>
          </a:extLst>
        </p:spPr>
      </p:pic>
      <p:grpSp>
        <p:nvGrpSpPr>
          <p:cNvPr id="12317" name="Group 12316">
            <a:extLst>
              <a:ext uri="{FF2B5EF4-FFF2-40B4-BE49-F238E27FC236}">
                <a16:creationId xmlns:a16="http://schemas.microsoft.com/office/drawing/2014/main" id="{2993EE7D-6C2F-43A3-9C60-0C79DB9E52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12318" name="Straight Connector 12317">
              <a:extLst>
                <a:ext uri="{FF2B5EF4-FFF2-40B4-BE49-F238E27FC236}">
                  <a16:creationId xmlns:a16="http://schemas.microsoft.com/office/drawing/2014/main" id="{4F4095D5-6DE8-4CF4-8418-1C6822E164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9" name="Straight Connector 12318">
              <a:extLst>
                <a:ext uri="{FF2B5EF4-FFF2-40B4-BE49-F238E27FC236}">
                  <a16:creationId xmlns:a16="http://schemas.microsoft.com/office/drawing/2014/main" id="{33CD50F6-3A5C-4547-BD23-ACBD8E391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0" name="Straight Connector 12319">
              <a:extLst>
                <a:ext uri="{FF2B5EF4-FFF2-40B4-BE49-F238E27FC236}">
                  <a16:creationId xmlns:a16="http://schemas.microsoft.com/office/drawing/2014/main" id="{6912E168-78F1-4E05-A8A5-65F2BAF596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1" name="Straight Connector 12320">
              <a:extLst>
                <a:ext uri="{FF2B5EF4-FFF2-40B4-BE49-F238E27FC236}">
                  <a16:creationId xmlns:a16="http://schemas.microsoft.com/office/drawing/2014/main" id="{7315E977-7B29-4DD8-9B9E-C63D97DF30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01B211CC-2982-63FD-DB42-8405769DE66D}"/>
              </a:ext>
            </a:extLst>
          </p:cNvPr>
          <p:cNvSpPr txBox="1"/>
          <p:nvPr/>
        </p:nvSpPr>
        <p:spPr>
          <a:xfrm>
            <a:off x="9020431" y="6205707"/>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1611744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F748E1-A3FC-C622-237F-69ACDB73D4E4}"/>
            </a:ext>
          </a:extLst>
        </p:cNvPr>
        <p:cNvGrpSpPr/>
        <p:nvPr/>
      </p:nvGrpSpPr>
      <p:grpSpPr>
        <a:xfrm>
          <a:off x="0" y="0"/>
          <a:ext cx="0" cy="0"/>
          <a:chOff x="0" y="0"/>
          <a:chExt cx="0" cy="0"/>
        </a:xfrm>
      </p:grpSpPr>
      <p:sp>
        <p:nvSpPr>
          <p:cNvPr id="12295" name="Rectangle 12294">
            <a:extLst>
              <a:ext uri="{FF2B5EF4-FFF2-40B4-BE49-F238E27FC236}">
                <a16:creationId xmlns:a16="http://schemas.microsoft.com/office/drawing/2014/main" id="{E1AE017C-A46D-6E44-1BF5-397220B80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3B57EAD-CB0F-A643-4AE5-79091CE54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9" name="Group 12298">
            <a:extLst>
              <a:ext uri="{FF2B5EF4-FFF2-40B4-BE49-F238E27FC236}">
                <a16:creationId xmlns:a16="http://schemas.microsoft.com/office/drawing/2014/main" id="{99B4BC62-FA76-213D-0804-A3CE0F2917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2300" name="Oval 12299">
              <a:extLst>
                <a:ext uri="{FF2B5EF4-FFF2-40B4-BE49-F238E27FC236}">
                  <a16:creationId xmlns:a16="http://schemas.microsoft.com/office/drawing/2014/main" id="{8F70F1F9-CB2F-8A21-67D0-8BBE4648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Oval 12300">
              <a:extLst>
                <a:ext uri="{FF2B5EF4-FFF2-40B4-BE49-F238E27FC236}">
                  <a16:creationId xmlns:a16="http://schemas.microsoft.com/office/drawing/2014/main" id="{485A4BFE-1E3C-76C0-03E9-4403268C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Oval 12301">
              <a:extLst>
                <a:ext uri="{FF2B5EF4-FFF2-40B4-BE49-F238E27FC236}">
                  <a16:creationId xmlns:a16="http://schemas.microsoft.com/office/drawing/2014/main" id="{FF3DA6A5-2CAB-A6E6-39F8-402BE802D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Oval 12302">
              <a:extLst>
                <a:ext uri="{FF2B5EF4-FFF2-40B4-BE49-F238E27FC236}">
                  <a16:creationId xmlns:a16="http://schemas.microsoft.com/office/drawing/2014/main" id="{B092FA8A-3FE5-DA09-63C9-01256E6EB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4" name="Oval 12303">
              <a:extLst>
                <a:ext uri="{FF2B5EF4-FFF2-40B4-BE49-F238E27FC236}">
                  <a16:creationId xmlns:a16="http://schemas.microsoft.com/office/drawing/2014/main" id="{5F82BBCB-8CA4-F2B6-57AD-4BCCB837C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Oval 12304">
              <a:extLst>
                <a:ext uri="{FF2B5EF4-FFF2-40B4-BE49-F238E27FC236}">
                  <a16:creationId xmlns:a16="http://schemas.microsoft.com/office/drawing/2014/main" id="{51E5C119-CE7E-4746-1D0E-9055F1F3D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7" name="Rectangle 12306">
            <a:extLst>
              <a:ext uri="{FF2B5EF4-FFF2-40B4-BE49-F238E27FC236}">
                <a16:creationId xmlns:a16="http://schemas.microsoft.com/office/drawing/2014/main" id="{829D0D31-8760-9CF7-C6C9-D22327984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9" name="Rectangle 12308">
            <a:extLst>
              <a:ext uri="{FF2B5EF4-FFF2-40B4-BE49-F238E27FC236}">
                <a16:creationId xmlns:a16="http://schemas.microsoft.com/office/drawing/2014/main" id="{C9E03CDC-1D52-40C5-3F33-6348A629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11" name="Group 12310">
            <a:extLst>
              <a:ext uri="{FF2B5EF4-FFF2-40B4-BE49-F238E27FC236}">
                <a16:creationId xmlns:a16="http://schemas.microsoft.com/office/drawing/2014/main" id="{37CF39DA-493A-795A-1204-26A663819D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2312" name="Straight Connector 12311">
              <a:extLst>
                <a:ext uri="{FF2B5EF4-FFF2-40B4-BE49-F238E27FC236}">
                  <a16:creationId xmlns:a16="http://schemas.microsoft.com/office/drawing/2014/main" id="{DE6992A8-1FF4-D043-1776-68ED5F9DC9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3" name="Straight Connector 12312">
              <a:extLst>
                <a:ext uri="{FF2B5EF4-FFF2-40B4-BE49-F238E27FC236}">
                  <a16:creationId xmlns:a16="http://schemas.microsoft.com/office/drawing/2014/main" id="{B751E34B-B25B-2B6C-4A2F-13DB8E96F4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4" name="Straight Connector 12313">
              <a:extLst>
                <a:ext uri="{FF2B5EF4-FFF2-40B4-BE49-F238E27FC236}">
                  <a16:creationId xmlns:a16="http://schemas.microsoft.com/office/drawing/2014/main" id="{A73AA04A-1617-DB78-CCF6-CEB16D9F85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5" name="Straight Connector 12314">
              <a:extLst>
                <a:ext uri="{FF2B5EF4-FFF2-40B4-BE49-F238E27FC236}">
                  <a16:creationId xmlns:a16="http://schemas.microsoft.com/office/drawing/2014/main" id="{C4B2F655-13EB-D060-2BB7-09D29C1195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2317" name="Group 12316">
            <a:extLst>
              <a:ext uri="{FF2B5EF4-FFF2-40B4-BE49-F238E27FC236}">
                <a16:creationId xmlns:a16="http://schemas.microsoft.com/office/drawing/2014/main" id="{E09E56F2-9D54-554E-F4CF-57C7A2AD6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12318" name="Straight Connector 12317">
              <a:extLst>
                <a:ext uri="{FF2B5EF4-FFF2-40B4-BE49-F238E27FC236}">
                  <a16:creationId xmlns:a16="http://schemas.microsoft.com/office/drawing/2014/main" id="{A9515639-A5B7-DCF4-8CCF-5338C00C93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9" name="Straight Connector 12318">
              <a:extLst>
                <a:ext uri="{FF2B5EF4-FFF2-40B4-BE49-F238E27FC236}">
                  <a16:creationId xmlns:a16="http://schemas.microsoft.com/office/drawing/2014/main" id="{CD993005-28FE-C980-77FF-17BDBF11B3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0" name="Straight Connector 12319">
              <a:extLst>
                <a:ext uri="{FF2B5EF4-FFF2-40B4-BE49-F238E27FC236}">
                  <a16:creationId xmlns:a16="http://schemas.microsoft.com/office/drawing/2014/main" id="{85E891E7-31A8-B447-F309-0DD734E357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1" name="Straight Connector 12320">
              <a:extLst>
                <a:ext uri="{FF2B5EF4-FFF2-40B4-BE49-F238E27FC236}">
                  <a16:creationId xmlns:a16="http://schemas.microsoft.com/office/drawing/2014/main" id="{E3FE6252-CA8B-7114-2963-EEAC3F95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E5DDB79C-4C97-49EA-2346-0148B7A0A5D6}"/>
              </a:ext>
            </a:extLst>
          </p:cNvPr>
          <p:cNvSpPr txBox="1"/>
          <p:nvPr/>
        </p:nvSpPr>
        <p:spPr>
          <a:xfrm>
            <a:off x="9020431" y="6205707"/>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13314" name="Picture 2" descr="May be an image of one or more people, crowd, street and text">
            <a:extLst>
              <a:ext uri="{FF2B5EF4-FFF2-40B4-BE49-F238E27FC236}">
                <a16:creationId xmlns:a16="http://schemas.microsoft.com/office/drawing/2014/main" id="{C3A128E1-831A-13FC-0CFC-08968352E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381" y="108171"/>
            <a:ext cx="8179764" cy="613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99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A4C921-48F1-E91A-5D68-066C3B45E8AD}"/>
            </a:ext>
          </a:extLst>
        </p:cNvPr>
        <p:cNvGrpSpPr/>
        <p:nvPr/>
      </p:nvGrpSpPr>
      <p:grpSpPr>
        <a:xfrm>
          <a:off x="0" y="0"/>
          <a:ext cx="0" cy="0"/>
          <a:chOff x="0" y="0"/>
          <a:chExt cx="0" cy="0"/>
        </a:xfrm>
      </p:grpSpPr>
      <p:sp>
        <p:nvSpPr>
          <p:cNvPr id="12295" name="Rectangle 12294">
            <a:extLst>
              <a:ext uri="{FF2B5EF4-FFF2-40B4-BE49-F238E27FC236}">
                <a16:creationId xmlns:a16="http://schemas.microsoft.com/office/drawing/2014/main" id="{B74A22B8-1D20-3397-5CFF-F6366CD86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F72464B3-7F45-A449-3BE0-641B07791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9" name="Group 12298">
            <a:extLst>
              <a:ext uri="{FF2B5EF4-FFF2-40B4-BE49-F238E27FC236}">
                <a16:creationId xmlns:a16="http://schemas.microsoft.com/office/drawing/2014/main" id="{4EA6C600-6D87-F9CE-A80A-492592A41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2300" name="Oval 12299">
              <a:extLst>
                <a:ext uri="{FF2B5EF4-FFF2-40B4-BE49-F238E27FC236}">
                  <a16:creationId xmlns:a16="http://schemas.microsoft.com/office/drawing/2014/main" id="{83D76341-D7C1-F581-3A08-335E5C14C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Oval 12300">
              <a:extLst>
                <a:ext uri="{FF2B5EF4-FFF2-40B4-BE49-F238E27FC236}">
                  <a16:creationId xmlns:a16="http://schemas.microsoft.com/office/drawing/2014/main" id="{97892711-16DD-12BC-B032-4BB2B16B9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Oval 12301">
              <a:extLst>
                <a:ext uri="{FF2B5EF4-FFF2-40B4-BE49-F238E27FC236}">
                  <a16:creationId xmlns:a16="http://schemas.microsoft.com/office/drawing/2014/main" id="{A97E72CD-70AC-2087-6BCC-D686D08A4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Oval 12302">
              <a:extLst>
                <a:ext uri="{FF2B5EF4-FFF2-40B4-BE49-F238E27FC236}">
                  <a16:creationId xmlns:a16="http://schemas.microsoft.com/office/drawing/2014/main" id="{3E252209-3B61-D353-C6CF-EAD44FF45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4" name="Oval 12303">
              <a:extLst>
                <a:ext uri="{FF2B5EF4-FFF2-40B4-BE49-F238E27FC236}">
                  <a16:creationId xmlns:a16="http://schemas.microsoft.com/office/drawing/2014/main" id="{1C322C68-9B3F-78B7-FD83-991D2AD8A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Oval 12304">
              <a:extLst>
                <a:ext uri="{FF2B5EF4-FFF2-40B4-BE49-F238E27FC236}">
                  <a16:creationId xmlns:a16="http://schemas.microsoft.com/office/drawing/2014/main" id="{04EB5F60-3B7D-A2B6-F070-B2B13A4EA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7" name="Rectangle 12306">
            <a:extLst>
              <a:ext uri="{FF2B5EF4-FFF2-40B4-BE49-F238E27FC236}">
                <a16:creationId xmlns:a16="http://schemas.microsoft.com/office/drawing/2014/main" id="{63D40A6B-B72D-99D8-3DBE-EE5A16C07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9" name="Rectangle 12308">
            <a:extLst>
              <a:ext uri="{FF2B5EF4-FFF2-40B4-BE49-F238E27FC236}">
                <a16:creationId xmlns:a16="http://schemas.microsoft.com/office/drawing/2014/main" id="{6CC23FCF-DD86-5557-B7E8-68869644A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11" name="Group 12310">
            <a:extLst>
              <a:ext uri="{FF2B5EF4-FFF2-40B4-BE49-F238E27FC236}">
                <a16:creationId xmlns:a16="http://schemas.microsoft.com/office/drawing/2014/main" id="{B414FB67-ADD7-151F-D09F-E6CBEA771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2312" name="Straight Connector 12311">
              <a:extLst>
                <a:ext uri="{FF2B5EF4-FFF2-40B4-BE49-F238E27FC236}">
                  <a16:creationId xmlns:a16="http://schemas.microsoft.com/office/drawing/2014/main" id="{1BD81435-B485-9984-A68E-275D665DB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3" name="Straight Connector 12312">
              <a:extLst>
                <a:ext uri="{FF2B5EF4-FFF2-40B4-BE49-F238E27FC236}">
                  <a16:creationId xmlns:a16="http://schemas.microsoft.com/office/drawing/2014/main" id="{CC677B3F-EE3E-50BF-B1CB-370F9D0F54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4" name="Straight Connector 12313">
              <a:extLst>
                <a:ext uri="{FF2B5EF4-FFF2-40B4-BE49-F238E27FC236}">
                  <a16:creationId xmlns:a16="http://schemas.microsoft.com/office/drawing/2014/main" id="{E4AE1445-F38F-A172-41F7-741F1F9DF2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5" name="Straight Connector 12314">
              <a:extLst>
                <a:ext uri="{FF2B5EF4-FFF2-40B4-BE49-F238E27FC236}">
                  <a16:creationId xmlns:a16="http://schemas.microsoft.com/office/drawing/2014/main" id="{EEA93345-715A-0F37-220D-9EDAB77E38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2317" name="Group 12316">
            <a:extLst>
              <a:ext uri="{FF2B5EF4-FFF2-40B4-BE49-F238E27FC236}">
                <a16:creationId xmlns:a16="http://schemas.microsoft.com/office/drawing/2014/main" id="{12E51109-CB96-2729-ABC9-EEDBCA25F4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12318" name="Straight Connector 12317">
              <a:extLst>
                <a:ext uri="{FF2B5EF4-FFF2-40B4-BE49-F238E27FC236}">
                  <a16:creationId xmlns:a16="http://schemas.microsoft.com/office/drawing/2014/main" id="{7D3BC527-C53F-A549-B56F-E36FF9E94B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9" name="Straight Connector 12318">
              <a:extLst>
                <a:ext uri="{FF2B5EF4-FFF2-40B4-BE49-F238E27FC236}">
                  <a16:creationId xmlns:a16="http://schemas.microsoft.com/office/drawing/2014/main" id="{181A015C-A153-3827-67A2-29AE55002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0" name="Straight Connector 12319">
              <a:extLst>
                <a:ext uri="{FF2B5EF4-FFF2-40B4-BE49-F238E27FC236}">
                  <a16:creationId xmlns:a16="http://schemas.microsoft.com/office/drawing/2014/main" id="{3ABA96DD-B22C-820F-17D4-14A1C296BA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1" name="Straight Connector 12320">
              <a:extLst>
                <a:ext uri="{FF2B5EF4-FFF2-40B4-BE49-F238E27FC236}">
                  <a16:creationId xmlns:a16="http://schemas.microsoft.com/office/drawing/2014/main" id="{9D5C0487-05CE-8297-9C6B-0D3760993B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1A1C61B-1349-95ED-7A30-9EA6BF5443CD}"/>
              </a:ext>
            </a:extLst>
          </p:cNvPr>
          <p:cNvSpPr txBox="1"/>
          <p:nvPr/>
        </p:nvSpPr>
        <p:spPr>
          <a:xfrm>
            <a:off x="9020431" y="6205707"/>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14338" name="Picture 2" descr="May be an image of clarinet, saxophone, brass, trumpet and violin">
            <a:extLst>
              <a:ext uri="{FF2B5EF4-FFF2-40B4-BE49-F238E27FC236}">
                <a16:creationId xmlns:a16="http://schemas.microsoft.com/office/drawing/2014/main" id="{8B236B69-D8CC-0B08-74FD-5B27A1830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8" y="84167"/>
            <a:ext cx="6494276" cy="487070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ay be an image of child, chess and text that says 'FAVORITE MY. KEY'">
            <a:extLst>
              <a:ext uri="{FF2B5EF4-FFF2-40B4-BE49-F238E27FC236}">
                <a16:creationId xmlns:a16="http://schemas.microsoft.com/office/drawing/2014/main" id="{DE723C93-68AF-DED2-65ED-D518EC6D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129" y="1511042"/>
            <a:ext cx="5819776" cy="436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602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5B877F-2A04-55B8-4DF7-60197D62BA4B}"/>
            </a:ext>
          </a:extLst>
        </p:cNvPr>
        <p:cNvGrpSpPr/>
        <p:nvPr/>
      </p:nvGrpSpPr>
      <p:grpSpPr>
        <a:xfrm>
          <a:off x="0" y="0"/>
          <a:ext cx="0" cy="0"/>
          <a:chOff x="0" y="0"/>
          <a:chExt cx="0" cy="0"/>
        </a:xfrm>
      </p:grpSpPr>
      <p:sp>
        <p:nvSpPr>
          <p:cNvPr id="12295" name="Rectangle 12294">
            <a:extLst>
              <a:ext uri="{FF2B5EF4-FFF2-40B4-BE49-F238E27FC236}">
                <a16:creationId xmlns:a16="http://schemas.microsoft.com/office/drawing/2014/main" id="{33E3292A-E44E-4CBE-47FC-68D0D046B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53E9AA2C-53B8-F206-6343-861F63610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9" name="Group 12298">
            <a:extLst>
              <a:ext uri="{FF2B5EF4-FFF2-40B4-BE49-F238E27FC236}">
                <a16:creationId xmlns:a16="http://schemas.microsoft.com/office/drawing/2014/main" id="{FA864A5D-2143-6D80-0A07-B5A732626B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2300" name="Oval 12299">
              <a:extLst>
                <a:ext uri="{FF2B5EF4-FFF2-40B4-BE49-F238E27FC236}">
                  <a16:creationId xmlns:a16="http://schemas.microsoft.com/office/drawing/2014/main" id="{BFC04244-02C8-A355-5101-443FCD418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Oval 12300">
              <a:extLst>
                <a:ext uri="{FF2B5EF4-FFF2-40B4-BE49-F238E27FC236}">
                  <a16:creationId xmlns:a16="http://schemas.microsoft.com/office/drawing/2014/main" id="{4F3CD889-FAA7-95DB-DD2A-E96829F99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Oval 12301">
              <a:extLst>
                <a:ext uri="{FF2B5EF4-FFF2-40B4-BE49-F238E27FC236}">
                  <a16:creationId xmlns:a16="http://schemas.microsoft.com/office/drawing/2014/main" id="{4D4F4147-17B0-3311-F7EA-E5BA296A0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Oval 12302">
              <a:extLst>
                <a:ext uri="{FF2B5EF4-FFF2-40B4-BE49-F238E27FC236}">
                  <a16:creationId xmlns:a16="http://schemas.microsoft.com/office/drawing/2014/main" id="{AFA04D24-3DA7-4065-2861-238E77C91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4" name="Oval 12303">
              <a:extLst>
                <a:ext uri="{FF2B5EF4-FFF2-40B4-BE49-F238E27FC236}">
                  <a16:creationId xmlns:a16="http://schemas.microsoft.com/office/drawing/2014/main" id="{30F3994B-0172-BE88-A8DE-B9EDD618D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Oval 12304">
              <a:extLst>
                <a:ext uri="{FF2B5EF4-FFF2-40B4-BE49-F238E27FC236}">
                  <a16:creationId xmlns:a16="http://schemas.microsoft.com/office/drawing/2014/main" id="{6ED48D55-2724-7591-109B-89BF639F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7" name="Rectangle 12306">
            <a:extLst>
              <a:ext uri="{FF2B5EF4-FFF2-40B4-BE49-F238E27FC236}">
                <a16:creationId xmlns:a16="http://schemas.microsoft.com/office/drawing/2014/main" id="{8C91B3C0-154B-220D-FD24-FADC80F9B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9" name="Rectangle 12308">
            <a:extLst>
              <a:ext uri="{FF2B5EF4-FFF2-40B4-BE49-F238E27FC236}">
                <a16:creationId xmlns:a16="http://schemas.microsoft.com/office/drawing/2014/main" id="{E45B9FC5-42A6-7D1E-595E-DD05438E7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11" name="Group 12310">
            <a:extLst>
              <a:ext uri="{FF2B5EF4-FFF2-40B4-BE49-F238E27FC236}">
                <a16:creationId xmlns:a16="http://schemas.microsoft.com/office/drawing/2014/main" id="{815E2C31-3BF3-430D-2F54-D0965433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2312" name="Straight Connector 12311">
              <a:extLst>
                <a:ext uri="{FF2B5EF4-FFF2-40B4-BE49-F238E27FC236}">
                  <a16:creationId xmlns:a16="http://schemas.microsoft.com/office/drawing/2014/main" id="{1881E0B9-0096-0A31-B351-D2916E00E27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3" name="Straight Connector 12312">
              <a:extLst>
                <a:ext uri="{FF2B5EF4-FFF2-40B4-BE49-F238E27FC236}">
                  <a16:creationId xmlns:a16="http://schemas.microsoft.com/office/drawing/2014/main" id="{ECFF5076-3B6B-1813-0A00-A64D717C82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4" name="Straight Connector 12313">
              <a:extLst>
                <a:ext uri="{FF2B5EF4-FFF2-40B4-BE49-F238E27FC236}">
                  <a16:creationId xmlns:a16="http://schemas.microsoft.com/office/drawing/2014/main" id="{A0A0238A-320C-148C-F49D-CD09553338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5" name="Straight Connector 12314">
              <a:extLst>
                <a:ext uri="{FF2B5EF4-FFF2-40B4-BE49-F238E27FC236}">
                  <a16:creationId xmlns:a16="http://schemas.microsoft.com/office/drawing/2014/main" id="{BA64B38E-19AD-092B-BCAA-8E87EE04AB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2317" name="Group 12316">
            <a:extLst>
              <a:ext uri="{FF2B5EF4-FFF2-40B4-BE49-F238E27FC236}">
                <a16:creationId xmlns:a16="http://schemas.microsoft.com/office/drawing/2014/main" id="{A38623BB-4152-9C67-AE12-43DA56E2AE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12318" name="Straight Connector 12317">
              <a:extLst>
                <a:ext uri="{FF2B5EF4-FFF2-40B4-BE49-F238E27FC236}">
                  <a16:creationId xmlns:a16="http://schemas.microsoft.com/office/drawing/2014/main" id="{9219DAC5-BB75-A45C-FEF6-063A156C2D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9" name="Straight Connector 12318">
              <a:extLst>
                <a:ext uri="{FF2B5EF4-FFF2-40B4-BE49-F238E27FC236}">
                  <a16:creationId xmlns:a16="http://schemas.microsoft.com/office/drawing/2014/main" id="{DD055822-CC0E-33F6-5BE1-A9731133C7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0" name="Straight Connector 12319">
              <a:extLst>
                <a:ext uri="{FF2B5EF4-FFF2-40B4-BE49-F238E27FC236}">
                  <a16:creationId xmlns:a16="http://schemas.microsoft.com/office/drawing/2014/main" id="{495CAB0F-ED3C-D4B5-0921-AF2BD0B48F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21" name="Straight Connector 12320">
              <a:extLst>
                <a:ext uri="{FF2B5EF4-FFF2-40B4-BE49-F238E27FC236}">
                  <a16:creationId xmlns:a16="http://schemas.microsoft.com/office/drawing/2014/main" id="{6E012F6B-3274-D5E0-2F42-DF2CE34BC7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F7A1C10E-B316-DE82-F567-AC38149F8A09}"/>
              </a:ext>
            </a:extLst>
          </p:cNvPr>
          <p:cNvSpPr txBox="1"/>
          <p:nvPr/>
        </p:nvSpPr>
        <p:spPr>
          <a:xfrm>
            <a:off x="338497" y="6129042"/>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16386" name="Picture 2">
            <a:extLst>
              <a:ext uri="{FF2B5EF4-FFF2-40B4-BE49-F238E27FC236}">
                <a16:creationId xmlns:a16="http://schemas.microsoft.com/office/drawing/2014/main" id="{4E8DD77F-1178-8A23-45AF-C7D2F7066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76" y="920143"/>
            <a:ext cx="6230529" cy="467289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o photo description available.">
            <a:extLst>
              <a:ext uri="{FF2B5EF4-FFF2-40B4-BE49-F238E27FC236}">
                <a16:creationId xmlns:a16="http://schemas.microsoft.com/office/drawing/2014/main" id="{CE1EFB39-114D-8C6D-E736-B47A3106D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012" y="224009"/>
            <a:ext cx="4725533" cy="630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25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A2B4C1-C9AD-C966-C7D2-73EA2CFDF638}"/>
              </a:ext>
            </a:extLst>
          </p:cNvPr>
          <p:cNvPicPr>
            <a:picLocks noChangeAspect="1"/>
          </p:cNvPicPr>
          <p:nvPr/>
        </p:nvPicPr>
        <p:blipFill>
          <a:blip r:embed="rId2">
            <a:extLst>
              <a:ext uri="{28A0092B-C50C-407E-A947-70E740481C1C}">
                <a14:useLocalDpi xmlns:a14="http://schemas.microsoft.com/office/drawing/2010/main" val="0"/>
              </a:ext>
            </a:extLst>
          </a:blip>
          <a:srcRect t="20457" b="9273"/>
          <a:stretch>
            <a:fillRect/>
          </a:stretch>
        </p:blipFill>
        <p:spPr>
          <a:xfrm>
            <a:off x="457200" y="457200"/>
            <a:ext cx="11277600" cy="5943600"/>
          </a:xfrm>
          <a:prstGeom prst="rect">
            <a:avLst/>
          </a:prstGeom>
        </p:spPr>
      </p:pic>
      <p:sp>
        <p:nvSpPr>
          <p:cNvPr id="8" name="TextBox 7">
            <a:extLst>
              <a:ext uri="{FF2B5EF4-FFF2-40B4-BE49-F238E27FC236}">
                <a16:creationId xmlns:a16="http://schemas.microsoft.com/office/drawing/2014/main" id="{1AD864A1-F195-1CD2-B50D-F7B8508E1D4C}"/>
              </a:ext>
            </a:extLst>
          </p:cNvPr>
          <p:cNvSpPr txBox="1"/>
          <p:nvPr/>
        </p:nvSpPr>
        <p:spPr>
          <a:xfrm>
            <a:off x="9287850" y="6211241"/>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2373359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6B89"/>
        </a:solidFill>
        <a:effectLst/>
      </p:bgPr>
    </p:bg>
    <p:spTree>
      <p:nvGrpSpPr>
        <p:cNvPr id="1" name=""/>
        <p:cNvGrpSpPr/>
        <p:nvPr/>
      </p:nvGrpSpPr>
      <p:grpSpPr>
        <a:xfrm>
          <a:off x="0" y="0"/>
          <a:ext cx="0" cy="0"/>
          <a:chOff x="0" y="0"/>
          <a:chExt cx="0" cy="0"/>
        </a:xfrm>
      </p:grpSpPr>
      <p:pic>
        <p:nvPicPr>
          <p:cNvPr id="1026" name="Picture 2" descr="2,800+ Malta Map Stock Photos, Pictures &amp; Royalty-Free Images - iStock |  Italy map">
            <a:extLst>
              <a:ext uri="{FF2B5EF4-FFF2-40B4-BE49-F238E27FC236}">
                <a16:creationId xmlns:a16="http://schemas.microsoft.com/office/drawing/2014/main" id="{514C05CD-2DA6-46CA-2FA4-3CCAACE08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04"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0C0021-162D-3834-6E8C-B19A6CD6E732}"/>
              </a:ext>
            </a:extLst>
          </p:cNvPr>
          <p:cNvSpPr txBox="1"/>
          <p:nvPr/>
        </p:nvSpPr>
        <p:spPr>
          <a:xfrm>
            <a:off x="6609907" y="1095153"/>
            <a:ext cx="5188689" cy="3662541"/>
          </a:xfrm>
          <a:prstGeom prst="rect">
            <a:avLst/>
          </a:prstGeom>
          <a:noFill/>
        </p:spPr>
        <p:txBody>
          <a:bodyPr wrap="square" rtlCol="0">
            <a:spAutoFit/>
          </a:bodyPr>
          <a:lstStyle/>
          <a:p>
            <a:r>
              <a:rPr lang="en-US" sz="2800" dirty="0">
                <a:solidFill>
                  <a:schemeClr val="bg1"/>
                </a:solidFill>
                <a:latin typeface="Abadi" panose="020B0604020104020204" pitchFamily="34" charset="0"/>
              </a:rPr>
              <a:t>An archipelago of 3 major islands: Malta, Gozo and Comino (Total 316 sq km)</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Population: 580, 000 </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Languages: Maltese and English</a:t>
            </a:r>
          </a:p>
          <a:p>
            <a:endParaRPr lang="en-US" dirty="0">
              <a:solidFill>
                <a:schemeClr val="bg1"/>
              </a:solidFill>
              <a:latin typeface="Abadi" panose="020B0604020104020204" pitchFamily="34" charset="0"/>
            </a:endParaRPr>
          </a:p>
          <a:p>
            <a:endParaRPr lang="en-GB" dirty="0">
              <a:solidFill>
                <a:schemeClr val="bg1"/>
              </a:solidFill>
              <a:latin typeface="Abadi" panose="020B0604020104020204" pitchFamily="34" charset="0"/>
            </a:endParaRPr>
          </a:p>
        </p:txBody>
      </p:sp>
    </p:spTree>
    <p:extLst>
      <p:ext uri="{BB962C8B-B14F-4D97-AF65-F5344CB8AC3E}">
        <p14:creationId xmlns:p14="http://schemas.microsoft.com/office/powerpoint/2010/main" val="3265147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CE3B5E-CFC2-DD7C-6DFD-6FE92542DD9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63FA15-6B37-4716-A0FE-0378038A5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690191-F49F-92E3-95CD-F6F8FC331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FF27B1-9C17-87CA-8B9D-81F63457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EE6B6A-8E6C-33BF-3480-D82E93F7D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3E422A-4C6D-9B06-8C0D-CEE70A2E8EBF}"/>
              </a:ext>
            </a:extLst>
          </p:cNvPr>
          <p:cNvSpPr txBox="1"/>
          <p:nvPr/>
        </p:nvSpPr>
        <p:spPr>
          <a:xfrm>
            <a:off x="9287850" y="6211241"/>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20482" name="Picture 2" descr="No photo description available.">
            <a:extLst>
              <a:ext uri="{FF2B5EF4-FFF2-40B4-BE49-F238E27FC236}">
                <a16:creationId xmlns:a16="http://schemas.microsoft.com/office/drawing/2014/main" id="{C78932B2-845B-4316-BB90-1974D8A48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744" y="0"/>
            <a:ext cx="8280512" cy="621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93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027C92-1B11-C3C7-726C-981F30F1BEF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04C0EE4-865D-18FC-515B-B9C1801F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8F77E3-6C3D-2342-DACD-8AFEF1F4C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B075B7-BE95-960C-63DE-293A57114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D3BD17-3AF3-8FDC-91A1-BD8547502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C1585B-1EA6-D4E1-1B58-54467171AAEB}"/>
              </a:ext>
            </a:extLst>
          </p:cNvPr>
          <p:cNvSpPr txBox="1"/>
          <p:nvPr/>
        </p:nvSpPr>
        <p:spPr>
          <a:xfrm>
            <a:off x="9287850" y="6211241"/>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21506" name="Picture 2" descr="No photo description available.">
            <a:extLst>
              <a:ext uri="{FF2B5EF4-FFF2-40B4-BE49-F238E27FC236}">
                <a16:creationId xmlns:a16="http://schemas.microsoft.com/office/drawing/2014/main" id="{ED3DFED8-C349-EB4A-A5F0-9BFF355D2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543" y="74717"/>
            <a:ext cx="9206341" cy="613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76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7BB421-68CD-A8B0-F479-746F80F0FE54}"/>
            </a:ext>
          </a:extLst>
        </p:cNvPr>
        <p:cNvGrpSpPr/>
        <p:nvPr/>
      </p:nvGrpSpPr>
      <p:grpSpPr>
        <a:xfrm>
          <a:off x="0" y="0"/>
          <a:ext cx="0" cy="0"/>
          <a:chOff x="0" y="0"/>
          <a:chExt cx="0" cy="0"/>
        </a:xfrm>
      </p:grpSpPr>
      <p:sp>
        <p:nvSpPr>
          <p:cNvPr id="2057" name="Rectangle 2056">
            <a:extLst>
              <a:ext uri="{FF2B5EF4-FFF2-40B4-BE49-F238E27FC236}">
                <a16:creationId xmlns:a16="http://schemas.microsoft.com/office/drawing/2014/main" id="{CF6DD155-816C-3F1A-3D98-DBDE46176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1A4119AD-5129-E915-4D9C-25C3F32A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6CFE8C-5328-9024-888E-07563C3F1F56}"/>
              </a:ext>
            </a:extLst>
          </p:cNvPr>
          <p:cNvSpPr txBox="1"/>
          <p:nvPr/>
        </p:nvSpPr>
        <p:spPr>
          <a:xfrm>
            <a:off x="9298905" y="6293372"/>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6" name="Picture 5">
            <a:extLst>
              <a:ext uri="{FF2B5EF4-FFF2-40B4-BE49-F238E27FC236}">
                <a16:creationId xmlns:a16="http://schemas.microsoft.com/office/drawing/2014/main" id="{759EBED0-F94D-E267-5F08-A0948820E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2" y="1843010"/>
            <a:ext cx="6048272" cy="4534930"/>
          </a:xfrm>
          <a:prstGeom prst="rect">
            <a:avLst/>
          </a:prstGeom>
        </p:spPr>
      </p:pic>
      <p:pic>
        <p:nvPicPr>
          <p:cNvPr id="8" name="Picture 7">
            <a:extLst>
              <a:ext uri="{FF2B5EF4-FFF2-40B4-BE49-F238E27FC236}">
                <a16:creationId xmlns:a16="http://schemas.microsoft.com/office/drawing/2014/main" id="{7FC9364A-2494-B35C-566F-033B3E165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54908"/>
            <a:ext cx="5495458" cy="4120436"/>
          </a:xfrm>
          <a:prstGeom prst="rect">
            <a:avLst/>
          </a:prstGeom>
        </p:spPr>
      </p:pic>
    </p:spTree>
    <p:extLst>
      <p:ext uri="{BB962C8B-B14F-4D97-AF65-F5344CB8AC3E}">
        <p14:creationId xmlns:p14="http://schemas.microsoft.com/office/powerpoint/2010/main" val="4220607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F5936E-0166-4525-E15F-B41E37FCD083}"/>
            </a:ext>
          </a:extLst>
        </p:cNvPr>
        <p:cNvGrpSpPr/>
        <p:nvPr/>
      </p:nvGrpSpPr>
      <p:grpSpPr>
        <a:xfrm>
          <a:off x="0" y="0"/>
          <a:ext cx="0" cy="0"/>
          <a:chOff x="0" y="0"/>
          <a:chExt cx="0" cy="0"/>
        </a:xfrm>
      </p:grpSpPr>
      <p:sp>
        <p:nvSpPr>
          <p:cNvPr id="2057" name="Rectangle 2056">
            <a:extLst>
              <a:ext uri="{FF2B5EF4-FFF2-40B4-BE49-F238E27FC236}">
                <a16:creationId xmlns:a16="http://schemas.microsoft.com/office/drawing/2014/main" id="{CA053B6A-91B3-6A15-4F3F-9F4106894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35428016-5243-F393-6298-6BF1C80DA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937F94E-E5D1-B4C9-3C19-F99D7C078F72}"/>
              </a:ext>
            </a:extLst>
          </p:cNvPr>
          <p:cNvSpPr txBox="1"/>
          <p:nvPr/>
        </p:nvSpPr>
        <p:spPr>
          <a:xfrm>
            <a:off x="9298905" y="6293372"/>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4" name="Picture 3">
            <a:extLst>
              <a:ext uri="{FF2B5EF4-FFF2-40B4-BE49-F238E27FC236}">
                <a16:creationId xmlns:a16="http://schemas.microsoft.com/office/drawing/2014/main" id="{F7ECF0A6-7E47-E5C2-659A-BB3926FD6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2221756"/>
            <a:ext cx="5543136" cy="4156184"/>
          </a:xfrm>
          <a:prstGeom prst="rect">
            <a:avLst/>
          </a:prstGeom>
        </p:spPr>
      </p:pic>
      <p:pic>
        <p:nvPicPr>
          <p:cNvPr id="7" name="Picture 6">
            <a:extLst>
              <a:ext uri="{FF2B5EF4-FFF2-40B4-BE49-F238E27FC236}">
                <a16:creationId xmlns:a16="http://schemas.microsoft.com/office/drawing/2014/main" id="{3DAA4EA0-83FB-3AEE-EB29-A300B60C3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238" y="515477"/>
            <a:ext cx="6217750" cy="4662003"/>
          </a:xfrm>
          <a:prstGeom prst="rect">
            <a:avLst/>
          </a:prstGeom>
        </p:spPr>
      </p:pic>
    </p:spTree>
    <p:extLst>
      <p:ext uri="{BB962C8B-B14F-4D97-AF65-F5344CB8AC3E}">
        <p14:creationId xmlns:p14="http://schemas.microsoft.com/office/powerpoint/2010/main" val="3369141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BC78DF-987C-C4F5-9B27-9E67D8F7BD34}"/>
            </a:ext>
          </a:extLst>
        </p:cNvPr>
        <p:cNvGrpSpPr/>
        <p:nvPr/>
      </p:nvGrpSpPr>
      <p:grpSpPr>
        <a:xfrm>
          <a:off x="0" y="0"/>
          <a:ext cx="0" cy="0"/>
          <a:chOff x="0" y="0"/>
          <a:chExt cx="0" cy="0"/>
        </a:xfrm>
      </p:grpSpPr>
      <p:sp>
        <p:nvSpPr>
          <p:cNvPr id="2057" name="Rectangle 2056">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 photo description available.">
            <a:extLst>
              <a:ext uri="{FF2B5EF4-FFF2-40B4-BE49-F238E27FC236}">
                <a16:creationId xmlns:a16="http://schemas.microsoft.com/office/drawing/2014/main" id="{55D6DB08-0675-CB41-1D08-734E5B297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10" r="25023" b="-2"/>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1AC48279-07EC-1BCA-05B5-01E850199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47" r="20486" b="-2"/>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CC475B-4D1B-0A67-A6D0-D5C87AB9EA0D}"/>
              </a:ext>
            </a:extLst>
          </p:cNvPr>
          <p:cNvSpPr txBox="1"/>
          <p:nvPr/>
        </p:nvSpPr>
        <p:spPr>
          <a:xfrm>
            <a:off x="9298905" y="6293372"/>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1721967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No photo description available.">
            <a:extLst>
              <a:ext uri="{FF2B5EF4-FFF2-40B4-BE49-F238E27FC236}">
                <a16:creationId xmlns:a16="http://schemas.microsoft.com/office/drawing/2014/main" id="{B00F4BC9-F636-0B10-D60C-721A76BB7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29" r="2503" b="-2"/>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C8B14AD7-81E2-E09B-EBB6-A6500E9E9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456" r="18177" b="-2"/>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0578C-5F86-76ED-EB39-F7C186D62CAB}"/>
              </a:ext>
            </a:extLst>
          </p:cNvPr>
          <p:cNvSpPr txBox="1"/>
          <p:nvPr/>
        </p:nvSpPr>
        <p:spPr>
          <a:xfrm>
            <a:off x="9298905" y="6293372"/>
            <a:ext cx="3131601"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School Life</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212238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6" descr="No photo description available.">
            <a:extLst>
              <a:ext uri="{FF2B5EF4-FFF2-40B4-BE49-F238E27FC236}">
                <a16:creationId xmlns:a16="http://schemas.microsoft.com/office/drawing/2014/main" id="{3CA0CC1C-0207-00E0-5146-CC83B48C1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776" r="3" b="3"/>
          <a:stretch>
            <a:fillRect/>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D466C50F-92A4-9F6A-4577-006F99B68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93" r="1" b="17136"/>
          <a:stretch>
            <a:fillRect/>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No photo description available.">
            <a:extLst>
              <a:ext uri="{FF2B5EF4-FFF2-40B4-BE49-F238E27FC236}">
                <a16:creationId xmlns:a16="http://schemas.microsoft.com/office/drawing/2014/main" id="{B2AF9A5D-7B93-5FA1-6777-5123DEE76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139" r="3" b="36310"/>
          <a:stretch>
            <a:fillRect/>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B3081A-CC50-E426-6E49-BD31E2A0C6E6}"/>
              </a:ext>
            </a:extLst>
          </p:cNvPr>
          <p:cNvSpPr txBox="1"/>
          <p:nvPr/>
        </p:nvSpPr>
        <p:spPr>
          <a:xfrm>
            <a:off x="121904" y="6105785"/>
            <a:ext cx="3696334" cy="646331"/>
          </a:xfrm>
          <a:prstGeom prst="rect">
            <a:avLst/>
          </a:prstGeom>
          <a:noFill/>
        </p:spPr>
        <p:txBody>
          <a:bodyPr wrap="square" rtlCol="0">
            <a:spAutoFit/>
          </a:bodyPr>
          <a:lstStyle/>
          <a:p>
            <a:r>
              <a:rPr lang="en-US" sz="3600" dirty="0">
                <a:solidFill>
                  <a:schemeClr val="tx2"/>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Sensory Room</a:t>
            </a:r>
            <a:endParaRPr lang="en-GB" sz="3600" dirty="0">
              <a:solidFill>
                <a:schemeClr val="tx2"/>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348970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European Heraldry :: Counts and Kings of Sicily 1071-1516">
            <a:extLst>
              <a:ext uri="{FF2B5EF4-FFF2-40B4-BE49-F238E27FC236}">
                <a16:creationId xmlns:a16="http://schemas.microsoft.com/office/drawing/2014/main" id="{6BA754BF-5945-0350-17D8-31AE2B84D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81" t="8248" b="7673"/>
          <a:stretch>
            <a:fillRect/>
          </a:stretch>
        </p:blipFill>
        <p:spPr bwMode="auto">
          <a:xfrm>
            <a:off x="1149764" y="321733"/>
            <a:ext cx="1744420" cy="2748958"/>
          </a:xfrm>
          <a:prstGeom prst="rect">
            <a:avLst/>
          </a:prstGeom>
          <a:noFill/>
          <a:extLst>
            <a:ext uri="{909E8E84-426E-40DD-AFC4-6F175D3DCCD1}">
              <a14:hiddenFill xmlns:a14="http://schemas.microsoft.com/office/drawing/2010/main">
                <a:solidFill>
                  <a:srgbClr val="FFFFFF"/>
                </a:solidFill>
              </a14:hiddenFill>
            </a:ext>
          </a:extLst>
        </p:spPr>
      </p:pic>
      <p:sp>
        <p:nvSpPr>
          <p:cNvPr id="2066" name="Rectangle 2065">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lta National Silk Flag Icon Stock Vector (Royalty Free) 1601231425 |  Shutterstock">
            <a:extLst>
              <a:ext uri="{FF2B5EF4-FFF2-40B4-BE49-F238E27FC236}">
                <a16:creationId xmlns:a16="http://schemas.microsoft.com/office/drawing/2014/main" id="{3A4686A2-8BD2-185E-B514-6664F59BBA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816"/>
          <a:stretch>
            <a:fillRect/>
          </a:stretch>
        </p:blipFill>
        <p:spPr bwMode="auto">
          <a:xfrm>
            <a:off x="4230468" y="111904"/>
            <a:ext cx="3877368" cy="2993571"/>
          </a:xfrm>
          <a:prstGeom prst="rect">
            <a:avLst/>
          </a:prstGeom>
          <a:noFill/>
          <a:extLst>
            <a:ext uri="{909E8E84-426E-40DD-AFC4-6F175D3DCCD1}">
              <a14:hiddenFill xmlns:a14="http://schemas.microsoft.com/office/drawing/2010/main">
                <a:solidFill>
                  <a:srgbClr val="FFFFFF"/>
                </a:solidFill>
              </a14:hiddenFill>
            </a:ext>
          </a:extLst>
        </p:spPr>
      </p:pic>
      <p:sp>
        <p:nvSpPr>
          <p:cNvPr id="2068" name="Rectangle 2067">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The history of the George Cross | The Gazette">
            <a:extLst>
              <a:ext uri="{FF2B5EF4-FFF2-40B4-BE49-F238E27FC236}">
                <a16:creationId xmlns:a16="http://schemas.microsoft.com/office/drawing/2014/main" id="{4DE16861-1724-AE15-1BEE-79CBB96FFC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53"/>
          <a:stretch>
            <a:fillRect/>
          </a:stretch>
        </p:blipFill>
        <p:spPr bwMode="auto">
          <a:xfrm>
            <a:off x="9372856" y="321733"/>
            <a:ext cx="1639935" cy="2752344"/>
          </a:xfrm>
          <a:prstGeom prst="rect">
            <a:avLst/>
          </a:prstGeom>
          <a:noFill/>
          <a:extLst>
            <a:ext uri="{909E8E84-426E-40DD-AFC4-6F175D3DCCD1}">
              <a14:hiddenFill xmlns:a14="http://schemas.microsoft.com/office/drawing/2010/main">
                <a:solidFill>
                  <a:srgbClr val="FFFFFF"/>
                </a:solidFill>
              </a14:hiddenFill>
            </a:ext>
          </a:extLst>
        </p:spPr>
      </p:pic>
      <p:sp>
        <p:nvSpPr>
          <p:cNvPr id="2070" name="Rectangle 2069">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races of the Norman Presence in Malta - The Snop House">
            <a:extLst>
              <a:ext uri="{FF2B5EF4-FFF2-40B4-BE49-F238E27FC236}">
                <a16:creationId xmlns:a16="http://schemas.microsoft.com/office/drawing/2014/main" id="{FDF76FB8-FF6C-FC21-22DE-7A22284E76D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84327" y="3783923"/>
            <a:ext cx="1961045" cy="27523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eorge VI - Wikipedia">
            <a:extLst>
              <a:ext uri="{FF2B5EF4-FFF2-40B4-BE49-F238E27FC236}">
                <a16:creationId xmlns:a16="http://schemas.microsoft.com/office/drawing/2014/main" id="{17A276C5-9B4D-9C8E-EF4C-ADA8524EC61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296878" y="3577094"/>
            <a:ext cx="2119304" cy="2752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Maltese cross - Wikipedia">
            <a:extLst>
              <a:ext uri="{FF2B5EF4-FFF2-40B4-BE49-F238E27FC236}">
                <a16:creationId xmlns:a16="http://schemas.microsoft.com/office/drawing/2014/main" id="{78323E5C-388F-D9F1-6974-701555582A7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857187" y="3985488"/>
            <a:ext cx="2477625" cy="247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8600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Malti | It-tagħlim tal-Malti fl-iskejjel tal-Knisja">
            <a:extLst>
              <a:ext uri="{FF2B5EF4-FFF2-40B4-BE49-F238E27FC236}">
                <a16:creationId xmlns:a16="http://schemas.microsoft.com/office/drawing/2014/main" id="{90F8D2D2-E78D-C6D1-F4BB-7A28DB36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428" b="1"/>
          <a:stretch>
            <a:fillRect/>
          </a:stretch>
        </p:blipFill>
        <p:spPr bwMode="auto">
          <a:xfrm>
            <a:off x="-1504" y="87779"/>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6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historic Malta - Culture Malta Culture Malta">
            <a:extLst>
              <a:ext uri="{FF2B5EF4-FFF2-40B4-BE49-F238E27FC236}">
                <a16:creationId xmlns:a16="http://schemas.microsoft.com/office/drawing/2014/main" id="{6E46A837-7234-4257-539C-BEFF9EA2D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17" y="373019"/>
            <a:ext cx="2826351" cy="1831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or: Curved 4">
            <a:extLst>
              <a:ext uri="{FF2B5EF4-FFF2-40B4-BE49-F238E27FC236}">
                <a16:creationId xmlns:a16="http://schemas.microsoft.com/office/drawing/2014/main" id="{4A58E4D8-9D91-9F49-8410-C059EBA07DA2}"/>
              </a:ext>
            </a:extLst>
          </p:cNvPr>
          <p:cNvCxnSpPr>
            <a:cxnSpLocks/>
          </p:cNvCxnSpPr>
          <p:nvPr/>
        </p:nvCxnSpPr>
        <p:spPr>
          <a:xfrm rot="5400000" flipV="1">
            <a:off x="1441235" y="2435966"/>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4100" name="Picture 4" descr="Ancient pillars back together on Maltese soil after over 240 years">
            <a:extLst>
              <a:ext uri="{FF2B5EF4-FFF2-40B4-BE49-F238E27FC236}">
                <a16:creationId xmlns:a16="http://schemas.microsoft.com/office/drawing/2014/main" id="{094CBA3A-CD3F-2582-73DD-841836504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91" y="3111236"/>
            <a:ext cx="2205000" cy="29409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8621AD5-4FC6-A9DC-AB4B-BF8A77CB28E9}"/>
              </a:ext>
            </a:extLst>
          </p:cNvPr>
          <p:cNvPicPr>
            <a:picLocks noChangeAspect="1"/>
          </p:cNvPicPr>
          <p:nvPr/>
        </p:nvPicPr>
        <p:blipFill>
          <a:blip r:embed="rId5"/>
          <a:stretch>
            <a:fillRect/>
          </a:stretch>
        </p:blipFill>
        <p:spPr>
          <a:xfrm>
            <a:off x="3764650" y="3918183"/>
            <a:ext cx="2392754" cy="2149868"/>
          </a:xfrm>
          <a:prstGeom prst="rect">
            <a:avLst/>
          </a:prstGeom>
        </p:spPr>
      </p:pic>
      <p:cxnSp>
        <p:nvCxnSpPr>
          <p:cNvPr id="10" name="Connector: Curved 9">
            <a:extLst>
              <a:ext uri="{FF2B5EF4-FFF2-40B4-BE49-F238E27FC236}">
                <a16:creationId xmlns:a16="http://schemas.microsoft.com/office/drawing/2014/main" id="{0686B2C6-6AC9-B5A9-C230-CFEF6B7AAC2B}"/>
              </a:ext>
            </a:extLst>
          </p:cNvPr>
          <p:cNvCxnSpPr>
            <a:cxnSpLocks/>
          </p:cNvCxnSpPr>
          <p:nvPr/>
        </p:nvCxnSpPr>
        <p:spPr>
          <a:xfrm flipV="1">
            <a:off x="3013291" y="4581690"/>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cxnSp>
        <p:nvCxnSpPr>
          <p:cNvPr id="11" name="Connector: Curved 10">
            <a:extLst>
              <a:ext uri="{FF2B5EF4-FFF2-40B4-BE49-F238E27FC236}">
                <a16:creationId xmlns:a16="http://schemas.microsoft.com/office/drawing/2014/main" id="{AF66813A-2956-F151-1002-940D71E7B4D9}"/>
              </a:ext>
            </a:extLst>
          </p:cNvPr>
          <p:cNvCxnSpPr>
            <a:cxnSpLocks/>
          </p:cNvCxnSpPr>
          <p:nvPr/>
        </p:nvCxnSpPr>
        <p:spPr>
          <a:xfrm rot="16200000">
            <a:off x="4291725" y="3375079"/>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4102" name="Picture 6" descr="A brief history of Malta like you've never heard it before!">
            <a:extLst>
              <a:ext uri="{FF2B5EF4-FFF2-40B4-BE49-F238E27FC236}">
                <a16:creationId xmlns:a16="http://schemas.microsoft.com/office/drawing/2014/main" id="{07951BDB-09F0-2411-E996-647BF5B5E1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80" r="23580"/>
          <a:stretch>
            <a:fillRect/>
          </a:stretch>
        </p:blipFill>
        <p:spPr bwMode="auto">
          <a:xfrm>
            <a:off x="3583461" y="866425"/>
            <a:ext cx="2992272" cy="224481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or: Curved 11">
            <a:extLst>
              <a:ext uri="{FF2B5EF4-FFF2-40B4-BE49-F238E27FC236}">
                <a16:creationId xmlns:a16="http://schemas.microsoft.com/office/drawing/2014/main" id="{74DD9CF5-3372-EB7C-BFC7-763A3D880463}"/>
              </a:ext>
            </a:extLst>
          </p:cNvPr>
          <p:cNvCxnSpPr>
            <a:cxnSpLocks/>
          </p:cNvCxnSpPr>
          <p:nvPr/>
        </p:nvCxnSpPr>
        <p:spPr>
          <a:xfrm flipV="1">
            <a:off x="6575733" y="1397766"/>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4104" name="Picture 8" descr="Byzantine Malta - Culture Malta Culture Malta">
            <a:extLst>
              <a:ext uri="{FF2B5EF4-FFF2-40B4-BE49-F238E27FC236}">
                <a16:creationId xmlns:a16="http://schemas.microsoft.com/office/drawing/2014/main" id="{FF94715C-6566-7A89-AFFE-539760CD37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7898"/>
          <a:stretch>
            <a:fillRect/>
          </a:stretch>
        </p:blipFill>
        <p:spPr bwMode="auto">
          <a:xfrm>
            <a:off x="7514846" y="373019"/>
            <a:ext cx="2342120" cy="192302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or: Curved 12">
            <a:extLst>
              <a:ext uri="{FF2B5EF4-FFF2-40B4-BE49-F238E27FC236}">
                <a16:creationId xmlns:a16="http://schemas.microsoft.com/office/drawing/2014/main" id="{68F163AA-3B20-D449-0ECD-2CA0A8216B40}"/>
              </a:ext>
            </a:extLst>
          </p:cNvPr>
          <p:cNvCxnSpPr>
            <a:cxnSpLocks/>
          </p:cNvCxnSpPr>
          <p:nvPr/>
        </p:nvCxnSpPr>
        <p:spPr>
          <a:xfrm rot="16200000" flipH="1" flipV="1">
            <a:off x="7573132" y="2581928"/>
            <a:ext cx="939113" cy="411427"/>
          </a:xfrm>
          <a:prstGeom prst="curvedConnector3">
            <a:avLst>
              <a:gd name="adj1" fmla="val 44737"/>
            </a:avLst>
          </a:prstGeom>
          <a:ln w="38100">
            <a:tailEnd type="triangle"/>
          </a:ln>
        </p:spPr>
        <p:style>
          <a:lnRef idx="2">
            <a:schemeClr val="dk1"/>
          </a:lnRef>
          <a:fillRef idx="0">
            <a:schemeClr val="dk1"/>
          </a:fillRef>
          <a:effectRef idx="1">
            <a:schemeClr val="dk1"/>
          </a:effectRef>
          <a:fontRef idx="minor">
            <a:schemeClr val="tx1"/>
          </a:fontRef>
        </p:style>
      </p:cxnSp>
      <p:pic>
        <p:nvPicPr>
          <p:cNvPr id="4106" name="Picture 10" descr="Arab Rule in Malta - Culture Malta Culture Malta">
            <a:extLst>
              <a:ext uri="{FF2B5EF4-FFF2-40B4-BE49-F238E27FC236}">
                <a16:creationId xmlns:a16="http://schemas.microsoft.com/office/drawing/2014/main" id="{A975C01F-94F7-4DCB-1279-CB98C33D1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8366" y="3279244"/>
            <a:ext cx="2379722" cy="19230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nector: Curved 14">
            <a:extLst>
              <a:ext uri="{FF2B5EF4-FFF2-40B4-BE49-F238E27FC236}">
                <a16:creationId xmlns:a16="http://schemas.microsoft.com/office/drawing/2014/main" id="{E97B04BE-41B0-486D-F94D-F68753DDFABF}"/>
              </a:ext>
            </a:extLst>
          </p:cNvPr>
          <p:cNvCxnSpPr>
            <a:cxnSpLocks/>
          </p:cNvCxnSpPr>
          <p:nvPr/>
        </p:nvCxnSpPr>
        <p:spPr>
          <a:xfrm flipV="1">
            <a:off x="8818088" y="3785238"/>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16" name="Picture 4" descr="Traces of the Norman Presence in Malta - The Snop House">
            <a:extLst>
              <a:ext uri="{FF2B5EF4-FFF2-40B4-BE49-F238E27FC236}">
                <a16:creationId xmlns:a16="http://schemas.microsoft.com/office/drawing/2014/main" id="{76490D0B-D7A1-A2E8-515B-7DA4FDC9C1B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748344" y="2614779"/>
            <a:ext cx="1961045" cy="275234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or: Curved 16">
            <a:extLst>
              <a:ext uri="{FF2B5EF4-FFF2-40B4-BE49-F238E27FC236}">
                <a16:creationId xmlns:a16="http://schemas.microsoft.com/office/drawing/2014/main" id="{E04920CB-6C4B-0D65-C6A4-BF7BEFE28BCC}"/>
              </a:ext>
            </a:extLst>
          </p:cNvPr>
          <p:cNvCxnSpPr>
            <a:cxnSpLocks/>
          </p:cNvCxnSpPr>
          <p:nvPr/>
        </p:nvCxnSpPr>
        <p:spPr>
          <a:xfrm flipV="1">
            <a:off x="11700532" y="2376214"/>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7197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54048-2243-DF5B-F195-E75571AF6211}"/>
            </a:ext>
          </a:extLst>
        </p:cNvPr>
        <p:cNvGrpSpPr/>
        <p:nvPr/>
      </p:nvGrpSpPr>
      <p:grpSpPr>
        <a:xfrm>
          <a:off x="0" y="0"/>
          <a:ext cx="0" cy="0"/>
          <a:chOff x="0" y="0"/>
          <a:chExt cx="0" cy="0"/>
        </a:xfrm>
      </p:grpSpPr>
      <p:cxnSp>
        <p:nvCxnSpPr>
          <p:cNvPr id="3" name="Connector: Curved 2">
            <a:extLst>
              <a:ext uri="{FF2B5EF4-FFF2-40B4-BE49-F238E27FC236}">
                <a16:creationId xmlns:a16="http://schemas.microsoft.com/office/drawing/2014/main" id="{2C74505C-ADBB-12C2-C1B4-E21B9E1302C7}"/>
              </a:ext>
            </a:extLst>
          </p:cNvPr>
          <p:cNvCxnSpPr>
            <a:cxnSpLocks/>
          </p:cNvCxnSpPr>
          <p:nvPr/>
        </p:nvCxnSpPr>
        <p:spPr>
          <a:xfrm flipV="1">
            <a:off x="-626593" y="2376214"/>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5122" name="Picture 2" descr="When the Maltese raised a fortune to have rebels pardoned in 1428">
            <a:extLst>
              <a:ext uri="{FF2B5EF4-FFF2-40B4-BE49-F238E27FC236}">
                <a16:creationId xmlns:a16="http://schemas.microsoft.com/office/drawing/2014/main" id="{09EF5188-5706-B5C7-D0FB-EE6F41758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6" y="461181"/>
            <a:ext cx="1887556" cy="232646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Curved 3">
            <a:extLst>
              <a:ext uri="{FF2B5EF4-FFF2-40B4-BE49-F238E27FC236}">
                <a16:creationId xmlns:a16="http://schemas.microsoft.com/office/drawing/2014/main" id="{0A7E7115-A021-48B7-5FBC-5BB5CB3F3567}"/>
              </a:ext>
            </a:extLst>
          </p:cNvPr>
          <p:cNvCxnSpPr>
            <a:cxnSpLocks/>
          </p:cNvCxnSpPr>
          <p:nvPr/>
        </p:nvCxnSpPr>
        <p:spPr>
          <a:xfrm rot="5400000" flipV="1">
            <a:off x="997121" y="3051484"/>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5124" name="Picture 4" descr="The Knights of Malta and their rule over the Maltese islands">
            <a:extLst>
              <a:ext uri="{FF2B5EF4-FFF2-40B4-BE49-F238E27FC236}">
                <a16:creationId xmlns:a16="http://schemas.microsoft.com/office/drawing/2014/main" id="{E080A5D4-7370-68DA-662B-E9C709401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20" y="3726754"/>
            <a:ext cx="3666356" cy="287453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or: Curved 6">
            <a:extLst>
              <a:ext uri="{FF2B5EF4-FFF2-40B4-BE49-F238E27FC236}">
                <a16:creationId xmlns:a16="http://schemas.microsoft.com/office/drawing/2014/main" id="{7F87AB6E-FA69-FF95-5AAA-955DAD933D20}"/>
              </a:ext>
            </a:extLst>
          </p:cNvPr>
          <p:cNvCxnSpPr>
            <a:cxnSpLocks/>
          </p:cNvCxnSpPr>
          <p:nvPr/>
        </p:nvCxnSpPr>
        <p:spPr>
          <a:xfrm flipV="1">
            <a:off x="3978876" y="4958305"/>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5126" name="Picture 6" descr="Napoleon In Malta: Conquest, Reform, And Controversy - The Snop House">
            <a:extLst>
              <a:ext uri="{FF2B5EF4-FFF2-40B4-BE49-F238E27FC236}">
                <a16:creationId xmlns:a16="http://schemas.microsoft.com/office/drawing/2014/main" id="{5906EC5D-9F3E-1535-C7E3-EB6F8A9C9E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74" r="18210"/>
          <a:stretch>
            <a:fillRect/>
          </a:stretch>
        </p:blipFill>
        <p:spPr bwMode="auto">
          <a:xfrm>
            <a:off x="4917989" y="3726754"/>
            <a:ext cx="3033757" cy="27876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Curved 7">
            <a:extLst>
              <a:ext uri="{FF2B5EF4-FFF2-40B4-BE49-F238E27FC236}">
                <a16:creationId xmlns:a16="http://schemas.microsoft.com/office/drawing/2014/main" id="{29E3BEF8-4112-0B90-4EDB-E265F83AFC30}"/>
              </a:ext>
            </a:extLst>
          </p:cNvPr>
          <p:cNvCxnSpPr>
            <a:cxnSpLocks/>
          </p:cNvCxnSpPr>
          <p:nvPr/>
        </p:nvCxnSpPr>
        <p:spPr>
          <a:xfrm rot="5400000" flipH="1">
            <a:off x="4662562" y="3051484"/>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5130" name="Picture 10" descr="Queen Victoria, by Giuseppe Valente (or Valenti)">
            <a:extLst>
              <a:ext uri="{FF2B5EF4-FFF2-40B4-BE49-F238E27FC236}">
                <a16:creationId xmlns:a16="http://schemas.microsoft.com/office/drawing/2014/main" id="{9434DA1F-5AB5-49AA-9161-F1A8385677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5811" y="176953"/>
            <a:ext cx="1990081" cy="261068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or: Curved 13">
            <a:extLst>
              <a:ext uri="{FF2B5EF4-FFF2-40B4-BE49-F238E27FC236}">
                <a16:creationId xmlns:a16="http://schemas.microsoft.com/office/drawing/2014/main" id="{2CF37C1A-19F2-1960-2210-E4A9A66E1FCE}"/>
              </a:ext>
            </a:extLst>
          </p:cNvPr>
          <p:cNvCxnSpPr>
            <a:cxnSpLocks/>
          </p:cNvCxnSpPr>
          <p:nvPr/>
        </p:nvCxnSpPr>
        <p:spPr>
          <a:xfrm flipV="1">
            <a:off x="5745892" y="823381"/>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5132" name="Picture 12" descr="How To Celebrate Independence Day - Oh My Malta">
            <a:extLst>
              <a:ext uri="{FF2B5EF4-FFF2-40B4-BE49-F238E27FC236}">
                <a16:creationId xmlns:a16="http://schemas.microsoft.com/office/drawing/2014/main" id="{71EE7715-C164-5DF7-7C98-6C495F2D8F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77" r="35751"/>
          <a:stretch>
            <a:fillRect/>
          </a:stretch>
        </p:blipFill>
        <p:spPr bwMode="auto">
          <a:xfrm>
            <a:off x="6693421" y="0"/>
            <a:ext cx="2335427"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or: Curved 17">
            <a:extLst>
              <a:ext uri="{FF2B5EF4-FFF2-40B4-BE49-F238E27FC236}">
                <a16:creationId xmlns:a16="http://schemas.microsoft.com/office/drawing/2014/main" id="{B308149F-EB2B-7397-7BDF-D19C91C4AB5C}"/>
              </a:ext>
            </a:extLst>
          </p:cNvPr>
          <p:cNvCxnSpPr>
            <a:cxnSpLocks/>
          </p:cNvCxnSpPr>
          <p:nvPr/>
        </p:nvCxnSpPr>
        <p:spPr>
          <a:xfrm rot="5400000" flipV="1">
            <a:off x="8632065" y="3692843"/>
            <a:ext cx="939113" cy="411427"/>
          </a:xfrm>
          <a:prstGeom prst="curvedConnector3">
            <a:avLst>
              <a:gd name="adj1" fmla="val 42105"/>
            </a:avLst>
          </a:prstGeom>
          <a:ln w="38100">
            <a:tailEnd type="triangle"/>
          </a:ln>
        </p:spPr>
        <p:style>
          <a:lnRef idx="2">
            <a:schemeClr val="dk1"/>
          </a:lnRef>
          <a:fillRef idx="0">
            <a:schemeClr val="dk1"/>
          </a:fillRef>
          <a:effectRef idx="1">
            <a:schemeClr val="dk1"/>
          </a:effectRef>
          <a:fontRef idx="minor">
            <a:schemeClr val="tx1"/>
          </a:fontRef>
        </p:style>
      </p:cxnSp>
      <p:pic>
        <p:nvPicPr>
          <p:cNvPr id="5134" name="Picture 14" descr="Malta marks 18 years since EU accession">
            <a:extLst>
              <a:ext uri="{FF2B5EF4-FFF2-40B4-BE49-F238E27FC236}">
                <a16:creationId xmlns:a16="http://schemas.microsoft.com/office/drawing/2014/main" id="{A42B717E-5C93-3048-7D6A-52719F752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231" y="4327984"/>
            <a:ext cx="3125244" cy="20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2853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9" name="Rectangle 25608">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11" name="Group 25610">
            <a:extLst>
              <a:ext uri="{FF2B5EF4-FFF2-40B4-BE49-F238E27FC236}">
                <a16:creationId xmlns:a16="http://schemas.microsoft.com/office/drawing/2014/main" id="{58454601-8C5B-41C4-8012-BF42AE4E1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612" name="Oval 25611">
              <a:extLst>
                <a:ext uri="{FF2B5EF4-FFF2-40B4-BE49-F238E27FC236}">
                  <a16:creationId xmlns:a16="http://schemas.microsoft.com/office/drawing/2014/main" id="{7DC402C5-77D9-4E58-85B2-94FDC4305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3" name="Oval 25612">
              <a:extLst>
                <a:ext uri="{FF2B5EF4-FFF2-40B4-BE49-F238E27FC236}">
                  <a16:creationId xmlns:a16="http://schemas.microsoft.com/office/drawing/2014/main" id="{1D68ED91-A5B1-47B2-93BF-9A7136A89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Oval 25613">
              <a:extLst>
                <a:ext uri="{FF2B5EF4-FFF2-40B4-BE49-F238E27FC236}">
                  <a16:creationId xmlns:a16="http://schemas.microsoft.com/office/drawing/2014/main" id="{BE7D0AA1-7663-4AEB-906F-8C1983487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Oval 25614">
              <a:extLst>
                <a:ext uri="{FF2B5EF4-FFF2-40B4-BE49-F238E27FC236}">
                  <a16:creationId xmlns:a16="http://schemas.microsoft.com/office/drawing/2014/main" id="{FD0B5082-766B-4B9B-95AE-8345369B6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6" name="Oval 25615">
              <a:extLst>
                <a:ext uri="{FF2B5EF4-FFF2-40B4-BE49-F238E27FC236}">
                  <a16:creationId xmlns:a16="http://schemas.microsoft.com/office/drawing/2014/main" id="{C6EA71F2-5221-4164-8741-7AFF97E22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7" name="Oval 25616">
              <a:extLst>
                <a:ext uri="{FF2B5EF4-FFF2-40B4-BE49-F238E27FC236}">
                  <a16:creationId xmlns:a16="http://schemas.microsoft.com/office/drawing/2014/main" id="{A53567A6-853B-47EF-8846-22A1C04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19" name="Rectangle 25618">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Rectangle 25620">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23" name="Group 25622">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5624" name="Straight Connector 25623">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625" name="Straight Connector 25624">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626" name="Straight Connector 25625">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627" name="Straight Connector 25626">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5602" name="Picture 2" descr="Valletta's tourist boom">
            <a:extLst>
              <a:ext uri="{FF2B5EF4-FFF2-40B4-BE49-F238E27FC236}">
                <a16:creationId xmlns:a16="http://schemas.microsoft.com/office/drawing/2014/main" id="{0AE83A97-2E5F-397C-16D6-491B98C3F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866" r="1" b="1"/>
          <a:stretch>
            <a:fillRect/>
          </a:stretch>
        </p:blipFill>
        <p:spPr bwMode="auto">
          <a:xfrm>
            <a:off x="746190" y="491900"/>
            <a:ext cx="10721907" cy="5663518"/>
          </a:xfrm>
          <a:prstGeom prst="rect">
            <a:avLst/>
          </a:prstGeom>
          <a:noFill/>
          <a:extLst>
            <a:ext uri="{909E8E84-426E-40DD-AFC4-6F175D3DCCD1}">
              <a14:hiddenFill xmlns:a14="http://schemas.microsoft.com/office/drawing/2010/main">
                <a:solidFill>
                  <a:srgbClr val="FFFFFF"/>
                </a:solidFill>
              </a14:hiddenFill>
            </a:ext>
          </a:extLst>
        </p:spPr>
      </p:pic>
      <p:grpSp>
        <p:nvGrpSpPr>
          <p:cNvPr id="25629" name="Group 25628">
            <a:extLst>
              <a:ext uri="{FF2B5EF4-FFF2-40B4-BE49-F238E27FC236}">
                <a16:creationId xmlns:a16="http://schemas.microsoft.com/office/drawing/2014/main" id="{2993EE7D-6C2F-43A3-9C60-0C79DB9E52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25630" name="Straight Connector 25629">
              <a:extLst>
                <a:ext uri="{FF2B5EF4-FFF2-40B4-BE49-F238E27FC236}">
                  <a16:creationId xmlns:a16="http://schemas.microsoft.com/office/drawing/2014/main" id="{4F4095D5-6DE8-4CF4-8418-1C6822E164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31" name="Straight Connector 25630">
              <a:extLst>
                <a:ext uri="{FF2B5EF4-FFF2-40B4-BE49-F238E27FC236}">
                  <a16:creationId xmlns:a16="http://schemas.microsoft.com/office/drawing/2014/main" id="{33CD50F6-3A5C-4547-BD23-ACBD8E391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32" name="Straight Connector 25631">
              <a:extLst>
                <a:ext uri="{FF2B5EF4-FFF2-40B4-BE49-F238E27FC236}">
                  <a16:creationId xmlns:a16="http://schemas.microsoft.com/office/drawing/2014/main" id="{6912E168-78F1-4E05-A8A5-65F2BAF596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33" name="Straight Connector 25632">
              <a:extLst>
                <a:ext uri="{FF2B5EF4-FFF2-40B4-BE49-F238E27FC236}">
                  <a16:creationId xmlns:a16="http://schemas.microsoft.com/office/drawing/2014/main" id="{7315E977-7B29-4DD8-9B9E-C63D97DF30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0D636827-BFAB-9200-7F32-6372CC613BDA}"/>
              </a:ext>
            </a:extLst>
          </p:cNvPr>
          <p:cNvSpPr txBox="1"/>
          <p:nvPr/>
        </p:nvSpPr>
        <p:spPr>
          <a:xfrm>
            <a:off x="9803507" y="6155418"/>
            <a:ext cx="3902789"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Valletta</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spTree>
    <p:extLst>
      <p:ext uri="{BB962C8B-B14F-4D97-AF65-F5344CB8AC3E}">
        <p14:creationId xmlns:p14="http://schemas.microsoft.com/office/powerpoint/2010/main" val="2233472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09FB2D-A875-4337-F245-9020289BD28F}"/>
            </a:ext>
          </a:extLst>
        </p:cNvPr>
        <p:cNvGrpSpPr/>
        <p:nvPr/>
      </p:nvGrpSpPr>
      <p:grpSpPr>
        <a:xfrm>
          <a:off x="0" y="0"/>
          <a:ext cx="0" cy="0"/>
          <a:chOff x="0" y="0"/>
          <a:chExt cx="0" cy="0"/>
        </a:xfrm>
      </p:grpSpPr>
      <p:sp>
        <p:nvSpPr>
          <p:cNvPr id="25607" name="Rectangle 25606">
            <a:extLst>
              <a:ext uri="{FF2B5EF4-FFF2-40B4-BE49-F238E27FC236}">
                <a16:creationId xmlns:a16="http://schemas.microsoft.com/office/drawing/2014/main" id="{0251B71E-4E66-EFCB-1333-15BC3DAF6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9" name="Rectangle 25608">
            <a:extLst>
              <a:ext uri="{FF2B5EF4-FFF2-40B4-BE49-F238E27FC236}">
                <a16:creationId xmlns:a16="http://schemas.microsoft.com/office/drawing/2014/main" id="{E1A4BAE7-0CD2-E489-61A7-6BCE0D136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11" name="Group 25610">
            <a:extLst>
              <a:ext uri="{FF2B5EF4-FFF2-40B4-BE49-F238E27FC236}">
                <a16:creationId xmlns:a16="http://schemas.microsoft.com/office/drawing/2014/main" id="{46AD65FA-7673-2CA2-879C-390705D44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612" name="Oval 25611">
              <a:extLst>
                <a:ext uri="{FF2B5EF4-FFF2-40B4-BE49-F238E27FC236}">
                  <a16:creationId xmlns:a16="http://schemas.microsoft.com/office/drawing/2014/main" id="{6E26C2D0-8C6D-16F5-A4AE-C6BE5C801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3" name="Oval 25612">
              <a:extLst>
                <a:ext uri="{FF2B5EF4-FFF2-40B4-BE49-F238E27FC236}">
                  <a16:creationId xmlns:a16="http://schemas.microsoft.com/office/drawing/2014/main" id="{DA85EE4C-9F7C-6946-9B0F-212E77C85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Oval 25613">
              <a:extLst>
                <a:ext uri="{FF2B5EF4-FFF2-40B4-BE49-F238E27FC236}">
                  <a16:creationId xmlns:a16="http://schemas.microsoft.com/office/drawing/2014/main" id="{297A8727-D55E-CBD6-E8CC-CB5426A61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Oval 25614">
              <a:extLst>
                <a:ext uri="{FF2B5EF4-FFF2-40B4-BE49-F238E27FC236}">
                  <a16:creationId xmlns:a16="http://schemas.microsoft.com/office/drawing/2014/main" id="{011F9076-2F78-F556-E264-C1DDAE456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6" name="Oval 25615">
              <a:extLst>
                <a:ext uri="{FF2B5EF4-FFF2-40B4-BE49-F238E27FC236}">
                  <a16:creationId xmlns:a16="http://schemas.microsoft.com/office/drawing/2014/main" id="{2C1B685B-89BD-C9D9-CFB3-856BD87B0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7" name="Oval 25616">
              <a:extLst>
                <a:ext uri="{FF2B5EF4-FFF2-40B4-BE49-F238E27FC236}">
                  <a16:creationId xmlns:a16="http://schemas.microsoft.com/office/drawing/2014/main" id="{A8533903-E07E-5EE7-1030-68A9896D87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19" name="Rectangle 25618">
            <a:extLst>
              <a:ext uri="{FF2B5EF4-FFF2-40B4-BE49-F238E27FC236}">
                <a16:creationId xmlns:a16="http://schemas.microsoft.com/office/drawing/2014/main" id="{D28EE4FE-AB35-EA19-B723-9740A16C3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Rectangle 25620">
            <a:extLst>
              <a:ext uri="{FF2B5EF4-FFF2-40B4-BE49-F238E27FC236}">
                <a16:creationId xmlns:a16="http://schemas.microsoft.com/office/drawing/2014/main" id="{F8ADFEA1-7B9D-AA54-1945-0804FE919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23" name="Group 25622">
            <a:extLst>
              <a:ext uri="{FF2B5EF4-FFF2-40B4-BE49-F238E27FC236}">
                <a16:creationId xmlns:a16="http://schemas.microsoft.com/office/drawing/2014/main" id="{C269AD54-8E4E-D035-4B5D-6EB8D35B9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5624" name="Straight Connector 25623">
              <a:extLst>
                <a:ext uri="{FF2B5EF4-FFF2-40B4-BE49-F238E27FC236}">
                  <a16:creationId xmlns:a16="http://schemas.microsoft.com/office/drawing/2014/main" id="{8A03AA53-6A36-32EF-044E-44FFC3645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625" name="Straight Connector 25624">
              <a:extLst>
                <a:ext uri="{FF2B5EF4-FFF2-40B4-BE49-F238E27FC236}">
                  <a16:creationId xmlns:a16="http://schemas.microsoft.com/office/drawing/2014/main" id="{A6FDF64E-4961-35B4-86F4-D241010691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626" name="Straight Connector 25625">
              <a:extLst>
                <a:ext uri="{FF2B5EF4-FFF2-40B4-BE49-F238E27FC236}">
                  <a16:creationId xmlns:a16="http://schemas.microsoft.com/office/drawing/2014/main" id="{B75776EC-D73A-9E20-E364-CEBB16E258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627" name="Straight Connector 25626">
              <a:extLst>
                <a:ext uri="{FF2B5EF4-FFF2-40B4-BE49-F238E27FC236}">
                  <a16:creationId xmlns:a16="http://schemas.microsoft.com/office/drawing/2014/main" id="{5540701B-F6AC-2B5B-6061-64261F342A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25629" name="Group 25628">
            <a:extLst>
              <a:ext uri="{FF2B5EF4-FFF2-40B4-BE49-F238E27FC236}">
                <a16:creationId xmlns:a16="http://schemas.microsoft.com/office/drawing/2014/main" id="{99B4BE5C-C375-BA20-8519-AFFE3ECDA0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88843" y="626533"/>
            <a:ext cx="304800" cy="429768"/>
            <a:chOff x="215328" y="-46937"/>
            <a:chExt cx="304800" cy="2773841"/>
          </a:xfrm>
        </p:grpSpPr>
        <p:cxnSp>
          <p:nvCxnSpPr>
            <p:cNvPr id="25630" name="Straight Connector 25629">
              <a:extLst>
                <a:ext uri="{FF2B5EF4-FFF2-40B4-BE49-F238E27FC236}">
                  <a16:creationId xmlns:a16="http://schemas.microsoft.com/office/drawing/2014/main" id="{01B6EC3A-F692-C714-02F8-C46639753A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31" name="Straight Connector 25630">
              <a:extLst>
                <a:ext uri="{FF2B5EF4-FFF2-40B4-BE49-F238E27FC236}">
                  <a16:creationId xmlns:a16="http://schemas.microsoft.com/office/drawing/2014/main" id="{64D31067-48CE-42ED-0CBD-A644436ED8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32" name="Straight Connector 25631">
              <a:extLst>
                <a:ext uri="{FF2B5EF4-FFF2-40B4-BE49-F238E27FC236}">
                  <a16:creationId xmlns:a16="http://schemas.microsoft.com/office/drawing/2014/main" id="{B7BCDDB4-D4A4-F8FE-6F6B-0CA326EDCD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33" name="Straight Connector 25632">
              <a:extLst>
                <a:ext uri="{FF2B5EF4-FFF2-40B4-BE49-F238E27FC236}">
                  <a16:creationId xmlns:a16="http://schemas.microsoft.com/office/drawing/2014/main" id="{8DC93E13-B524-8491-D28B-7E0D16E1F0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992094A7-93B2-D4F8-6CB3-17BBF750EA2F}"/>
              </a:ext>
            </a:extLst>
          </p:cNvPr>
          <p:cNvSpPr txBox="1"/>
          <p:nvPr/>
        </p:nvSpPr>
        <p:spPr>
          <a:xfrm>
            <a:off x="9803507" y="6155418"/>
            <a:ext cx="3902789" cy="646331"/>
          </a:xfrm>
          <a:prstGeom prst="rect">
            <a:avLst/>
          </a:prstGeom>
          <a:noFill/>
        </p:spPr>
        <p:txBody>
          <a:bodyPr wrap="square" rtlCol="0">
            <a:spAutoFit/>
          </a:bodyPr>
          <a:lstStyle/>
          <a:p>
            <a:r>
              <a:rPr lang="en-US" sz="3600" dirty="0" err="1">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rPr>
              <a:t>Mdina</a:t>
            </a:r>
            <a:endParaRPr lang="en-GB" sz="3600" dirty="0">
              <a:solidFill>
                <a:schemeClr val="bg1"/>
              </a:solidFill>
              <a:effectLst>
                <a:outerShdw blurRad="38100" dist="38100" dir="2700000" algn="tl">
                  <a:srgbClr val="000000">
                    <a:alpha val="43137"/>
                  </a:srgbClr>
                </a:outerShdw>
              </a:effectLst>
              <a:latin typeface="Dreaming Outloud Script Pro" panose="03050502040304050704" pitchFamily="66" charset="0"/>
              <a:cs typeface="Dreaming Outloud Script Pro" panose="03050502040304050704" pitchFamily="66" charset="0"/>
            </a:endParaRPr>
          </a:p>
        </p:txBody>
      </p:sp>
      <p:pic>
        <p:nvPicPr>
          <p:cNvPr id="27650" name="Picture 2">
            <a:extLst>
              <a:ext uri="{FF2B5EF4-FFF2-40B4-BE49-F238E27FC236}">
                <a16:creationId xmlns:a16="http://schemas.microsoft.com/office/drawing/2014/main" id="{CEEF940A-9AE2-9586-2ADB-E9662F598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786" y="180630"/>
            <a:ext cx="9051651" cy="603443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Mdina - The Silent City">
            <a:extLst>
              <a:ext uri="{FF2B5EF4-FFF2-40B4-BE49-F238E27FC236}">
                <a16:creationId xmlns:a16="http://schemas.microsoft.com/office/drawing/2014/main" id="{7F205002-1F57-2432-4731-52BB529C3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731" y="136489"/>
            <a:ext cx="10640491" cy="591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1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1841</TotalTime>
  <Words>534</Words>
  <Application>Microsoft Office PowerPoint</Application>
  <PresentationFormat>Widescreen</PresentationFormat>
  <Paragraphs>85</Paragraphs>
  <Slides>36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Abadi</vt:lpstr>
      <vt:lpstr>Alasassy Caps</vt:lpstr>
      <vt:lpstr>Aptos</vt:lpstr>
      <vt:lpstr>Aptos Display</vt:lpstr>
      <vt:lpstr>Arial</vt:lpstr>
      <vt:lpstr>Dreaming Outloud Script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Melanie Vella Scicluna</dc:creator>
  <cp:lastModifiedBy>Melanie Vella Scicluna</cp:lastModifiedBy>
  <cp:revision>20</cp:revision>
  <dcterms:created xsi:type="dcterms:W3CDTF">2026-01-14T18:59:57Z</dcterms:created>
  <dcterms:modified xsi:type="dcterms:W3CDTF">2026-02-09T18:47:53Z</dcterms:modified>
</cp:coreProperties>
</file>