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9" r:id="rId5"/>
    <p:sldId id="260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fi-F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608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F84CC1-6ECA-78C4-B833-6C501BF6841C}" v="9" dt="2025-09-19T08:44:36.268"/>
    <p1510:client id="{2B808DB0-9C6E-2FD4-B054-F3FC36D41DBC}" v="223" dt="2025-09-19T07:32:54.637"/>
    <p1510:client id="{3ABC9796-A45D-B10F-EC68-B14CEAD3ADAF}" v="77" dt="2025-09-19T07:31:35.787"/>
    <p1510:client id="{81F4B88B-6557-83A1-27C7-D203C593B397}" v="23" dt="2025-09-19T07:07:30.350"/>
    <p1510:client id="{907098D8-3F0A-52E4-2534-6B89A5AF6A6B}" v="25" dt="2025-09-20T11:46:30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2822443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91875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625772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Päivämäärän paikkamerkki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368371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Tekstin paikkamerkki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Sisällön paikkamerkk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7" name="Päivämäärän paikkamerkki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8" name="Alatunnisteen paikkamerk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9" name="Dian numeron paikkamerkki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4234365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Päivämäärän paikkamerkki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4" name="Alatunnisteen paikkamerk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5" name="Dian numeron paikkamerkki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23876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äivämäärän paikkamerkki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3" name="Alatunnisteen paikkamerk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4" name="Dian numeron paikkamerkki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583615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Tekstin paikkamerkki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827074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Kuvan paikkamerkki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kstin paikkamerkki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Päivämäärän paikkamerkki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6" name="Alatunnisteen paikkamerk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7" name="Dian numeron paikkamerkki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139981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Pystysuoran tekstin paikkamerkki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12034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ystysuora otsikko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Pystysuoran tekstin paikkamerkki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3406455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on paikkamerkki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Päivämäärän paikkamerkki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2ABAE3-D89C-4001-9AEC-5083F82B749C}" type="datetimeFigureOut">
              <a:rPr lang="fi-FI" smtClean="0"/>
              <a:t>8.10.2025</a:t>
            </a:fld>
            <a:endParaRPr lang="fi-FI"/>
          </a:p>
        </p:txBody>
      </p:sp>
      <p:sp>
        <p:nvSpPr>
          <p:cNvPr id="5" name="Alatunnisteen paikkamerk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i-FI"/>
          </a:p>
        </p:txBody>
      </p:sp>
      <p:sp>
        <p:nvSpPr>
          <p:cNvPr id="6" name="Dian numeron paikkamerkki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4AEF5D-7FAC-4949-84D2-DA5A9BB3D225}" type="slidenum">
              <a:rPr lang="fi-FI" smtClean="0"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34520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sv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8.sv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5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74" name="Rectangle 61">
            <a:extLst>
              <a:ext uri="{FF2B5EF4-FFF2-40B4-BE49-F238E27FC236}">
                <a16:creationId xmlns:a16="http://schemas.microsoft.com/office/drawing/2014/main" id="{5428AC11-BFDF-42EF-80FF-717BBF909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63">
            <a:extLst>
              <a:ext uri="{FF2B5EF4-FFF2-40B4-BE49-F238E27FC236}">
                <a16:creationId xmlns:a16="http://schemas.microsoft.com/office/drawing/2014/main" id="{2CC56AF6-38E4-490B-8E2B-1A1037B4E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65">
            <a:extLst>
              <a:ext uri="{FF2B5EF4-FFF2-40B4-BE49-F238E27FC236}">
                <a16:creationId xmlns:a16="http://schemas.microsoft.com/office/drawing/2014/main" id="{2339A6F5-AD6A-4D80-8AD9-6290D13AC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tsikko 1"/>
          <p:cNvSpPr>
            <a:spLocks noGrp="1"/>
          </p:cNvSpPr>
          <p:nvPr>
            <p:ph type="ctrTitle"/>
          </p:nvPr>
        </p:nvSpPr>
        <p:spPr>
          <a:xfrm>
            <a:off x="156835" y="429138"/>
            <a:ext cx="3223744" cy="2844239"/>
          </a:xfrm>
        </p:spPr>
        <p:txBody>
          <a:bodyPr anchor="t">
            <a:normAutofit/>
          </a:bodyPr>
          <a:lstStyle/>
          <a:p>
            <a:pPr algn="l"/>
            <a:r>
              <a:rPr lang="fi-FI" sz="4000" b="1">
                <a:solidFill>
                  <a:srgbClr val="FFFFFF"/>
                </a:solidFill>
              </a:rPr>
              <a:t>A </a:t>
            </a:r>
            <a:r>
              <a:rPr lang="fi-FI" sz="4000" b="1" err="1">
                <a:solidFill>
                  <a:srgbClr val="FFFFFF"/>
                </a:solidFill>
              </a:rPr>
              <a:t>quick</a:t>
            </a:r>
            <a:r>
              <a:rPr lang="fi-FI" sz="4000" b="1">
                <a:solidFill>
                  <a:srgbClr val="FFFFFF"/>
                </a:solidFill>
              </a:rPr>
              <a:t> </a:t>
            </a:r>
            <a:r>
              <a:rPr lang="fi-FI" sz="4000" b="1" err="1">
                <a:solidFill>
                  <a:srgbClr val="FFFFFF"/>
                </a:solidFill>
              </a:rPr>
              <a:t>dive</a:t>
            </a:r>
            <a:r>
              <a:rPr lang="fi-FI" sz="4000" b="1">
                <a:solidFill>
                  <a:srgbClr val="FFFFFF"/>
                </a:solidFill>
              </a:rPr>
              <a:t> into </a:t>
            </a:r>
            <a:r>
              <a:rPr lang="fi-FI" sz="4000" b="1" err="1">
                <a:solidFill>
                  <a:srgbClr val="FFFFFF"/>
                </a:solidFill>
              </a:rPr>
              <a:t>our</a:t>
            </a:r>
            <a:r>
              <a:rPr lang="fi-FI" sz="4000" b="1">
                <a:solidFill>
                  <a:srgbClr val="FFFFFF"/>
                </a:solidFill>
              </a:rPr>
              <a:t> </a:t>
            </a:r>
            <a:r>
              <a:rPr lang="fi-FI" sz="4000" b="1" err="1">
                <a:solidFill>
                  <a:srgbClr val="FFFFFF"/>
                </a:solidFill>
              </a:rPr>
              <a:t>school</a:t>
            </a:r>
            <a:endParaRPr lang="fi-FI" sz="4000" b="1">
              <a:solidFill>
                <a:srgbClr val="FFFFFF"/>
              </a:solidFill>
            </a:endParaRP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>
          <a:xfrm>
            <a:off x="156835" y="2658394"/>
            <a:ext cx="3211403" cy="122715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fi-FI" sz="3200" err="1">
                <a:solidFill>
                  <a:schemeClr val="bg1"/>
                </a:solidFill>
                <a:latin typeface="Aptos SemiBold"/>
              </a:rPr>
              <a:t>Ojamonharjun</a:t>
            </a:r>
            <a:r>
              <a:rPr lang="fi-FI" sz="3200">
                <a:solidFill>
                  <a:schemeClr val="bg1"/>
                </a:solidFill>
                <a:latin typeface="Aptos SemiBold"/>
              </a:rPr>
              <a:t> Comprehensive School</a:t>
            </a:r>
          </a:p>
        </p:txBody>
      </p:sp>
      <p:pic>
        <p:nvPicPr>
          <p:cNvPr id="9" name="Kuva 8" descr="Kuva, joka sisältää kohteen teksti, lippu, symboli, Fontti&#10;&#10;Tekoälyllä luotu sisältö saattaa olla virheellistä.">
            <a:extLst>
              <a:ext uri="{FF2B5EF4-FFF2-40B4-BE49-F238E27FC236}">
                <a16:creationId xmlns:a16="http://schemas.microsoft.com/office/drawing/2014/main" id="{13EB9A24-148E-D98C-5992-31686AC41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5217" y="1855164"/>
            <a:ext cx="3147413" cy="3147413"/>
          </a:xfrm>
          <a:prstGeom prst="rect">
            <a:avLst/>
          </a:prstGeom>
        </p:spPr>
      </p:pic>
      <p:pic>
        <p:nvPicPr>
          <p:cNvPr id="5" name="Kuva 4" descr="Kuva, joka sisältää kohteen Fontti, Grafiikka, teksti, logo&#10;&#10;Tekoälyllä luotu sisältö saattaa olla virheellistä.">
            <a:extLst>
              <a:ext uri="{FF2B5EF4-FFF2-40B4-BE49-F238E27FC236}">
                <a16:creationId xmlns:a16="http://schemas.microsoft.com/office/drawing/2014/main" id="{D14DAB53-364F-85FB-C52B-CC5C754CDD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6414" y="1858014"/>
            <a:ext cx="3141973" cy="3141973"/>
          </a:xfrm>
          <a:prstGeom prst="rect">
            <a:avLst/>
          </a:prstGeom>
        </p:spPr>
      </p:pic>
      <p:sp>
        <p:nvSpPr>
          <p:cNvPr id="6" name="Tekstiruutu 5">
            <a:extLst>
              <a:ext uri="{FF2B5EF4-FFF2-40B4-BE49-F238E27FC236}">
                <a16:creationId xmlns:a16="http://schemas.microsoft.com/office/drawing/2014/main" id="{EE137E3D-4D60-B57B-EE0F-18FCBD233766}"/>
              </a:ext>
            </a:extLst>
          </p:cNvPr>
          <p:cNvSpPr txBox="1"/>
          <p:nvPr/>
        </p:nvSpPr>
        <p:spPr>
          <a:xfrm>
            <a:off x="163968" y="3883471"/>
            <a:ext cx="3663349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i-FI" sz="2400">
                <a:solidFill>
                  <a:schemeClr val="bg1"/>
                </a:solidFill>
                <a:latin typeface="Aptos SemiBold"/>
              </a:rPr>
              <a:t>Made </a:t>
            </a:r>
            <a:r>
              <a:rPr lang="fi-FI" sz="2400" err="1">
                <a:solidFill>
                  <a:schemeClr val="bg1"/>
                </a:solidFill>
                <a:latin typeface="Aptos SemiBold"/>
              </a:rPr>
              <a:t>by</a:t>
            </a:r>
            <a:r>
              <a:rPr lang="fi-FI" sz="2400">
                <a:solidFill>
                  <a:schemeClr val="bg1"/>
                </a:solidFill>
                <a:latin typeface="Aptos SemiBold"/>
              </a:rPr>
              <a:t>:</a:t>
            </a:r>
          </a:p>
          <a:p>
            <a:pPr marL="342900" indent="-342900">
              <a:buFont typeface="Wingdings"/>
              <a:buChar char="v"/>
            </a:pPr>
            <a:r>
              <a:rPr lang="fi-FI" sz="2400">
                <a:solidFill>
                  <a:schemeClr val="bg1"/>
                </a:solidFill>
                <a:latin typeface="Aptos SemiBold"/>
              </a:rPr>
              <a:t>Ellen </a:t>
            </a:r>
            <a:r>
              <a:rPr lang="fi-FI" sz="2400" err="1">
                <a:solidFill>
                  <a:schemeClr val="bg1"/>
                </a:solidFill>
                <a:latin typeface="Aptos SemiBold"/>
              </a:rPr>
              <a:t>Wuollet</a:t>
            </a:r>
            <a:endParaRPr lang="fi-FI" sz="2400">
              <a:solidFill>
                <a:schemeClr val="bg1"/>
              </a:solidFill>
              <a:latin typeface="Aptos SemiBold"/>
            </a:endParaRPr>
          </a:p>
          <a:p>
            <a:pPr marL="342900" indent="-342900">
              <a:buFont typeface="Wingdings"/>
              <a:buChar char="v"/>
            </a:pPr>
            <a:r>
              <a:rPr lang="fi-FI" sz="2400">
                <a:solidFill>
                  <a:schemeClr val="bg1"/>
                </a:solidFill>
                <a:latin typeface="Aptos SemiBold"/>
              </a:rPr>
              <a:t>Ilona Paavola</a:t>
            </a:r>
          </a:p>
          <a:p>
            <a:pPr marL="342900" indent="-342900">
              <a:buFont typeface="Wingdings"/>
              <a:buChar char="v"/>
            </a:pPr>
            <a:r>
              <a:rPr lang="fi-FI" sz="2400">
                <a:solidFill>
                  <a:schemeClr val="bg1"/>
                </a:solidFill>
                <a:latin typeface="Aptos SemiBold"/>
              </a:rPr>
              <a:t>Nooa Ahola-</a:t>
            </a:r>
            <a:r>
              <a:rPr lang="fi-FI" sz="2400" err="1">
                <a:solidFill>
                  <a:schemeClr val="bg1"/>
                </a:solidFill>
                <a:latin typeface="Aptos SemiBold"/>
              </a:rPr>
              <a:t>luttila</a:t>
            </a:r>
            <a:endParaRPr lang="fi-FI" sz="2400">
              <a:solidFill>
                <a:schemeClr val="bg1"/>
              </a:solidFill>
              <a:latin typeface="Aptos SemiBold"/>
            </a:endParaRPr>
          </a:p>
          <a:p>
            <a:pPr marL="342900" indent="-342900">
              <a:buFont typeface="Wingdings"/>
              <a:buChar char="v"/>
            </a:pPr>
            <a:r>
              <a:rPr lang="fi-FI" sz="2400">
                <a:solidFill>
                  <a:schemeClr val="bg1"/>
                </a:solidFill>
                <a:latin typeface="Aptos SemiBold"/>
              </a:rPr>
              <a:t>Taavi </a:t>
            </a:r>
            <a:r>
              <a:rPr lang="fi-FI" sz="2400" err="1">
                <a:solidFill>
                  <a:schemeClr val="bg1"/>
                </a:solidFill>
                <a:latin typeface="Aptos SemiBold"/>
              </a:rPr>
              <a:t>Kuhlman</a:t>
            </a:r>
            <a:endParaRPr lang="fi-FI" sz="2400">
              <a:solidFill>
                <a:schemeClr val="bg1"/>
              </a:solidFill>
              <a:latin typeface="Aptos SemiBold"/>
            </a:endParaRPr>
          </a:p>
          <a:p>
            <a:pPr marL="342900" indent="-342900">
              <a:buFont typeface="Wingdings"/>
              <a:buChar char="v"/>
            </a:pPr>
            <a:r>
              <a:rPr lang="fi-FI" sz="2400">
                <a:solidFill>
                  <a:schemeClr val="bg1"/>
                </a:solidFill>
                <a:latin typeface="Aptos SemiBold"/>
              </a:rPr>
              <a:t>Suvi Långström</a:t>
            </a:r>
          </a:p>
          <a:p>
            <a:pPr marL="342900" indent="-342900">
              <a:buFont typeface="Wingdings"/>
              <a:buChar char="v"/>
            </a:pPr>
            <a:r>
              <a:rPr lang="fi-FI" sz="2400">
                <a:solidFill>
                  <a:schemeClr val="bg1"/>
                </a:solidFill>
                <a:latin typeface="Aptos SemiBold"/>
              </a:rPr>
              <a:t>Sofia </a:t>
            </a:r>
            <a:r>
              <a:rPr lang="fi-FI" sz="2400" err="1">
                <a:solidFill>
                  <a:schemeClr val="bg1"/>
                </a:solidFill>
                <a:latin typeface="Aptos SemiBold"/>
              </a:rPr>
              <a:t>Aurica</a:t>
            </a:r>
            <a:endParaRPr lang="fi-FI" sz="2400">
              <a:solidFill>
                <a:schemeClr val="bg1"/>
              </a:solidFill>
              <a:latin typeface="Aptos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782385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40BD963B-0BB9-E84D-4C8D-B44CA10B1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423175"/>
            <a:ext cx="6102697" cy="1616203"/>
          </a:xfrm>
        </p:spPr>
        <p:txBody>
          <a:bodyPr anchor="b">
            <a:normAutofit/>
          </a:bodyPr>
          <a:lstStyle/>
          <a:p>
            <a:r>
              <a:rPr lang="fi-FI" sz="4000" b="1"/>
              <a:t>Food </a:t>
            </a:r>
            <a:r>
              <a:rPr lang="fi-FI" sz="4000" b="1" err="1"/>
              <a:t>system</a:t>
            </a:r>
            <a:r>
              <a:rPr lang="fi-FI" sz="4000" b="1"/>
              <a:t> in </a:t>
            </a:r>
            <a:r>
              <a:rPr lang="fi-FI" sz="4000" b="1" err="1"/>
              <a:t>our</a:t>
            </a:r>
            <a:r>
              <a:rPr lang="fi-FI" sz="4000" b="1"/>
              <a:t> </a:t>
            </a:r>
            <a:r>
              <a:rPr lang="fi-FI" sz="4000" b="1" err="1"/>
              <a:t>school</a:t>
            </a:r>
            <a:endParaRPr lang="fi-FI" sz="4000" b="1"/>
          </a:p>
        </p:txBody>
      </p:sp>
      <p:pic>
        <p:nvPicPr>
          <p:cNvPr id="4" name="Kuva 3" descr="Kuva, joka sisältää kohteen sisä-, rakennus, taide, näyttely&#10;&#10;Tekoälyllä luotu sisältö saattaa olla virheellistä.">
            <a:extLst>
              <a:ext uri="{FF2B5EF4-FFF2-40B4-BE49-F238E27FC236}">
                <a16:creationId xmlns:a16="http://schemas.microsoft.com/office/drawing/2014/main" id="{885C5178-8964-1BDD-EBE5-95DB15F2E5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74" r="1" b="11938"/>
          <a:stretch>
            <a:fillRect/>
          </a:stretch>
        </p:blipFill>
        <p:spPr>
          <a:xfrm>
            <a:off x="474473" y="-47584"/>
            <a:ext cx="5433960" cy="345551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Kuva 4" descr="Kuva, joka sisältää kohteen seinä, sisä-, ikkuna, taide&#10;&#10;Tekoälyllä luotu sisältö saattaa olla virheellistä.">
            <a:extLst>
              <a:ext uri="{FF2B5EF4-FFF2-40B4-BE49-F238E27FC236}">
                <a16:creationId xmlns:a16="http://schemas.microsoft.com/office/drawing/2014/main" id="{90A9EBA2-EDD2-A205-3043-72DF001B6A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224" r="35188" b="-2"/>
          <a:stretch>
            <a:fillRect/>
          </a:stretch>
        </p:blipFill>
        <p:spPr>
          <a:xfrm rot="5400000">
            <a:off x="1467528" y="2414404"/>
            <a:ext cx="3447832" cy="5433982"/>
          </a:xfrm>
          <a:prstGeom prst="rect">
            <a:avLst/>
          </a:prstGeom>
        </p:spPr>
      </p:pic>
      <p:grpSp>
        <p:nvGrpSpPr>
          <p:cNvPr id="78" name="Group 73">
            <a:extLst>
              <a:ext uri="{FF2B5EF4-FFF2-40B4-BE49-F238E27FC236}">
                <a16:creationId xmlns:a16="http://schemas.microsoft.com/office/drawing/2014/main" id="{923615DC-F5A3-677C-DB79-DA387F11F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43132"/>
            <a:ext cx="468418" cy="6901132"/>
            <a:chOff x="12068638" y="-43132"/>
            <a:chExt cx="468418" cy="6901132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BCB2E658-9767-8805-2BCB-63F4F3AEC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-43132"/>
              <a:ext cx="468418" cy="6901132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BEA709A9-EE8C-7D2E-43D2-E8A342BA0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262ECC5-8326-09D6-0D48-8843BB2F6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1584570"/>
            <a:ext cx="5211301" cy="34478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fi-FI" dirty="0" err="1">
                <a:latin typeface="Aptos SemiBold"/>
              </a:rPr>
              <a:t>We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have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government-funded</a:t>
            </a:r>
            <a:r>
              <a:rPr lang="fi-FI" dirty="0">
                <a:latin typeface="Aptos SemiBold"/>
              </a:rPr>
              <a:t> food, </a:t>
            </a:r>
            <a:r>
              <a:rPr lang="fi-FI" dirty="0" err="1">
                <a:latin typeface="Aptos SemiBold"/>
              </a:rPr>
              <a:t>paid</a:t>
            </a:r>
            <a:r>
              <a:rPr lang="fi-FI" dirty="0">
                <a:latin typeface="Aptos SemiBold"/>
              </a:rPr>
              <a:t> for </a:t>
            </a:r>
            <a:r>
              <a:rPr lang="fi-FI" dirty="0" err="1">
                <a:latin typeface="Aptos SemiBold"/>
              </a:rPr>
              <a:t>by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taxes</a:t>
            </a:r>
            <a:r>
              <a:rPr lang="fi-FI" dirty="0">
                <a:latin typeface="Aptos SemiBold"/>
              </a:rPr>
              <a:t>.</a:t>
            </a:r>
            <a:endParaRPr lang="fi-FI"/>
          </a:p>
          <a:p>
            <a:r>
              <a:rPr lang="fi-FI" dirty="0">
                <a:latin typeface="Aptos SemiBold"/>
              </a:rPr>
              <a:t> It </a:t>
            </a:r>
            <a:r>
              <a:rPr lang="fi-FI" dirty="0" err="1">
                <a:latin typeface="Aptos SemiBold"/>
              </a:rPr>
              <a:t>includes</a:t>
            </a:r>
            <a:r>
              <a:rPr lang="fi-FI" dirty="0">
                <a:latin typeface="Aptos SemiBold"/>
              </a:rPr>
              <a:t> a </a:t>
            </a:r>
            <a:r>
              <a:rPr lang="fi-FI" dirty="0" err="1">
                <a:latin typeface="Aptos SemiBold"/>
              </a:rPr>
              <a:t>salad</a:t>
            </a:r>
            <a:r>
              <a:rPr lang="fi-FI" dirty="0">
                <a:latin typeface="Aptos SemiBold"/>
              </a:rPr>
              <a:t> bar and a </a:t>
            </a:r>
            <a:r>
              <a:rPr lang="fi-FI" dirty="0" err="1">
                <a:latin typeface="Aptos SemiBold"/>
              </a:rPr>
              <a:t>meat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or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vegeterian</a:t>
            </a:r>
            <a:r>
              <a:rPr lang="fi-FI" dirty="0">
                <a:latin typeface="Aptos SemiBold"/>
              </a:rPr>
              <a:t> option. </a:t>
            </a:r>
            <a:endParaRPr lang="fi-FI"/>
          </a:p>
          <a:p>
            <a:r>
              <a:rPr lang="fi-FI" dirty="0" err="1">
                <a:latin typeface="Aptos SemiBold"/>
              </a:rPr>
              <a:t>The</a:t>
            </a:r>
            <a:r>
              <a:rPr lang="fi-FI" dirty="0">
                <a:latin typeface="Aptos SemiBold"/>
              </a:rPr>
              <a:t> drink </a:t>
            </a:r>
            <a:r>
              <a:rPr lang="fi-FI" dirty="0" err="1">
                <a:latin typeface="Aptos SemiBold"/>
              </a:rPr>
              <a:t>options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are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water</a:t>
            </a:r>
            <a:r>
              <a:rPr lang="fi-FI" dirty="0">
                <a:latin typeface="Aptos SemiBold"/>
              </a:rPr>
              <a:t> and </a:t>
            </a:r>
            <a:r>
              <a:rPr lang="fi-FI" dirty="0" err="1">
                <a:latin typeface="Aptos SemiBold"/>
              </a:rPr>
              <a:t>milk</a:t>
            </a:r>
            <a:r>
              <a:rPr lang="fi-FI" dirty="0">
                <a:latin typeface="Aptos SemiBold"/>
              </a:rPr>
              <a:t>. </a:t>
            </a:r>
          </a:p>
          <a:p>
            <a:r>
              <a:rPr lang="fi-FI" dirty="0" err="1">
                <a:latin typeface="Aptos SemiBold"/>
              </a:rPr>
              <a:t>We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have</a:t>
            </a:r>
            <a:r>
              <a:rPr lang="fi-FI" dirty="0">
                <a:latin typeface="Aptos SemiBold"/>
              </a:rPr>
              <a:t> at </a:t>
            </a:r>
            <a:r>
              <a:rPr lang="fi-FI" dirty="0" err="1">
                <a:latin typeface="Aptos SemiBold"/>
              </a:rPr>
              <a:t>least</a:t>
            </a:r>
            <a:r>
              <a:rPr lang="fi-FI" dirty="0">
                <a:latin typeface="Aptos SemiBold"/>
              </a:rPr>
              <a:t> </a:t>
            </a:r>
            <a:r>
              <a:rPr lang="fi-FI" dirty="0" err="1">
                <a:latin typeface="Aptos SemiBold"/>
              </a:rPr>
              <a:t>two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options</a:t>
            </a:r>
            <a:r>
              <a:rPr lang="fi-FI" dirty="0">
                <a:latin typeface="Aptos SemiBold"/>
              </a:rPr>
              <a:t> for </a:t>
            </a:r>
            <a:r>
              <a:rPr lang="fi-FI" dirty="0" err="1">
                <a:latin typeface="Aptos SemiBold"/>
              </a:rPr>
              <a:t>bread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everyday</a:t>
            </a:r>
            <a:r>
              <a:rPr lang="fi-FI" dirty="0">
                <a:latin typeface="Aptos SemiBold"/>
              </a:rPr>
              <a:t>, </a:t>
            </a:r>
            <a:r>
              <a:rPr lang="fi-FI" dirty="0" err="1">
                <a:latin typeface="Aptos SemiBold"/>
              </a:rPr>
              <a:t>including</a:t>
            </a:r>
            <a:r>
              <a:rPr lang="fi-FI" dirty="0">
                <a:latin typeface="Aptos SemiBold"/>
              </a:rPr>
              <a:t>: </a:t>
            </a:r>
            <a:r>
              <a:rPr lang="fi-FI" dirty="0" err="1">
                <a:latin typeface="Aptos SemiBold"/>
              </a:rPr>
              <a:t>rye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biscuits</a:t>
            </a:r>
            <a:r>
              <a:rPr lang="fi-FI" dirty="0">
                <a:latin typeface="Aptos SemiBold"/>
              </a:rPr>
              <a:t> and </a:t>
            </a:r>
            <a:r>
              <a:rPr lang="fi-FI" dirty="0" err="1">
                <a:latin typeface="Aptos SemiBold"/>
              </a:rPr>
              <a:t>rye</a:t>
            </a:r>
            <a:r>
              <a:rPr lang="fi-FI" dirty="0">
                <a:latin typeface="Aptos SemiBold"/>
              </a:rPr>
              <a:t> </a:t>
            </a:r>
            <a:r>
              <a:rPr lang="fi-FI" dirty="0" err="1">
                <a:latin typeface="Aptos SemiBold"/>
              </a:rPr>
              <a:t>crackers</a:t>
            </a:r>
            <a:r>
              <a:rPr lang="fi-FI" dirty="0">
                <a:latin typeface="Aptos SemiBold"/>
              </a:rPr>
              <a:t>.</a:t>
            </a:r>
          </a:p>
        </p:txBody>
      </p:sp>
      <p:pic>
        <p:nvPicPr>
          <p:cNvPr id="6" name="Kuva 5" descr="Omena tasaisella täytöllä">
            <a:extLst>
              <a:ext uri="{FF2B5EF4-FFF2-40B4-BE49-F238E27FC236}">
                <a16:creationId xmlns:a16="http://schemas.microsoft.com/office/drawing/2014/main" id="{93C37001-9D23-4D2D-0C48-EB80123001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87968" y="-47445"/>
            <a:ext cx="1547003" cy="1604512"/>
          </a:xfrm>
          <a:prstGeom prst="rect">
            <a:avLst/>
          </a:prstGeom>
        </p:spPr>
      </p:pic>
      <p:pic>
        <p:nvPicPr>
          <p:cNvPr id="7" name="Kuva 6" descr="Nuudelit tasaisella täytöllä">
            <a:extLst>
              <a:ext uri="{FF2B5EF4-FFF2-40B4-BE49-F238E27FC236}">
                <a16:creationId xmlns:a16="http://schemas.microsoft.com/office/drawing/2014/main" id="{BAB268D1-795B-9E37-B28E-355817B692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87970" y="5545347"/>
            <a:ext cx="1331343" cy="1316966"/>
          </a:xfrm>
          <a:prstGeom prst="rect">
            <a:avLst/>
          </a:prstGeom>
        </p:spPr>
      </p:pic>
      <p:pic>
        <p:nvPicPr>
          <p:cNvPr id="8" name="Kuva 7" descr="Suolarinkilä tasaisella täytöllä">
            <a:extLst>
              <a:ext uri="{FF2B5EF4-FFF2-40B4-BE49-F238E27FC236}">
                <a16:creationId xmlns:a16="http://schemas.microsoft.com/office/drawing/2014/main" id="{1F2F915C-F111-9024-E340-FF4D59DB54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876" y="2727385"/>
            <a:ext cx="1173192" cy="117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81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947A8A-1055-EAAF-41EB-289C37890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4">
            <a:extLst>
              <a:ext uri="{FF2B5EF4-FFF2-40B4-BE49-F238E27FC236}">
                <a16:creationId xmlns:a16="http://schemas.microsoft.com/office/drawing/2014/main" id="{6E25EB17-46B3-4AFD-B33A-4AEC7F63F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1D9AFAC0-C8D6-6FA2-CA4D-7B597ED8C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729" y="-628556"/>
            <a:ext cx="4114800" cy="1645139"/>
          </a:xfrm>
        </p:spPr>
        <p:txBody>
          <a:bodyPr anchor="b">
            <a:normAutofit/>
          </a:bodyPr>
          <a:lstStyle/>
          <a:p>
            <a:r>
              <a:rPr lang="fi-FI" sz="4000" b="1" err="1"/>
              <a:t>Activities</a:t>
            </a:r>
            <a:endParaRPr lang="fi-FI" sz="4000" b="1"/>
          </a:p>
        </p:txBody>
      </p:sp>
      <p:pic>
        <p:nvPicPr>
          <p:cNvPr id="7" name="Kuva 6" descr="Kuva, joka sisältää kohteen sisä-, huonekalu, katto, lattia&#10;&#10;Tekoälyllä luotu sisältö saattaa olla virheellistä.">
            <a:extLst>
              <a:ext uri="{FF2B5EF4-FFF2-40B4-BE49-F238E27FC236}">
                <a16:creationId xmlns:a16="http://schemas.microsoft.com/office/drawing/2014/main" id="{666BFA05-D350-0223-26BA-3DE93712CC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2" r="5" b="5"/>
          <a:stretch>
            <a:fillRect/>
          </a:stretch>
        </p:blipFill>
        <p:spPr>
          <a:xfrm>
            <a:off x="5175504" y="601133"/>
            <a:ext cx="2994648" cy="2070530"/>
          </a:xfrm>
          <a:prstGeom prst="rect">
            <a:avLst/>
          </a:prstGeom>
        </p:spPr>
      </p:pic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9DE8BE59-2EA2-D722-4B04-221C9FA4A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068" y="1150559"/>
            <a:ext cx="4918055" cy="47698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fi-FI" sz="3200" err="1">
                <a:highlight>
                  <a:srgbClr val="FFFFFF"/>
                </a:highlight>
                <a:latin typeface="Aptos SemiBold"/>
              </a:rPr>
              <a:t>We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have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many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activities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to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spend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time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on.</a:t>
            </a:r>
            <a:endParaRPr lang="fi-FI" sz="3200">
              <a:latin typeface="Aptos" panose="020B0004020202020204"/>
            </a:endParaRPr>
          </a:p>
          <a:p>
            <a:r>
              <a:rPr lang="fi-FI" sz="3200" err="1">
                <a:highlight>
                  <a:srgbClr val="FFFFFF"/>
                </a:highlight>
                <a:latin typeface="Aptos SemiBold"/>
              </a:rPr>
              <a:t>We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 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have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a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library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, pong-ping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tables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 and a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youth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center.</a:t>
            </a:r>
            <a:endParaRPr lang="fi-FI" sz="3200">
              <a:latin typeface="Aptos" panose="020B0004020202020204"/>
            </a:endParaRPr>
          </a:p>
          <a:p>
            <a:r>
              <a:rPr lang="fi-FI" sz="3200">
                <a:highlight>
                  <a:srgbClr val="FFFFFF"/>
                </a:highlight>
                <a:latin typeface="Aptos SemiBold"/>
              </a:rPr>
              <a:t>In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the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youth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center 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we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have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playstations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, a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film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room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, some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board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games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and a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pool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 </a:t>
            </a:r>
            <a:r>
              <a:rPr lang="fi-FI" sz="3200" err="1">
                <a:highlight>
                  <a:srgbClr val="FFFFFF"/>
                </a:highlight>
                <a:latin typeface="Aptos SemiBold"/>
              </a:rPr>
              <a:t>table</a:t>
            </a:r>
            <a:r>
              <a:rPr lang="fi-FI" sz="3200">
                <a:highlight>
                  <a:srgbClr val="FFFFFF"/>
                </a:highlight>
                <a:latin typeface="Aptos SemiBold"/>
              </a:rPr>
              <a:t>.</a:t>
            </a:r>
          </a:p>
        </p:txBody>
      </p:sp>
      <p:pic>
        <p:nvPicPr>
          <p:cNvPr id="8" name="Kuva 7" descr="Kuva, joka sisältää kohteen sisä-, huonekalu, Työtuoli, seinä&#10;&#10;Tekoälyllä luotu sisältö saattaa olla virheellistä.">
            <a:extLst>
              <a:ext uri="{FF2B5EF4-FFF2-40B4-BE49-F238E27FC236}">
                <a16:creationId xmlns:a16="http://schemas.microsoft.com/office/drawing/2014/main" id="{144C98C7-17E3-F810-34E5-DAEB9CF00E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01" r="20919" b="4"/>
          <a:stretch>
            <a:fillRect/>
          </a:stretch>
        </p:blipFill>
        <p:spPr>
          <a:xfrm>
            <a:off x="5175503" y="2772267"/>
            <a:ext cx="2994649" cy="3409077"/>
          </a:xfrm>
          <a:prstGeom prst="rect">
            <a:avLst/>
          </a:prstGeom>
        </p:spPr>
      </p:pic>
      <p:pic>
        <p:nvPicPr>
          <p:cNvPr id="5" name="Kuva 4" descr="Kuva, joka sisältää kohteen sisä-, katto, seinä, lattia&#10;&#10;Tekoälyllä luotu sisältö saattaa olla virheellistä.">
            <a:extLst>
              <a:ext uri="{FF2B5EF4-FFF2-40B4-BE49-F238E27FC236}">
                <a16:creationId xmlns:a16="http://schemas.microsoft.com/office/drawing/2014/main" id="{5C89FD9B-3A7B-299D-2161-6A821AE70C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0167" b="-2"/>
          <a:stretch>
            <a:fillRect/>
          </a:stretch>
        </p:blipFill>
        <p:spPr>
          <a:xfrm>
            <a:off x="8270757" y="601133"/>
            <a:ext cx="3515859" cy="3303060"/>
          </a:xfrm>
          <a:prstGeom prst="rect">
            <a:avLst/>
          </a:prstGeom>
        </p:spPr>
      </p:pic>
      <p:pic>
        <p:nvPicPr>
          <p:cNvPr id="4" name="Kuva 3" descr="Kuva, joka sisältää kohteen sisä-, hylly, kirjahylly, katto&#10;&#10;Tekoälyllä luotu sisältö saattaa olla virheellistä.">
            <a:extLst>
              <a:ext uri="{FF2B5EF4-FFF2-40B4-BE49-F238E27FC236}">
                <a16:creationId xmlns:a16="http://schemas.microsoft.com/office/drawing/2014/main" id="{7C0AA536-83AD-6904-E421-E00C15679E1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996" r="4" b="35576"/>
          <a:stretch>
            <a:fillRect/>
          </a:stretch>
        </p:blipFill>
        <p:spPr>
          <a:xfrm>
            <a:off x="8270757" y="4004797"/>
            <a:ext cx="3515859" cy="2176547"/>
          </a:xfrm>
          <a:prstGeom prst="rect">
            <a:avLst/>
          </a:prstGeom>
        </p:spPr>
      </p:pic>
      <p:pic>
        <p:nvPicPr>
          <p:cNvPr id="6" name="Kuva 5" descr="3D-lasit tasaisella täytöllä">
            <a:extLst>
              <a:ext uri="{FF2B5EF4-FFF2-40B4-BE49-F238E27FC236}">
                <a16:creationId xmlns:a16="http://schemas.microsoft.com/office/drawing/2014/main" id="{83CA1492-F7DC-E0BB-1DFE-2C596E335B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45480" y="-133710"/>
            <a:ext cx="1992701" cy="1777041"/>
          </a:xfrm>
          <a:prstGeom prst="rect">
            <a:avLst/>
          </a:prstGeom>
        </p:spPr>
      </p:pic>
      <p:pic>
        <p:nvPicPr>
          <p:cNvPr id="9" name="Kuva 8" descr="Peliohjain tasaisella täytöllä">
            <a:extLst>
              <a:ext uri="{FF2B5EF4-FFF2-40B4-BE49-F238E27FC236}">
                <a16:creationId xmlns:a16="http://schemas.microsoft.com/office/drawing/2014/main" id="{FC74A2E9-9B9B-3B1B-BDB0-56D41BF849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944045" y="5789762"/>
            <a:ext cx="1245079" cy="124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748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>
            <a:extLst>
              <a:ext uri="{FF2B5EF4-FFF2-40B4-BE49-F238E27FC236}">
                <a16:creationId xmlns:a16="http://schemas.microsoft.com/office/drawing/2014/main" id="{91E0F20A-630B-7F6F-22F8-46B180D94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392" y="-322533"/>
            <a:ext cx="4399982" cy="1616203"/>
          </a:xfrm>
        </p:spPr>
        <p:txBody>
          <a:bodyPr anchor="b">
            <a:normAutofit/>
          </a:bodyPr>
          <a:lstStyle/>
          <a:p>
            <a:r>
              <a:rPr lang="fi-FI" sz="4000" b="1" err="1"/>
              <a:t>Our</a:t>
            </a:r>
            <a:r>
              <a:rPr lang="fi-FI" sz="4000" b="1"/>
              <a:t> </a:t>
            </a:r>
            <a:r>
              <a:rPr lang="fi-FI" sz="4000" b="1" err="1"/>
              <a:t>school</a:t>
            </a:r>
            <a:r>
              <a:rPr lang="fi-FI" sz="4000" b="1"/>
              <a:t> </a:t>
            </a:r>
            <a:r>
              <a:rPr lang="fi-FI" sz="4000" b="1" err="1"/>
              <a:t>yard</a:t>
            </a:r>
            <a:endParaRPr lang="fi-FI" sz="4000" b="1"/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77DF9B0A-7BA9-1D57-1E46-D05720A5D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220" y="1728344"/>
            <a:ext cx="4960699" cy="34190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fi-FI" sz="3200" dirty="0" err="1">
                <a:latin typeface="Aptos SemiBold"/>
              </a:rPr>
              <a:t>Our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school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has</a:t>
            </a:r>
            <a:r>
              <a:rPr lang="fi-FI" sz="3200" dirty="0">
                <a:latin typeface="Aptos SemiBold"/>
              </a:rPr>
              <a:t> a </a:t>
            </a:r>
            <a:r>
              <a:rPr lang="fi-FI" sz="3200" dirty="0" err="1">
                <a:latin typeface="Aptos SemiBold"/>
              </a:rPr>
              <a:t>big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yard</a:t>
            </a:r>
            <a:r>
              <a:rPr lang="fi-FI" sz="3200" dirty="0">
                <a:latin typeface="Aptos SemiBold"/>
              </a:rPr>
              <a:t> and </a:t>
            </a:r>
            <a:r>
              <a:rPr lang="fi-FI" sz="3200" dirty="0" err="1">
                <a:latin typeface="Aptos SemiBold"/>
              </a:rPr>
              <a:t>there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are</a:t>
            </a:r>
            <a:r>
              <a:rPr lang="fi-FI" sz="3200" dirty="0">
                <a:latin typeface="Aptos SemiBold"/>
              </a:rPr>
              <a:t> </a:t>
            </a:r>
            <a:r>
              <a:rPr lang="fi-FI" sz="3200" dirty="0" err="1">
                <a:latin typeface="Aptos SemiBold"/>
              </a:rPr>
              <a:t>many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activities</a:t>
            </a:r>
            <a:r>
              <a:rPr lang="fi-FI" sz="3200" dirty="0">
                <a:latin typeface="Aptos SemiBold"/>
              </a:rPr>
              <a:t>.</a:t>
            </a:r>
          </a:p>
          <a:p>
            <a:r>
              <a:rPr lang="fi-FI" sz="3200" dirty="0">
                <a:latin typeface="Aptos SemiBold"/>
              </a:rPr>
              <a:t>for </a:t>
            </a:r>
            <a:r>
              <a:rPr lang="fi-FI" sz="3200" dirty="0" err="1">
                <a:latin typeface="Aptos SemiBold"/>
              </a:rPr>
              <a:t>examble</a:t>
            </a:r>
            <a:r>
              <a:rPr lang="fi-FI" sz="3200" dirty="0">
                <a:latin typeface="Aptos SemiBold"/>
              </a:rPr>
              <a:t>: </a:t>
            </a:r>
            <a:r>
              <a:rPr lang="fi-FI" sz="3200" dirty="0" err="1">
                <a:latin typeface="Aptos SemiBold"/>
              </a:rPr>
              <a:t>inground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trampolines</a:t>
            </a:r>
            <a:r>
              <a:rPr lang="fi-FI" sz="3200" dirty="0">
                <a:latin typeface="Aptos SemiBold"/>
              </a:rPr>
              <a:t>, </a:t>
            </a:r>
            <a:r>
              <a:rPr lang="fi-FI" sz="3200" dirty="0" err="1">
                <a:latin typeface="Aptos SemiBold"/>
              </a:rPr>
              <a:t>two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football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fields</a:t>
            </a:r>
            <a:r>
              <a:rPr lang="fi-FI" sz="3200" dirty="0">
                <a:latin typeface="Aptos SemiBold"/>
              </a:rPr>
              <a:t>, a </a:t>
            </a:r>
            <a:r>
              <a:rPr lang="fi-FI" sz="3200" dirty="0" err="1">
                <a:latin typeface="Aptos SemiBold"/>
              </a:rPr>
              <a:t>basketball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field</a:t>
            </a:r>
            <a:r>
              <a:rPr lang="fi-FI" sz="3200" dirty="0">
                <a:latin typeface="Aptos SemiBold"/>
              </a:rPr>
              <a:t> and </a:t>
            </a:r>
            <a:r>
              <a:rPr lang="fi-FI" sz="3200" dirty="0" err="1">
                <a:latin typeface="Aptos SemiBold"/>
              </a:rPr>
              <a:t>different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kinds</a:t>
            </a:r>
            <a:r>
              <a:rPr lang="fi-FI" sz="3200" dirty="0">
                <a:latin typeface="Aptos SemiBold"/>
              </a:rPr>
              <a:t> of </a:t>
            </a:r>
            <a:r>
              <a:rPr lang="fi-FI" sz="3200" dirty="0" err="1">
                <a:latin typeface="Aptos SemiBold"/>
              </a:rPr>
              <a:t>swings</a:t>
            </a:r>
            <a:r>
              <a:rPr lang="fi-FI" sz="3200" dirty="0">
                <a:latin typeface="Aptos SemiBold"/>
              </a:rPr>
              <a:t>. </a:t>
            </a:r>
            <a:endParaRPr lang="fi-FI" sz="3200" dirty="0"/>
          </a:p>
          <a:p>
            <a:r>
              <a:rPr lang="fi-FI" sz="3200" dirty="0" err="1">
                <a:latin typeface="Aptos SemiBold"/>
              </a:rPr>
              <a:t>We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have</a:t>
            </a:r>
            <a:r>
              <a:rPr lang="fi-FI" sz="3200" dirty="0">
                <a:latin typeface="Aptos SemiBold"/>
              </a:rPr>
              <a:t> a </a:t>
            </a:r>
            <a:r>
              <a:rPr lang="fi-FI" sz="3200" dirty="0" err="1">
                <a:latin typeface="Aptos SemiBold"/>
              </a:rPr>
              <a:t>small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outdoor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gym</a:t>
            </a:r>
            <a:r>
              <a:rPr lang="fi-FI" sz="3200" dirty="0">
                <a:latin typeface="Aptos SemiBold"/>
              </a:rPr>
              <a:t> and a </a:t>
            </a:r>
            <a:r>
              <a:rPr lang="fi-FI" sz="3200" dirty="0" err="1">
                <a:latin typeface="Aptos SemiBold"/>
              </a:rPr>
              <a:t>climbing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wall</a:t>
            </a:r>
            <a:r>
              <a:rPr lang="fi-FI" sz="3200" dirty="0">
                <a:latin typeface="Aptos SemiBold"/>
              </a:rPr>
              <a:t>. </a:t>
            </a:r>
            <a:endParaRPr lang="fi-FI" sz="3200" dirty="0"/>
          </a:p>
          <a:p>
            <a:pPr marL="0" indent="0">
              <a:buNone/>
            </a:pPr>
            <a:endParaRPr lang="fi-FI" sz="2000">
              <a:latin typeface="Aptos SemiBold"/>
            </a:endParaRPr>
          </a:p>
        </p:txBody>
      </p:sp>
      <p:pic>
        <p:nvPicPr>
          <p:cNvPr id="4" name="Kuva 3" descr="Kuva, joka sisältää kohteen piha-, taivas, tie, pilvi&#10;&#10;Tekoälyllä luotu sisältö saattaa olla virheellistä.">
            <a:extLst>
              <a:ext uri="{FF2B5EF4-FFF2-40B4-BE49-F238E27FC236}">
                <a16:creationId xmlns:a16="http://schemas.microsoft.com/office/drawing/2014/main" id="{FF120566-DA00-D7E0-B5F5-619E5260DE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21" r="27088" b="2"/>
          <a:stretch>
            <a:fillRect/>
          </a:stretch>
        </p:blipFill>
        <p:spPr>
          <a:xfrm>
            <a:off x="5564039" y="-1071"/>
            <a:ext cx="3001575" cy="3447834"/>
          </a:xfrm>
          <a:prstGeom prst="rect">
            <a:avLst/>
          </a:prstGeom>
        </p:spPr>
      </p:pic>
      <p:pic>
        <p:nvPicPr>
          <p:cNvPr id="5" name="Kuva 4" descr="Kuva, joka sisältää kohteen piha-, ruoho, leikkikenttä, stadion&#10;&#10;Tekoälyllä luotu sisältö saattaa olla virheellistä.">
            <a:extLst>
              <a:ext uri="{FF2B5EF4-FFF2-40B4-BE49-F238E27FC236}">
                <a16:creationId xmlns:a16="http://schemas.microsoft.com/office/drawing/2014/main" id="{84EE57C1-D12F-F957-01FE-F3E103E3DD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83" r="17362" b="2"/>
          <a:stretch>
            <a:fillRect/>
          </a:stretch>
        </p:blipFill>
        <p:spPr>
          <a:xfrm>
            <a:off x="8569446" y="-15448"/>
            <a:ext cx="2999892" cy="3447832"/>
          </a:xfrm>
          <a:prstGeom prst="rect">
            <a:avLst/>
          </a:prstGeom>
        </p:spPr>
      </p:pic>
      <p:pic>
        <p:nvPicPr>
          <p:cNvPr id="7" name="Kuva 6" descr="Kuva, joka sisältää kohteen pilvi, piha-, taivas, puu&#10;&#10;Tekoälyllä luotu sisältö saattaa olla virheellistä.">
            <a:extLst>
              <a:ext uri="{FF2B5EF4-FFF2-40B4-BE49-F238E27FC236}">
                <a16:creationId xmlns:a16="http://schemas.microsoft.com/office/drawing/2014/main" id="{A7E6DDEB-CDF2-3AF6-3B28-9535BBE02A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966" r="21383"/>
          <a:stretch>
            <a:fillRect/>
          </a:stretch>
        </p:blipFill>
        <p:spPr>
          <a:xfrm>
            <a:off x="5564038" y="3429001"/>
            <a:ext cx="3001575" cy="3428999"/>
          </a:xfrm>
          <a:prstGeom prst="rect">
            <a:avLst/>
          </a:prstGeom>
        </p:spPr>
      </p:pic>
      <p:pic>
        <p:nvPicPr>
          <p:cNvPr id="6" name="Kuva 5" descr="Kuva, joka sisältää kohteen piha-, ruoho, taivas, pilvi&#10;&#10;Tekoälyllä luotu sisältö saattaa olla virheellistä.">
            <a:extLst>
              <a:ext uri="{FF2B5EF4-FFF2-40B4-BE49-F238E27FC236}">
                <a16:creationId xmlns:a16="http://schemas.microsoft.com/office/drawing/2014/main" id="{4825345A-D14A-3A3F-6E86-8F74C2538C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614" r="15735"/>
          <a:stretch>
            <a:fillRect/>
          </a:stretch>
        </p:blipFill>
        <p:spPr>
          <a:xfrm>
            <a:off x="8570133" y="3429000"/>
            <a:ext cx="3001576" cy="3429000"/>
          </a:xfrm>
          <a:prstGeom prst="rect">
            <a:avLst/>
          </a:prstGeom>
        </p:spPr>
      </p:pic>
      <p:sp>
        <p:nvSpPr>
          <p:cNvPr id="164" name="Rectangle 163">
            <a:extLst>
              <a:ext uri="{FF2B5EF4-FFF2-40B4-BE49-F238E27FC236}">
                <a16:creationId xmlns:a16="http://schemas.microsoft.com/office/drawing/2014/main" id="{3238042B-E057-0EBF-33B3-F11EC571A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5431" y="-14377"/>
            <a:ext cx="626569" cy="6872377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Kuva 8" descr="Koripallo tasaisella täytöllä">
            <a:extLst>
              <a:ext uri="{FF2B5EF4-FFF2-40B4-BE49-F238E27FC236}">
                <a16:creationId xmlns:a16="http://schemas.microsoft.com/office/drawing/2014/main" id="{AB3576C8-A1FA-6A10-5CC0-C9192FCC6F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63064" y="24441"/>
            <a:ext cx="914400" cy="914400"/>
          </a:xfrm>
          <a:prstGeom prst="rect">
            <a:avLst/>
          </a:prstGeom>
        </p:spPr>
      </p:pic>
      <p:pic>
        <p:nvPicPr>
          <p:cNvPr id="10" name="Kuva 9" descr="Amerikkalainen jalkapallo tasaisella täytöllä">
            <a:extLst>
              <a:ext uri="{FF2B5EF4-FFF2-40B4-BE49-F238E27FC236}">
                <a16:creationId xmlns:a16="http://schemas.microsoft.com/office/drawing/2014/main" id="{CE83A631-F3A4-C3C8-695E-41FCC711AD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685254" y="5487837"/>
            <a:ext cx="1302587" cy="1230701"/>
          </a:xfrm>
          <a:prstGeom prst="rect">
            <a:avLst/>
          </a:prstGeom>
        </p:spPr>
      </p:pic>
      <p:pic>
        <p:nvPicPr>
          <p:cNvPr id="11" name="Kuva 10" descr="Pöytätennismaila ja -pallo tasaisella täytöllä">
            <a:extLst>
              <a:ext uri="{FF2B5EF4-FFF2-40B4-BE49-F238E27FC236}">
                <a16:creationId xmlns:a16="http://schemas.microsoft.com/office/drawing/2014/main" id="{F0C047C4-3CE8-B029-E430-1CED1E27D01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025442" y="2885537"/>
            <a:ext cx="1086928" cy="107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362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B5D00C5B-5FC7-13AA-6A2B-B81A3BBB2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391" y="273943"/>
            <a:ext cx="9895951" cy="1033669"/>
          </a:xfrm>
        </p:spPr>
        <p:txBody>
          <a:bodyPr>
            <a:normAutofit/>
          </a:bodyPr>
          <a:lstStyle/>
          <a:p>
            <a:r>
              <a:rPr lang="fi-FI" sz="4000" b="1">
                <a:solidFill>
                  <a:srgbClr val="FFFFFF"/>
                </a:solidFill>
              </a:rPr>
              <a:t>Our beloved school staff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ABEE1C32-C400-C1C9-673A-924E9D76B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852" y="2033952"/>
            <a:ext cx="9724031" cy="368335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de" sz="3200" dirty="0" err="1">
                <a:latin typeface="Aptos SemiBold"/>
                <a:ea typeface="Calibri"/>
                <a:cs typeface="Calibri"/>
              </a:rPr>
              <a:t>We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have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doorman</a:t>
            </a:r>
            <a:r>
              <a:rPr lang="de" sz="3200" dirty="0">
                <a:latin typeface="Aptos SemiBold"/>
                <a:ea typeface="Calibri"/>
                <a:cs typeface="Calibri"/>
              </a:rPr>
              <a:t> 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who's</a:t>
            </a:r>
            <a:r>
              <a:rPr lang="de" sz="3200" dirty="0">
                <a:latin typeface="Aptos SemiBold"/>
                <a:ea typeface="Calibri"/>
                <a:cs typeface="Calibri"/>
              </a:rPr>
              <a:t> super nice. He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keeps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the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peace</a:t>
            </a:r>
            <a:r>
              <a:rPr lang="de" sz="3200" dirty="0">
                <a:latin typeface="Aptos SemiBold"/>
                <a:ea typeface="Calibri"/>
                <a:cs typeface="Calibri"/>
              </a:rPr>
              <a:t> in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the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building</a:t>
            </a:r>
            <a:r>
              <a:rPr lang="de" sz="3200" dirty="0">
                <a:latin typeface="Aptos SemiBold"/>
                <a:ea typeface="Calibri"/>
                <a:cs typeface="Calibri"/>
              </a:rPr>
              <a:t>.</a:t>
            </a:r>
          </a:p>
          <a:p>
            <a:r>
              <a:rPr lang="de" sz="3200" dirty="0" err="1">
                <a:latin typeface="Aptos SemiBold"/>
                <a:ea typeface="Calibri"/>
                <a:cs typeface="Calibri"/>
              </a:rPr>
              <a:t>Our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teachers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are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devoted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to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our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wellbeing</a:t>
            </a:r>
            <a:r>
              <a:rPr lang="de" sz="3200" dirty="0">
                <a:latin typeface="Aptos SemiBold"/>
                <a:ea typeface="Calibri"/>
                <a:cs typeface="Calibri"/>
              </a:rPr>
              <a:t> and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knowledge</a:t>
            </a:r>
            <a:endParaRPr lang="de" sz="3200" dirty="0">
              <a:latin typeface="Aptos SemiBold"/>
              <a:ea typeface="Calibri"/>
              <a:cs typeface="Calibri"/>
            </a:endParaRPr>
          </a:p>
          <a:p>
            <a:r>
              <a:rPr lang="de" sz="3200" dirty="0" err="1">
                <a:latin typeface="Aptos SemiBold"/>
                <a:ea typeface="Calibri"/>
                <a:cs typeface="Calibri"/>
              </a:rPr>
              <a:t>We</a:t>
            </a:r>
            <a:r>
              <a:rPr lang="de" sz="3200" dirty="0">
                <a:latin typeface="Aptos SemiBold"/>
                <a:ea typeface="Calibri"/>
                <a:cs typeface="Calibri"/>
              </a:rPr>
              <a:t> also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have</a:t>
            </a:r>
            <a:r>
              <a:rPr lang="de" sz="3200" dirty="0">
                <a:latin typeface="Aptos SemiBold"/>
                <a:ea typeface="Calibri"/>
                <a:cs typeface="Calibri"/>
              </a:rPr>
              <a:t> a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school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councelor</a:t>
            </a:r>
            <a:r>
              <a:rPr lang="de" sz="3200" dirty="0">
                <a:latin typeface="Aptos SemiBold"/>
                <a:ea typeface="Calibri"/>
                <a:cs typeface="Calibri"/>
              </a:rPr>
              <a:t>,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psychologist</a:t>
            </a:r>
            <a:r>
              <a:rPr lang="de" sz="3200" dirty="0">
                <a:latin typeface="Aptos SemiBold"/>
                <a:ea typeface="Calibri"/>
                <a:cs typeface="Calibri"/>
              </a:rPr>
              <a:t>,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two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school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nurses</a:t>
            </a:r>
            <a:r>
              <a:rPr lang="de" sz="3200" dirty="0">
                <a:latin typeface="Aptos SemiBold"/>
                <a:ea typeface="Calibri"/>
                <a:cs typeface="Calibri"/>
              </a:rPr>
              <a:t> and a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doctor</a:t>
            </a:r>
            <a:endParaRPr lang="de" sz="3200" dirty="0">
              <a:latin typeface="Aptos SemiBold"/>
              <a:ea typeface="Calibri"/>
              <a:cs typeface="Calibri"/>
            </a:endParaRPr>
          </a:p>
          <a:p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our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kitchen</a:t>
            </a:r>
            <a:r>
              <a:rPr lang="de" sz="3200" dirty="0">
                <a:latin typeface="Aptos SemiBold"/>
                <a:ea typeface="Calibri"/>
                <a:cs typeface="Calibri"/>
              </a:rPr>
              <a:t>- and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cleaning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staff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take</a:t>
            </a:r>
            <a:r>
              <a:rPr lang="de" sz="3200" dirty="0">
                <a:latin typeface="Aptos SemiBold"/>
                <a:ea typeface="Calibri"/>
                <a:cs typeface="Calibri"/>
              </a:rPr>
              <a:t> care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of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our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school</a:t>
            </a:r>
            <a:r>
              <a:rPr lang="de" sz="3200" dirty="0">
                <a:latin typeface="Aptos SemiBold"/>
                <a:ea typeface="Calibri"/>
                <a:cs typeface="Calibri"/>
              </a:rPr>
              <a:t> and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provide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us</a:t>
            </a:r>
            <a:r>
              <a:rPr lang="de" sz="3200" dirty="0">
                <a:latin typeface="Aptos SemiBold"/>
                <a:ea typeface="Calibri"/>
                <a:cs typeface="Calibri"/>
              </a:rPr>
              <a:t>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with</a:t>
            </a:r>
            <a:r>
              <a:rPr lang="de" sz="3200" dirty="0">
                <a:latin typeface="Aptos SemiBold"/>
                <a:ea typeface="Calibri"/>
                <a:cs typeface="Calibri"/>
              </a:rPr>
              <a:t> nutritional </a:t>
            </a:r>
            <a:r>
              <a:rPr lang="de" sz="3200" dirty="0" err="1">
                <a:latin typeface="Aptos SemiBold"/>
                <a:ea typeface="Calibri"/>
                <a:cs typeface="Calibri"/>
              </a:rPr>
              <a:t>meals</a:t>
            </a:r>
            <a:endParaRPr lang="de" sz="3200" dirty="0">
              <a:latin typeface="Aptos SemiBold"/>
              <a:ea typeface="Calibri"/>
              <a:cs typeface="Calibri"/>
            </a:endParaRPr>
          </a:p>
        </p:txBody>
      </p:sp>
      <p:pic>
        <p:nvPicPr>
          <p:cNvPr id="4" name="Kuva 3" descr="Kokki nainen tasaisella täytöllä">
            <a:extLst>
              <a:ext uri="{FF2B5EF4-FFF2-40B4-BE49-F238E27FC236}">
                <a16:creationId xmlns:a16="http://schemas.microsoft.com/office/drawing/2014/main" id="{3B54E119-9622-60E2-4747-6A338B8C88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63819" y="1591574"/>
            <a:ext cx="2625305" cy="2567796"/>
          </a:xfrm>
          <a:prstGeom prst="rect">
            <a:avLst/>
          </a:prstGeom>
        </p:spPr>
      </p:pic>
      <p:pic>
        <p:nvPicPr>
          <p:cNvPr id="5" name="Kuva 4" descr="Professori nainen tasaisella täytöllä">
            <a:extLst>
              <a:ext uri="{FF2B5EF4-FFF2-40B4-BE49-F238E27FC236}">
                <a16:creationId xmlns:a16="http://schemas.microsoft.com/office/drawing/2014/main" id="{09F6D6C2-40DB-860F-94C2-2DCD0D4A11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07592" y="3992594"/>
            <a:ext cx="2352135" cy="2280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934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DAA57D6C-330A-31CC-D320-BA710B155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572" y="284241"/>
            <a:ext cx="9895951" cy="1033669"/>
          </a:xfrm>
        </p:spPr>
        <p:txBody>
          <a:bodyPr>
            <a:normAutofit/>
          </a:bodyPr>
          <a:lstStyle/>
          <a:p>
            <a:r>
              <a:rPr lang="fi-FI" sz="4000" b="1">
                <a:solidFill>
                  <a:srgbClr val="FFFFFF"/>
                </a:solidFill>
              </a:rPr>
              <a:t>School schedule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F3F7F703-658A-6B40-982D-0F7A851B2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140" y="2216390"/>
            <a:ext cx="9724031" cy="368335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fi-FI" sz="3200" dirty="0" err="1">
                <a:latin typeface="Aptos SemiBold"/>
              </a:rPr>
              <a:t>Our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school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days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range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from</a:t>
            </a:r>
            <a:r>
              <a:rPr lang="fi-FI" sz="3200" dirty="0">
                <a:latin typeface="Aptos SemiBold"/>
              </a:rPr>
              <a:t>: 3 to 7 </a:t>
            </a:r>
            <a:r>
              <a:rPr lang="fi-FI" sz="3200" dirty="0" err="1">
                <a:latin typeface="Aptos SemiBold"/>
              </a:rPr>
              <a:t>hours</a:t>
            </a:r>
            <a:endParaRPr lang="fi-FI" sz="3200" dirty="0">
              <a:latin typeface="Aptos SemiBold"/>
            </a:endParaRPr>
          </a:p>
          <a:p>
            <a:r>
              <a:rPr lang="fi-FI" sz="3200" dirty="0" err="1">
                <a:latin typeface="Aptos SemiBold"/>
              </a:rPr>
              <a:t>Our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typical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school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subjects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include</a:t>
            </a:r>
            <a:r>
              <a:rPr lang="fi-FI" sz="3200" dirty="0">
                <a:latin typeface="Aptos SemiBold"/>
              </a:rPr>
              <a:t>: </a:t>
            </a:r>
            <a:r>
              <a:rPr lang="fi-FI" sz="3200" dirty="0" err="1">
                <a:latin typeface="Aptos SemiBold"/>
              </a:rPr>
              <a:t>Maths</a:t>
            </a:r>
            <a:r>
              <a:rPr lang="fi-FI" sz="3200" dirty="0">
                <a:latin typeface="Aptos SemiBold"/>
              </a:rPr>
              <a:t>, </a:t>
            </a:r>
            <a:r>
              <a:rPr lang="fi-FI" sz="3200" dirty="0" err="1">
                <a:latin typeface="Aptos SemiBold"/>
              </a:rPr>
              <a:t>Finnish</a:t>
            </a:r>
            <a:r>
              <a:rPr lang="fi-FI" sz="3200" dirty="0">
                <a:latin typeface="Aptos SemiBold"/>
              </a:rPr>
              <a:t>, </a:t>
            </a:r>
            <a:r>
              <a:rPr lang="fi-FI" sz="3200" dirty="0" err="1">
                <a:latin typeface="Aptos SemiBold"/>
              </a:rPr>
              <a:t>Swedish</a:t>
            </a:r>
            <a:r>
              <a:rPr lang="fi-FI" sz="3200" dirty="0">
                <a:latin typeface="Aptos SemiBold"/>
              </a:rPr>
              <a:t>, </a:t>
            </a:r>
            <a:r>
              <a:rPr lang="fi-FI" sz="3200" dirty="0" err="1">
                <a:latin typeface="Aptos SemiBold"/>
              </a:rPr>
              <a:t>History</a:t>
            </a:r>
            <a:r>
              <a:rPr lang="fi-FI" sz="3200" dirty="0">
                <a:latin typeface="Aptos SemiBold"/>
              </a:rPr>
              <a:t>, </a:t>
            </a:r>
            <a:r>
              <a:rPr lang="fi-FI" sz="3200" dirty="0" err="1">
                <a:latin typeface="Aptos SemiBold"/>
              </a:rPr>
              <a:t>Social</a:t>
            </a:r>
            <a:r>
              <a:rPr lang="fi-FI" sz="3200" dirty="0">
                <a:latin typeface="Aptos SemiBold"/>
              </a:rPr>
              <a:t>- and </a:t>
            </a:r>
            <a:r>
              <a:rPr lang="fi-FI" sz="3200" dirty="0" err="1">
                <a:latin typeface="Aptos SemiBold"/>
              </a:rPr>
              <a:t>Religious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studies</a:t>
            </a:r>
            <a:r>
              <a:rPr lang="fi-FI" sz="3200" dirty="0">
                <a:latin typeface="Aptos SemiBold"/>
              </a:rPr>
              <a:t>, </a:t>
            </a:r>
            <a:r>
              <a:rPr lang="fi-FI" sz="3200" dirty="0" err="1">
                <a:latin typeface="Aptos SemiBold"/>
              </a:rPr>
              <a:t>all</a:t>
            </a:r>
            <a:r>
              <a:rPr lang="fi-FI" sz="3200" dirty="0">
                <a:latin typeface="Aptos SemiBold"/>
              </a:rPr>
              <a:t> Science </a:t>
            </a:r>
            <a:r>
              <a:rPr lang="fi-FI" sz="3200" dirty="0" err="1">
                <a:latin typeface="Aptos SemiBold"/>
              </a:rPr>
              <a:t>subjects</a:t>
            </a:r>
            <a:r>
              <a:rPr lang="fi-FI" sz="3200" dirty="0">
                <a:latin typeface="Aptos SemiBold"/>
              </a:rPr>
              <a:t>, P.E, </a:t>
            </a:r>
            <a:r>
              <a:rPr lang="fi-FI" sz="3200" dirty="0" err="1">
                <a:latin typeface="Aptos SemiBold"/>
              </a:rPr>
              <a:t>Health-</a:t>
            </a:r>
            <a:r>
              <a:rPr lang="fi-FI" sz="3200" dirty="0">
                <a:latin typeface="Aptos SemiBold"/>
              </a:rPr>
              <a:t> and </a:t>
            </a:r>
            <a:r>
              <a:rPr lang="fi-FI" sz="3200" dirty="0" err="1">
                <a:latin typeface="Aptos SemiBold"/>
              </a:rPr>
              <a:t>Household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education</a:t>
            </a:r>
            <a:r>
              <a:rPr lang="fi-FI" sz="3200" dirty="0">
                <a:latin typeface="Aptos SemiBold"/>
              </a:rPr>
              <a:t> and </a:t>
            </a:r>
            <a:r>
              <a:rPr lang="fi-FI" sz="3200" dirty="0" err="1">
                <a:latin typeface="Aptos SemiBold"/>
              </a:rPr>
              <a:t>Student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counciling</a:t>
            </a:r>
            <a:r>
              <a:rPr lang="fi-FI" sz="3200" dirty="0">
                <a:latin typeface="Aptos SemiBold"/>
              </a:rPr>
              <a:t>.</a:t>
            </a:r>
          </a:p>
          <a:p>
            <a:r>
              <a:rPr lang="fi-FI" sz="3200" dirty="0" err="1">
                <a:latin typeface="Aptos SemiBold"/>
              </a:rPr>
              <a:t>Every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year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we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pick</a:t>
            </a:r>
            <a:r>
              <a:rPr lang="fi-FI" sz="3200" dirty="0">
                <a:latin typeface="Aptos SemiBold"/>
              </a:rPr>
              <a:t> 2-4 </a:t>
            </a:r>
            <a:r>
              <a:rPr lang="fi-FI" sz="3200" dirty="0" err="1">
                <a:latin typeface="Aptos SemiBold"/>
              </a:rPr>
              <a:t>subjects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ranging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from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different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art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techniques</a:t>
            </a:r>
            <a:r>
              <a:rPr lang="fi-FI" sz="3200" dirty="0">
                <a:latin typeface="Aptos SemiBold"/>
              </a:rPr>
              <a:t> and </a:t>
            </a:r>
            <a:r>
              <a:rPr lang="fi-FI" sz="3200" dirty="0" err="1">
                <a:latin typeface="Aptos SemiBold"/>
              </a:rPr>
              <a:t>cooking</a:t>
            </a:r>
            <a:r>
              <a:rPr lang="fi-FI" sz="3200" dirty="0">
                <a:latin typeface="Aptos SemiBold"/>
              </a:rPr>
              <a:t> to </a:t>
            </a:r>
            <a:r>
              <a:rPr lang="fi-FI" sz="3200" dirty="0" err="1">
                <a:latin typeface="Aptos SemiBold"/>
              </a:rPr>
              <a:t>more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challenging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subjects</a:t>
            </a:r>
            <a:r>
              <a:rPr lang="fi-FI" sz="3200" dirty="0">
                <a:latin typeface="Aptos SemiBold"/>
              </a:rPr>
              <a:t>, </a:t>
            </a:r>
            <a:r>
              <a:rPr lang="fi-FI" sz="3200" dirty="0" err="1">
                <a:latin typeface="Aptos SemiBold"/>
              </a:rPr>
              <a:t>like</a:t>
            </a:r>
            <a:r>
              <a:rPr lang="fi-FI" sz="3200" dirty="0">
                <a:latin typeface="Aptos SemiBold"/>
              </a:rPr>
              <a:t> </a:t>
            </a:r>
            <a:r>
              <a:rPr lang="fi-FI" sz="3200" dirty="0" err="1">
                <a:latin typeface="Aptos SemiBold"/>
              </a:rPr>
              <a:t>high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school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level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maths</a:t>
            </a:r>
            <a:r>
              <a:rPr lang="fi-FI" sz="3200" dirty="0">
                <a:latin typeface="Aptos SemiBold"/>
              </a:rPr>
              <a:t> and </a:t>
            </a:r>
            <a:r>
              <a:rPr lang="fi-FI" sz="3200" dirty="0" err="1">
                <a:latin typeface="Aptos SemiBold"/>
              </a:rPr>
              <a:t>new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languages</a:t>
            </a:r>
            <a:r>
              <a:rPr lang="fi-FI" sz="3200" dirty="0">
                <a:latin typeface="Aptos SemiBold"/>
              </a:rPr>
              <a:t>. </a:t>
            </a:r>
          </a:p>
        </p:txBody>
      </p:sp>
      <p:pic>
        <p:nvPicPr>
          <p:cNvPr id="4" name="Kuva 3" descr="Herätyskello tasaisella täytöllä">
            <a:extLst>
              <a:ext uri="{FF2B5EF4-FFF2-40B4-BE49-F238E27FC236}">
                <a16:creationId xmlns:a16="http://schemas.microsoft.com/office/drawing/2014/main" id="{F449D053-1A26-654B-474B-C70B0B4D31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65743" y="1591573"/>
            <a:ext cx="2323381" cy="2309003"/>
          </a:xfrm>
          <a:prstGeom prst="rect">
            <a:avLst/>
          </a:prstGeom>
        </p:spPr>
      </p:pic>
      <p:pic>
        <p:nvPicPr>
          <p:cNvPr id="5" name="Kuva 4" descr="Kalenteri tasaisella täytöllä">
            <a:extLst>
              <a:ext uri="{FF2B5EF4-FFF2-40B4-BE49-F238E27FC236}">
                <a16:creationId xmlns:a16="http://schemas.microsoft.com/office/drawing/2014/main" id="{0F23BBD4-1B39-66A7-3FBE-0EAC58A410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80762" y="4050103"/>
            <a:ext cx="2078965" cy="2136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242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29D0CC19-1BA4-46FE-52E8-6C05920DD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491" y="284241"/>
            <a:ext cx="9895951" cy="1033669"/>
          </a:xfrm>
        </p:spPr>
        <p:txBody>
          <a:bodyPr>
            <a:normAutofit/>
          </a:bodyPr>
          <a:lstStyle/>
          <a:p>
            <a:r>
              <a:rPr lang="fi-FI" sz="4000" b="1">
                <a:solidFill>
                  <a:srgbClr val="FFFFFF"/>
                </a:solidFill>
              </a:rPr>
              <a:t>Our school holidays</a:t>
            </a:r>
          </a:p>
        </p:txBody>
      </p:sp>
      <p:sp>
        <p:nvSpPr>
          <p:cNvPr id="3" name="Sisällön paikkamerkki 2">
            <a:extLst>
              <a:ext uri="{FF2B5EF4-FFF2-40B4-BE49-F238E27FC236}">
                <a16:creationId xmlns:a16="http://schemas.microsoft.com/office/drawing/2014/main" id="{8583711C-1C4A-7BB2-5A75-97CC945E4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625" y="1861036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i-FI" sz="3200" dirty="0" err="1">
                <a:latin typeface="Aptos SemiBold"/>
              </a:rPr>
              <a:t>We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have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multiple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different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holidays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during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the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school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year</a:t>
            </a:r>
            <a:r>
              <a:rPr lang="fi-FI" sz="3200" dirty="0">
                <a:latin typeface="Aptos SemiBold"/>
              </a:rPr>
              <a:t>. </a:t>
            </a:r>
            <a:endParaRPr lang="fi-FI" sz="3200" dirty="0">
              <a:latin typeface="Aptos" panose="020B0004020202020204"/>
            </a:endParaRPr>
          </a:p>
          <a:p>
            <a:r>
              <a:rPr lang="fi-FI" sz="3200" dirty="0" err="1">
                <a:latin typeface="Aptos SemiBold"/>
              </a:rPr>
              <a:t>We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also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have</a:t>
            </a:r>
            <a:r>
              <a:rPr lang="fi-FI" sz="3200" dirty="0">
                <a:latin typeface="Aptos SemiBold"/>
              </a:rPr>
              <a:t> a </a:t>
            </a:r>
            <a:r>
              <a:rPr lang="fi-FI" sz="3200" dirty="0" err="1">
                <a:latin typeface="Aptos SemiBold"/>
              </a:rPr>
              <a:t>small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holiday</a:t>
            </a:r>
            <a:r>
              <a:rPr lang="fi-FI" sz="3200" dirty="0">
                <a:latin typeface="Aptos SemiBold"/>
              </a:rPr>
              <a:t> on </a:t>
            </a:r>
            <a:r>
              <a:rPr lang="fi-FI" sz="3200" dirty="0" err="1">
                <a:latin typeface="Aptos SemiBold"/>
              </a:rPr>
              <a:t>easter</a:t>
            </a:r>
            <a:r>
              <a:rPr lang="fi-FI" sz="3200" dirty="0">
                <a:latin typeface="Aptos SemiBold"/>
              </a:rPr>
              <a:t> and on some </a:t>
            </a:r>
            <a:r>
              <a:rPr lang="fi-FI" sz="3200" dirty="0" err="1">
                <a:latin typeface="Aptos SemiBold"/>
              </a:rPr>
              <a:t>singular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days</a:t>
            </a:r>
            <a:r>
              <a:rPr lang="fi-FI" sz="3200" dirty="0">
                <a:latin typeface="Aptos SemiBold"/>
              </a:rPr>
              <a:t>, </a:t>
            </a:r>
            <a:r>
              <a:rPr lang="fi-FI" sz="3200" dirty="0" err="1">
                <a:latin typeface="Aptos SemiBold"/>
              </a:rPr>
              <a:t>like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our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Independence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day</a:t>
            </a:r>
            <a:r>
              <a:rPr lang="fi-FI" sz="3200" dirty="0">
                <a:latin typeface="Aptos SemiBold"/>
              </a:rPr>
              <a:t> </a:t>
            </a:r>
            <a:endParaRPr lang="fi-FI" sz="3200" dirty="0"/>
          </a:p>
          <a:p>
            <a:r>
              <a:rPr lang="fi-FI" sz="3200" dirty="0" err="1">
                <a:latin typeface="Aptos SemiBold"/>
              </a:rPr>
              <a:t>Our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holiday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breaks</a:t>
            </a:r>
            <a:r>
              <a:rPr lang="fi-FI" sz="3200" dirty="0">
                <a:latin typeface="Aptos SemiBold"/>
              </a:rPr>
              <a:t> </a:t>
            </a:r>
            <a:r>
              <a:rPr lang="fi-FI" sz="3200" dirty="0" err="1">
                <a:latin typeface="Aptos SemiBold"/>
              </a:rPr>
              <a:t>range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from</a:t>
            </a:r>
            <a:r>
              <a:rPr lang="fi-FI" sz="3200" dirty="0">
                <a:latin typeface="Aptos SemiBold"/>
              </a:rPr>
              <a:t> 1 to 10 </a:t>
            </a:r>
            <a:r>
              <a:rPr lang="fi-FI" sz="3200" dirty="0" err="1">
                <a:latin typeface="Aptos SemiBold"/>
              </a:rPr>
              <a:t>weeks</a:t>
            </a:r>
            <a:r>
              <a:rPr lang="fi-FI" sz="3200" dirty="0">
                <a:latin typeface="Aptos SemiBold"/>
              </a:rPr>
              <a:t>.</a:t>
            </a:r>
          </a:p>
          <a:p>
            <a:r>
              <a:rPr lang="fi-FI" sz="3200" dirty="0" err="1">
                <a:latin typeface="Aptos SemiBold"/>
              </a:rPr>
              <a:t>Our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longest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break</a:t>
            </a:r>
            <a:r>
              <a:rPr lang="fi-FI" sz="3200" dirty="0">
                <a:latin typeface="Aptos SemiBold"/>
              </a:rPr>
              <a:t> is summer </a:t>
            </a:r>
            <a:r>
              <a:rPr lang="fi-FI" sz="3200" dirty="0" err="1">
                <a:latin typeface="Aptos SemiBold"/>
              </a:rPr>
              <a:t>break</a:t>
            </a:r>
            <a:r>
              <a:rPr lang="fi-FI" sz="3200" dirty="0">
                <a:latin typeface="Aptos SemiBold"/>
              </a:rPr>
              <a:t> </a:t>
            </a:r>
            <a:r>
              <a:rPr lang="fi-FI" sz="3200" dirty="0" err="1">
                <a:latin typeface="Aptos SemiBold"/>
              </a:rPr>
              <a:t>about</a:t>
            </a:r>
            <a:r>
              <a:rPr lang="fi-FI" sz="3200" dirty="0">
                <a:latin typeface="Aptos SemiBold"/>
              </a:rPr>
              <a:t> 8-10 </a:t>
            </a:r>
            <a:r>
              <a:rPr lang="fi-FI" sz="3200" dirty="0" err="1">
                <a:latin typeface="Aptos SemiBold"/>
              </a:rPr>
              <a:t>weeks</a:t>
            </a:r>
            <a:r>
              <a:rPr lang="fi-FI" sz="3200" dirty="0">
                <a:latin typeface="Aptos SemiBold"/>
              </a:rPr>
              <a:t>.</a:t>
            </a:r>
          </a:p>
        </p:txBody>
      </p:sp>
      <p:pic>
        <p:nvPicPr>
          <p:cNvPr id="5" name="Kuva 4" descr="Loma tasaisella täytöllä">
            <a:extLst>
              <a:ext uri="{FF2B5EF4-FFF2-40B4-BE49-F238E27FC236}">
                <a16:creationId xmlns:a16="http://schemas.microsoft.com/office/drawing/2014/main" id="{1C16F8C2-E8C2-9695-5F3A-CC5D0914D6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17480" y="3705045"/>
            <a:ext cx="3027872" cy="3027871"/>
          </a:xfrm>
          <a:prstGeom prst="rect">
            <a:avLst/>
          </a:prstGeom>
        </p:spPr>
      </p:pic>
      <p:pic>
        <p:nvPicPr>
          <p:cNvPr id="6" name="Kuva 5" descr="Lentokone tasaisella täytöllä">
            <a:extLst>
              <a:ext uri="{FF2B5EF4-FFF2-40B4-BE49-F238E27FC236}">
                <a16:creationId xmlns:a16="http://schemas.microsoft.com/office/drawing/2014/main" id="{A04BECB5-3F46-3B5B-87F4-F56D4E2B91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53290" y="1720970"/>
            <a:ext cx="1963947" cy="2007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382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35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37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39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41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tsikko 1">
            <a:extLst>
              <a:ext uri="{FF2B5EF4-FFF2-40B4-BE49-F238E27FC236}">
                <a16:creationId xmlns:a16="http://schemas.microsoft.com/office/drawing/2014/main" id="{653A797E-8326-C08E-9A0F-78CD22350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r>
              <a:rPr lang="en-US" sz="4800">
                <a:solidFill>
                  <a:srgbClr val="FFFFFF"/>
                </a:solidFill>
              </a:rPr>
              <a:t> for watching!</a:t>
            </a: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3" name="Rectangle 43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Graphic 28" descr="Smiling Face with No Fill">
            <a:extLst>
              <a:ext uri="{FF2B5EF4-FFF2-40B4-BE49-F238E27FC236}">
                <a16:creationId xmlns:a16="http://schemas.microsoft.com/office/drawing/2014/main" id="{B92E1983-D2F0-F8C6-3185-6BE3B77B03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0515" y="1476273"/>
            <a:ext cx="3919740" cy="390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35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e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Laajakuva</PresentationFormat>
  <Slides>8</Slides>
  <Notes>0</Notes>
  <HiddenSlides>0</HiddenSlides>
  <ScaleCrop>false</ScaleCrop>
  <HeadingPairs>
    <vt:vector size="4" baseType="variant">
      <vt:variant>
        <vt:lpstr>Teema</vt:lpstr>
      </vt:variant>
      <vt:variant>
        <vt:i4>1</vt:i4>
      </vt:variant>
      <vt:variant>
        <vt:lpstr>Dian otsikot</vt:lpstr>
      </vt:variant>
      <vt:variant>
        <vt:i4>8</vt:i4>
      </vt:variant>
    </vt:vector>
  </HeadingPairs>
  <TitlesOfParts>
    <vt:vector size="9" baseType="lpstr">
      <vt:lpstr>Office-teema</vt:lpstr>
      <vt:lpstr>A quick dive into our school</vt:lpstr>
      <vt:lpstr>Food system in our school</vt:lpstr>
      <vt:lpstr>Activities</vt:lpstr>
      <vt:lpstr>Our school yard</vt:lpstr>
      <vt:lpstr>Our beloved school staff</vt:lpstr>
      <vt:lpstr>School schedule</vt:lpstr>
      <vt:lpstr>Our school holidays</vt:lpstr>
      <vt:lpstr>Thank you for watching!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quick dive into our school</dc:title>
  <dc:creator/>
  <cp:revision>19</cp:revision>
  <dcterms:created xsi:type="dcterms:W3CDTF">2025-08-26T06:57:16Z</dcterms:created>
  <dcterms:modified xsi:type="dcterms:W3CDTF">2025-10-08T12:33:46Z</dcterms:modified>
</cp:coreProperties>
</file>