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86" r:id="rId6"/>
    <p:sldId id="285" r:id="rId7"/>
    <p:sldId id="298" r:id="rId8"/>
    <p:sldId id="287" r:id="rId9"/>
    <p:sldId id="300" r:id="rId10"/>
    <p:sldId id="288" r:id="rId11"/>
    <p:sldId id="283" r:id="rId12"/>
    <p:sldId id="282" r:id="rId13"/>
    <p:sldId id="281" r:id="rId14"/>
    <p:sldId id="280" r:id="rId15"/>
    <p:sldId id="299" r:id="rId16"/>
    <p:sldId id="289" r:id="rId17"/>
    <p:sldId id="290" r:id="rId18"/>
    <p:sldId id="291" r:id="rId19"/>
    <p:sldId id="296" r:id="rId20"/>
    <p:sldId id="295" r:id="rId21"/>
    <p:sldId id="294" r:id="rId22"/>
    <p:sldId id="297" r:id="rId23"/>
    <p:sldId id="302" r:id="rId24"/>
    <p:sldId id="301" r:id="rId25"/>
    <p:sldId id="261" r:id="rId26"/>
    <p:sldId id="260" r:id="rId27"/>
    <p:sldId id="262" r:id="rId28"/>
    <p:sldId id="263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609F32-C968-FFC1-2970-1576CB871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D112CF-F53C-0271-3C8A-C80A5B886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76284-6DA2-D696-C651-BD4C96CA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67A7-8F98-BD40-8812-ACE6F3163266}" type="datetimeFigureOut">
              <a:rPr lang="de-DE" smtClean="0"/>
              <a:t>15.03.26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1173A4-1839-25E7-C41C-7902FCD1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CFFC13-7B03-5990-4BA7-53F8422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65FE-A7ED-0A4E-952B-3C6AAA570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019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F1B35B-33D4-6B3B-227B-E8939D7C1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789FB89-A759-2FEC-B6C5-17FB3062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507F57-B54E-A5EB-05C0-ED0602B0D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67A7-8F98-BD40-8812-ACE6F3163266}" type="datetimeFigureOut">
              <a:rPr lang="de-DE" smtClean="0"/>
              <a:t>15.03.26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60CBE5-E49D-4C00-F1BB-73EEC0A4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48D1C-60E7-4EF0-F40C-DB7485CA1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65FE-A7ED-0A4E-952B-3C6AAA570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288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2FDA949-035F-2D6A-2C88-A0C09311FF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1E2902-0F32-59DD-E5FB-800F03712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D83B6E-D334-7202-C373-396BC67E2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67A7-8F98-BD40-8812-ACE6F3163266}" type="datetimeFigureOut">
              <a:rPr lang="de-DE" smtClean="0"/>
              <a:t>15.03.26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D8DE0F-2E9D-C13D-000E-A6EACC7A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DDF8D3-DA0A-E6F2-0CA1-3FBC37CD7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65FE-A7ED-0A4E-952B-3C6AAA570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647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03D33-6063-B042-D78A-C20E2F4E3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7A70D1-1F13-1304-23F7-38809466E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F97296-F855-D8A9-B0C8-E02F3B900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67A7-8F98-BD40-8812-ACE6F3163266}" type="datetimeFigureOut">
              <a:rPr lang="de-DE" smtClean="0"/>
              <a:t>15.03.26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6B40F5-06A0-24D5-989E-8FD71D7D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CAA374-0352-BFF5-7BE9-2453F2C2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65FE-A7ED-0A4E-952B-3C6AAA570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227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3D2A76-28AE-A721-2C9D-A691A1C8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19F99C-78A2-662A-8DBF-E2BCF62EB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6FA50E-35C7-A187-476B-CAC9C695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67A7-8F98-BD40-8812-ACE6F3163266}" type="datetimeFigureOut">
              <a:rPr lang="de-DE" smtClean="0"/>
              <a:t>15.03.26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41951C-599C-7C9B-6992-EC35A4D39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3316C4-5152-2FCD-B6F5-DA5CDBDF9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65FE-A7ED-0A4E-952B-3C6AAA570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95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97753-E376-5A49-F186-22E848A13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176088-8F6D-72F8-FA53-445FDE78E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21EE712-C30E-7958-2B2B-ECCBD6D0F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9DBBF6-5E31-4174-1787-D2328839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67A7-8F98-BD40-8812-ACE6F3163266}" type="datetimeFigureOut">
              <a:rPr lang="de-DE" smtClean="0"/>
              <a:t>15.03.26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DE91D7-B86C-788D-A941-F9B9E8DD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7943FE-4C9C-250C-A0B6-9A5C4B78B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65FE-A7ED-0A4E-952B-3C6AAA570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36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E6E4F-5161-ADB7-9A85-F568EDD07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3CB546-3701-1B22-BBAC-DD54074C9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D44439-1473-D20C-5B99-0EFE6CECD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5B82225-A0BF-1844-8D0A-1B04F2F37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3F55D17-75E4-459D-0854-9B563C42D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DA5D256-B7EF-098C-28D6-1190718B1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67A7-8F98-BD40-8812-ACE6F3163266}" type="datetimeFigureOut">
              <a:rPr lang="de-DE" smtClean="0"/>
              <a:t>15.03.26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2E188D-C871-E8D6-EE7D-8730F4A6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FB60A61-6EFF-F687-CCE2-47D25BA7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65FE-A7ED-0A4E-952B-3C6AAA570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72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A2CCF3-4432-ADF7-90AA-608C32D33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3F2A818-F84D-C13F-E21A-BD94D43F0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67A7-8F98-BD40-8812-ACE6F3163266}" type="datetimeFigureOut">
              <a:rPr lang="de-DE" smtClean="0"/>
              <a:t>15.03.26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B61AF1-C9CF-5DE7-E88B-15D44345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70F2DB6-DD83-00F0-B9C1-FA806916A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65FE-A7ED-0A4E-952B-3C6AAA570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502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3126C32-F205-673A-95F7-30A155DDC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67A7-8F98-BD40-8812-ACE6F3163266}" type="datetimeFigureOut">
              <a:rPr lang="de-DE" smtClean="0"/>
              <a:t>15.03.26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6FD8B0-35E0-771E-9E52-D53689D7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50035-9D2A-5FCC-60F3-1A896E97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65FE-A7ED-0A4E-952B-3C6AAA570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555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662ED-D0EB-2535-4518-9E3CFE1B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D599FE-A0A0-25AE-D878-24C0CDCD9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AA1600-B853-82B5-F366-CDE1934B4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012CB1-48A7-E60D-D19E-853C0CF9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67A7-8F98-BD40-8812-ACE6F3163266}" type="datetimeFigureOut">
              <a:rPr lang="de-DE" smtClean="0"/>
              <a:t>15.03.26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6E14D9-3093-5E1F-8B6A-AB9EF6C3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02847A-9891-4308-73B3-6A02466F4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65FE-A7ED-0A4E-952B-3C6AAA570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573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0B5B7-B5A6-8649-1923-3449EFE9D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B1E5BC4-B839-0DD9-AB54-6996F25B5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7DF7D3-5C32-4819-C30E-10105343B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69109F-0799-1696-2A66-5063D72B1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67A7-8F98-BD40-8812-ACE6F3163266}" type="datetimeFigureOut">
              <a:rPr lang="de-DE" smtClean="0"/>
              <a:t>15.03.26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040FF58-8D14-9F0C-1A79-1A39863F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30220A-9EEB-E902-AE77-956AF4B97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65FE-A7ED-0A4E-952B-3C6AAA570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31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895EA7B-CBA0-0810-8EFC-EE53DE95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55E57E-750F-3817-EE8A-B43B5638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BD3069-CA22-6ED6-BDDE-2760A87B4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D467A7-8F98-BD40-8812-ACE6F3163266}" type="datetimeFigureOut">
              <a:rPr lang="de-DE" smtClean="0"/>
              <a:t>15.03.26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AC71FB-6A00-6089-DD0D-36838FCA3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FBC746-C463-298D-C98A-3672DA9D4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CB65FE-A7ED-0A4E-952B-3C6AAA570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20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90D517-EA9B-D079-E035-9F5B1CA3ABF9}"/>
              </a:ext>
            </a:extLst>
          </p:cNvPr>
          <p:cNvSpPr/>
          <p:nvPr/>
        </p:nvSpPr>
        <p:spPr>
          <a:xfrm>
            <a:off x="3599744" y="2358496"/>
            <a:ext cx="4992511" cy="20159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170F5C-1A22-F177-B17E-35A03AF693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Germany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A344EB-530B-C075-9EFA-7B98DC3725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By Miranda, </a:t>
            </a:r>
            <a:r>
              <a:rPr lang="de-DE" err="1"/>
              <a:t>Hajar</a:t>
            </a:r>
            <a:r>
              <a:rPr lang="de-DE"/>
              <a:t>, Lotte</a:t>
            </a:r>
            <a:r>
              <a:rPr lang="en-US"/>
              <a:t> and Paula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612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0" y="2850445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 rot="10800000">
            <a:off x="3840338" y="4895786"/>
            <a:ext cx="297553" cy="128796"/>
          </a:xfrm>
          <a:prstGeom prst="leftArrow">
            <a:avLst>
              <a:gd name="adj1" fmla="val 65949"/>
              <a:gd name="adj2" fmla="val 81763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DAD008-D0AB-8E29-B98D-AAEEFABBF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5" y="5024583"/>
            <a:ext cx="2381528" cy="170826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2002B40-B982-272E-2B74-EEB1B9BD8D21}"/>
              </a:ext>
            </a:extLst>
          </p:cNvPr>
          <p:cNvSpPr txBox="1"/>
          <p:nvPr/>
        </p:nvSpPr>
        <p:spPr>
          <a:xfrm>
            <a:off x="0" y="3184745"/>
            <a:ext cx="3951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Saarländer Schwenkbraten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Marinated</a:t>
            </a:r>
            <a:r>
              <a:rPr lang="de-DE"/>
              <a:t> </a:t>
            </a:r>
            <a:r>
              <a:rPr lang="de-DE" err="1"/>
              <a:t>pork</a:t>
            </a:r>
            <a:r>
              <a:rPr lang="de-DE"/>
              <a:t> </a:t>
            </a:r>
            <a:r>
              <a:rPr lang="de-DE" err="1"/>
              <a:t>steak</a:t>
            </a:r>
            <a:r>
              <a:rPr lang="de-DE"/>
              <a:t> </a:t>
            </a:r>
            <a:r>
              <a:rPr lang="de-DE" err="1"/>
              <a:t>grilled</a:t>
            </a:r>
            <a:r>
              <a:rPr lang="de-DE"/>
              <a:t> over an open fire</a:t>
            </a:r>
          </a:p>
          <a:p>
            <a:pPr marL="285750" indent="-285750" algn="l">
              <a:buFontTx/>
              <a:buChar char="-"/>
            </a:pPr>
            <a:r>
              <a:rPr lang="de-DE"/>
              <a:t>On a special </a:t>
            </a:r>
            <a:r>
              <a:rPr lang="de-DE" err="1"/>
              <a:t>swinging</a:t>
            </a:r>
            <a:r>
              <a:rPr lang="de-DE"/>
              <a:t> grill </a:t>
            </a:r>
            <a:r>
              <a:rPr lang="de-DE" err="1"/>
              <a:t>called</a:t>
            </a:r>
            <a:r>
              <a:rPr lang="de-DE"/>
              <a:t> „Schwenker“</a:t>
            </a:r>
          </a:p>
          <a:p>
            <a:pPr marL="285750" indent="-285750" algn="l">
              <a:buFontTx/>
              <a:buChar char="-"/>
            </a:pPr>
            <a:r>
              <a:rPr lang="de-DE"/>
              <a:t>With </a:t>
            </a:r>
            <a:r>
              <a:rPr lang="de-DE" err="1"/>
              <a:t>bread</a:t>
            </a:r>
            <a:r>
              <a:rPr lang="de-DE"/>
              <a:t>, </a:t>
            </a:r>
            <a:r>
              <a:rPr lang="de-DE" err="1"/>
              <a:t>salads</a:t>
            </a:r>
            <a:r>
              <a:rPr lang="de-DE"/>
              <a:t> or </a:t>
            </a:r>
            <a:r>
              <a:rPr lang="de-DE" err="1"/>
              <a:t>garlic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1424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6897611" y="263189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>
            <a:off x="5309706" y="1704209"/>
            <a:ext cx="1587905" cy="142446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A559287-29B0-CE3E-B856-2E49566F9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501" y="2707984"/>
            <a:ext cx="2075695" cy="138379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DE732DB-3DB7-1360-7885-636BFCE70AAB}"/>
              </a:ext>
            </a:extLst>
          </p:cNvPr>
          <p:cNvSpPr txBox="1"/>
          <p:nvPr/>
        </p:nvSpPr>
        <p:spPr>
          <a:xfrm>
            <a:off x="6980160" y="629295"/>
            <a:ext cx="3757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err="1"/>
              <a:t>Knipp</a:t>
            </a:r>
            <a:endParaRPr lang="de-DE" b="1"/>
          </a:p>
          <a:p>
            <a:pPr marL="285750" indent="-285750" algn="l">
              <a:buFontTx/>
              <a:buChar char="-"/>
            </a:pPr>
            <a:r>
              <a:rPr lang="de-DE" err="1"/>
              <a:t>pork</a:t>
            </a:r>
            <a:r>
              <a:rPr lang="de-DE"/>
              <a:t>, </a:t>
            </a:r>
            <a:r>
              <a:rPr lang="de-DE" err="1"/>
              <a:t>groats</a:t>
            </a:r>
            <a:r>
              <a:rPr lang="de-DE"/>
              <a:t> and </a:t>
            </a:r>
            <a:r>
              <a:rPr lang="de-DE" err="1"/>
              <a:t>spices</a:t>
            </a:r>
            <a:r>
              <a:rPr lang="de-DE"/>
              <a:t> </a:t>
            </a:r>
            <a:r>
              <a:rPr lang="de-DE" err="1"/>
              <a:t>formed</a:t>
            </a:r>
            <a:r>
              <a:rPr lang="de-DE"/>
              <a:t> into a </a:t>
            </a:r>
            <a:r>
              <a:rPr lang="de-DE" err="1"/>
              <a:t>loaf</a:t>
            </a:r>
            <a:r>
              <a:rPr lang="de-DE"/>
              <a:t>, </a:t>
            </a:r>
            <a:r>
              <a:rPr lang="de-DE" err="1"/>
              <a:t>sliced</a:t>
            </a:r>
            <a:r>
              <a:rPr lang="de-DE"/>
              <a:t> and </a:t>
            </a:r>
            <a:r>
              <a:rPr lang="de-DE" err="1"/>
              <a:t>fried</a:t>
            </a:r>
            <a:r>
              <a:rPr lang="de-DE"/>
              <a:t> in a </a:t>
            </a:r>
            <a:r>
              <a:rPr lang="de-DE" err="1"/>
              <a:t>pan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Served</a:t>
            </a:r>
            <a:r>
              <a:rPr lang="de-DE"/>
              <a:t> with </a:t>
            </a:r>
            <a:r>
              <a:rPr lang="de-DE" err="1"/>
              <a:t>fried</a:t>
            </a:r>
            <a:r>
              <a:rPr lang="de-DE"/>
              <a:t> </a:t>
            </a:r>
            <a:r>
              <a:rPr lang="de-DE" err="1"/>
              <a:t>potatoes</a:t>
            </a:r>
            <a:r>
              <a:rPr lang="de-DE"/>
              <a:t> and </a:t>
            </a:r>
            <a:r>
              <a:rPr lang="de-DE" err="1"/>
              <a:t>pickles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Considered</a:t>
            </a:r>
            <a:r>
              <a:rPr lang="de-DE"/>
              <a:t> a „</a:t>
            </a:r>
            <a:r>
              <a:rPr lang="de-DE" err="1"/>
              <a:t>rustic</a:t>
            </a:r>
            <a:r>
              <a:rPr lang="de-DE"/>
              <a:t> </a:t>
            </a:r>
            <a:r>
              <a:rPr lang="de-DE" err="1"/>
              <a:t>farmer‘s</a:t>
            </a:r>
            <a:r>
              <a:rPr lang="de-DE"/>
              <a:t> </a:t>
            </a:r>
            <a:r>
              <a:rPr lang="de-DE" err="1"/>
              <a:t>meal</a:t>
            </a:r>
            <a:r>
              <a:rPr lang="de-DE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71428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7356525" y="1224054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 flipV="1">
            <a:off x="6096000" y="2484772"/>
            <a:ext cx="1260525" cy="129690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EB8EB5C-23AD-DED7-F556-B61B1FF6D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84" y="3429000"/>
            <a:ext cx="2181529" cy="162924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1DD896A-E4D1-4F00-CA31-D51CEEEDEBAF}"/>
              </a:ext>
            </a:extLst>
          </p:cNvPr>
          <p:cNvSpPr txBox="1"/>
          <p:nvPr/>
        </p:nvSpPr>
        <p:spPr>
          <a:xfrm>
            <a:off x="7393516" y="1524260"/>
            <a:ext cx="3960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Grünkohl mit Pinkel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Kale</a:t>
            </a:r>
            <a:r>
              <a:rPr lang="de-DE"/>
              <a:t> </a:t>
            </a:r>
            <a:r>
              <a:rPr lang="de-DE" err="1"/>
              <a:t>stew</a:t>
            </a:r>
            <a:r>
              <a:rPr lang="de-DE"/>
              <a:t> </a:t>
            </a:r>
            <a:r>
              <a:rPr lang="de-DE" err="1"/>
              <a:t>cooked</a:t>
            </a:r>
            <a:r>
              <a:rPr lang="de-DE"/>
              <a:t> with </a:t>
            </a:r>
            <a:r>
              <a:rPr lang="de-DE" err="1"/>
              <a:t>smoked</a:t>
            </a:r>
            <a:r>
              <a:rPr lang="de-DE"/>
              <a:t> </a:t>
            </a:r>
            <a:r>
              <a:rPr lang="de-DE" err="1"/>
              <a:t>sausages</a:t>
            </a:r>
            <a:r>
              <a:rPr lang="de-DE"/>
              <a:t>, </a:t>
            </a:r>
            <a:r>
              <a:rPr lang="de-DE" err="1"/>
              <a:t>bacon</a:t>
            </a:r>
            <a:r>
              <a:rPr lang="de-DE"/>
              <a:t> and the </a:t>
            </a:r>
            <a:r>
              <a:rPr lang="de-DE" err="1"/>
              <a:t>sausage</a:t>
            </a:r>
            <a:r>
              <a:rPr lang="de-DE"/>
              <a:t> „Pinkel“</a:t>
            </a:r>
          </a:p>
          <a:p>
            <a:pPr marL="285750" indent="-285750" algn="l">
              <a:buFontTx/>
              <a:buChar char="-"/>
            </a:pPr>
            <a:r>
              <a:rPr lang="de-DE"/>
              <a:t>Winter </a:t>
            </a:r>
            <a:r>
              <a:rPr lang="de-DE" err="1"/>
              <a:t>dish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Served</a:t>
            </a:r>
            <a:r>
              <a:rPr lang="de-DE"/>
              <a:t> with </a:t>
            </a:r>
            <a:r>
              <a:rPr lang="de-DE" err="1"/>
              <a:t>potatoes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860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2255661" y="1626390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 rot="10800000">
            <a:off x="6095999" y="3304520"/>
            <a:ext cx="1383388" cy="325646"/>
          </a:xfrm>
          <a:prstGeom prst="leftArrow">
            <a:avLst>
              <a:gd name="adj1" fmla="val 45068"/>
              <a:gd name="adj2" fmla="val 63163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51946B-AEB4-E8BB-019A-15902F334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359" y="3692943"/>
            <a:ext cx="1840941" cy="184094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C4DE348-D99A-DF03-9647-923F128C6BE6}"/>
              </a:ext>
            </a:extLst>
          </p:cNvPr>
          <p:cNvSpPr txBox="1"/>
          <p:nvPr/>
        </p:nvSpPr>
        <p:spPr>
          <a:xfrm>
            <a:off x="2287660" y="1938617"/>
            <a:ext cx="4060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Dresdner Stollen</a:t>
            </a:r>
          </a:p>
          <a:p>
            <a:pPr marL="285750" indent="-285750" algn="l">
              <a:buFontTx/>
              <a:buChar char="-"/>
            </a:pPr>
            <a:r>
              <a:rPr lang="de-DE"/>
              <a:t>Rich Christmas </a:t>
            </a:r>
            <a:r>
              <a:rPr lang="de-DE" err="1"/>
              <a:t>bread</a:t>
            </a:r>
            <a:r>
              <a:rPr lang="de-DE"/>
              <a:t> with </a:t>
            </a:r>
            <a:r>
              <a:rPr lang="de-DE" err="1"/>
              <a:t>dried</a:t>
            </a:r>
            <a:r>
              <a:rPr lang="de-DE"/>
              <a:t> </a:t>
            </a:r>
            <a:r>
              <a:rPr lang="de-DE" err="1"/>
              <a:t>fruits</a:t>
            </a:r>
            <a:r>
              <a:rPr lang="de-DE"/>
              <a:t>, </a:t>
            </a:r>
            <a:r>
              <a:rPr lang="de-DE" err="1"/>
              <a:t>nuts</a:t>
            </a:r>
            <a:r>
              <a:rPr lang="de-DE"/>
              <a:t>, </a:t>
            </a:r>
            <a:r>
              <a:rPr lang="de-DE" err="1"/>
              <a:t>spices</a:t>
            </a:r>
            <a:r>
              <a:rPr lang="de-DE"/>
              <a:t> and </a:t>
            </a:r>
            <a:r>
              <a:rPr lang="de-DE" err="1"/>
              <a:t>powdered</a:t>
            </a:r>
            <a:r>
              <a:rPr lang="de-DE"/>
              <a:t> sugar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Baked</a:t>
            </a:r>
            <a:r>
              <a:rPr lang="de-DE"/>
              <a:t> </a:t>
            </a:r>
            <a:r>
              <a:rPr lang="de-DE" err="1"/>
              <a:t>during</a:t>
            </a:r>
            <a:r>
              <a:rPr lang="de-DE"/>
              <a:t> </a:t>
            </a:r>
            <a:r>
              <a:rPr lang="de-DE" err="1"/>
              <a:t>advent</a:t>
            </a:r>
            <a:r>
              <a:rPr lang="de-DE"/>
              <a:t> season</a:t>
            </a:r>
          </a:p>
          <a:p>
            <a:pPr marL="285750" indent="-285750" algn="l">
              <a:buFontTx/>
              <a:buChar char="-"/>
            </a:pPr>
            <a:r>
              <a:rPr lang="de-DE"/>
              <a:t>1-3 </a:t>
            </a:r>
            <a:r>
              <a:rPr lang="de-DE" err="1"/>
              <a:t>weeks</a:t>
            </a:r>
            <a:r>
              <a:rPr lang="de-DE"/>
              <a:t> to bring full </a:t>
            </a:r>
            <a:r>
              <a:rPr lang="de-DE" err="1"/>
              <a:t>flavour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717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8395406" y="0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>
            <a:off x="7615382" y="2092314"/>
            <a:ext cx="780024" cy="179831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8A1C41-40E2-704E-2787-12399CAF9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10" y="2260776"/>
            <a:ext cx="1674461" cy="167446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57DE691-F351-42CC-58FC-4F0B765BF3F7}"/>
              </a:ext>
            </a:extLst>
          </p:cNvPr>
          <p:cNvSpPr txBox="1"/>
          <p:nvPr/>
        </p:nvSpPr>
        <p:spPr>
          <a:xfrm>
            <a:off x="8474338" y="448400"/>
            <a:ext cx="3761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Berliner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Deep-fried</a:t>
            </a:r>
            <a:r>
              <a:rPr lang="de-DE"/>
              <a:t> </a:t>
            </a:r>
            <a:r>
              <a:rPr lang="de-DE" err="1"/>
              <a:t>pastry</a:t>
            </a:r>
            <a:r>
              <a:rPr lang="de-DE"/>
              <a:t> </a:t>
            </a:r>
            <a:r>
              <a:rPr lang="de-DE" err="1"/>
              <a:t>filled</a:t>
            </a:r>
            <a:r>
              <a:rPr lang="de-DE"/>
              <a:t> with jam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Covered</a:t>
            </a:r>
            <a:r>
              <a:rPr lang="de-DE"/>
              <a:t> with </a:t>
            </a:r>
            <a:r>
              <a:rPr lang="de-DE" err="1"/>
              <a:t>powdered</a:t>
            </a:r>
            <a:r>
              <a:rPr lang="de-DE"/>
              <a:t> sugar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Eaten</a:t>
            </a:r>
            <a:r>
              <a:rPr lang="de-DE"/>
              <a:t> </a:t>
            </a:r>
            <a:r>
              <a:rPr lang="de-DE" err="1"/>
              <a:t>during</a:t>
            </a:r>
            <a:r>
              <a:rPr lang="de-DE"/>
              <a:t> </a:t>
            </a:r>
            <a:r>
              <a:rPr lang="de-DE" err="1"/>
              <a:t>carnival</a:t>
            </a:r>
            <a:r>
              <a:rPr lang="de-DE"/>
              <a:t> season</a:t>
            </a:r>
          </a:p>
          <a:p>
            <a:pPr marL="285750" indent="-285750" algn="l">
              <a:buFontTx/>
              <a:buChar char="-"/>
            </a:pPr>
            <a:r>
              <a:rPr lang="de-DE"/>
              <a:t>Known by different </a:t>
            </a:r>
            <a:r>
              <a:rPr lang="de-DE" err="1"/>
              <a:t>names</a:t>
            </a:r>
            <a:r>
              <a:rPr lang="de-DE"/>
              <a:t> in different </a:t>
            </a:r>
            <a:r>
              <a:rPr lang="de-DE" err="1"/>
              <a:t>regions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87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BC30244-E90F-B0D7-ED4E-EAD52EF5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98" y="208843"/>
            <a:ext cx="8874153" cy="644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25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1332781" y="662781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 rot="10800000">
            <a:off x="5173119" y="1200726"/>
            <a:ext cx="728946" cy="124836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B7E82F-8583-2942-197E-D0467D632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16" y="3019779"/>
            <a:ext cx="2807668" cy="144529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21C9E38-8C24-A938-E2D1-E545F0E00EE3}"/>
              </a:ext>
            </a:extLst>
          </p:cNvPr>
          <p:cNvSpPr txBox="1"/>
          <p:nvPr/>
        </p:nvSpPr>
        <p:spPr>
          <a:xfrm>
            <a:off x="5146322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ADFFF63-CADF-90AF-C1A5-7BA4C1DA675A}"/>
              </a:ext>
            </a:extLst>
          </p:cNvPr>
          <p:cNvSpPr txBox="1"/>
          <p:nvPr/>
        </p:nvSpPr>
        <p:spPr>
          <a:xfrm>
            <a:off x="1433059" y="966624"/>
            <a:ext cx="38738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Lübecker Marzipan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high-quality</a:t>
            </a:r>
            <a:r>
              <a:rPr lang="de-DE"/>
              <a:t> </a:t>
            </a:r>
            <a:r>
              <a:rPr lang="de-DE" err="1"/>
              <a:t>marzipan</a:t>
            </a:r>
            <a:r>
              <a:rPr lang="de-DE"/>
              <a:t> made </a:t>
            </a:r>
            <a:r>
              <a:rPr lang="de-DE" err="1"/>
              <a:t>mainly</a:t>
            </a:r>
            <a:r>
              <a:rPr lang="de-DE"/>
              <a:t> from </a:t>
            </a:r>
            <a:r>
              <a:rPr lang="de-DE" err="1"/>
              <a:t>almonds</a:t>
            </a:r>
            <a:r>
              <a:rPr lang="de-DE"/>
              <a:t> and sugar</a:t>
            </a:r>
          </a:p>
          <a:p>
            <a:pPr marL="285750" indent="-285750" algn="l">
              <a:buFontTx/>
              <a:buChar char="-"/>
            </a:pPr>
            <a:r>
              <a:rPr lang="de-DE"/>
              <a:t>Very high </a:t>
            </a:r>
            <a:r>
              <a:rPr lang="de-DE" err="1"/>
              <a:t>almond</a:t>
            </a:r>
            <a:r>
              <a:rPr lang="de-DE"/>
              <a:t> content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Shaped</a:t>
            </a:r>
            <a:r>
              <a:rPr lang="de-DE"/>
              <a:t> into </a:t>
            </a:r>
            <a:r>
              <a:rPr lang="de-DE" err="1"/>
              <a:t>sweets</a:t>
            </a:r>
            <a:r>
              <a:rPr lang="de-DE"/>
              <a:t>, </a:t>
            </a:r>
            <a:r>
              <a:rPr lang="de-DE" err="1"/>
              <a:t>prakines</a:t>
            </a:r>
            <a:r>
              <a:rPr lang="de-DE"/>
              <a:t> or </a:t>
            </a:r>
            <a:r>
              <a:rPr lang="de-DE" err="1"/>
              <a:t>cake</a:t>
            </a:r>
            <a:r>
              <a:rPr lang="de-DE"/>
              <a:t> </a:t>
            </a:r>
            <a:r>
              <a:rPr lang="de-DE" err="1"/>
              <a:t>decorations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Associated</a:t>
            </a:r>
            <a:r>
              <a:rPr lang="de-DE"/>
              <a:t> with </a:t>
            </a:r>
            <a:r>
              <a:rPr lang="de-DE" err="1"/>
              <a:t>christmas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3197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7798152" y="2272145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>
            <a:off x="6761238" y="2981314"/>
            <a:ext cx="1036914" cy="181591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B8342C9-0950-1711-76E2-2A859969D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86" y="4135384"/>
            <a:ext cx="3005667" cy="200377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D00CA68-F2DC-69B0-4D6A-E6DE8789E5BE}"/>
              </a:ext>
            </a:extLst>
          </p:cNvPr>
          <p:cNvSpPr txBox="1"/>
          <p:nvPr/>
        </p:nvSpPr>
        <p:spPr>
          <a:xfrm>
            <a:off x="7980537" y="2517518"/>
            <a:ext cx="3475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Baumkuchen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Layered</a:t>
            </a:r>
            <a:r>
              <a:rPr lang="de-DE"/>
              <a:t> </a:t>
            </a:r>
            <a:r>
              <a:rPr lang="de-DE" err="1"/>
              <a:t>cake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Each</a:t>
            </a:r>
            <a:r>
              <a:rPr lang="de-DE"/>
              <a:t> layer is </a:t>
            </a:r>
            <a:r>
              <a:rPr lang="de-DE" err="1"/>
              <a:t>added</a:t>
            </a:r>
            <a:r>
              <a:rPr lang="de-DE"/>
              <a:t> one at a time -&gt; ring </a:t>
            </a:r>
            <a:r>
              <a:rPr lang="de-DE" err="1"/>
              <a:t>patterns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Often</a:t>
            </a:r>
            <a:r>
              <a:rPr lang="de-DE"/>
              <a:t> </a:t>
            </a:r>
            <a:r>
              <a:rPr lang="de-DE" err="1"/>
              <a:t>coated</a:t>
            </a:r>
            <a:r>
              <a:rPr lang="de-DE"/>
              <a:t> with </a:t>
            </a:r>
            <a:r>
              <a:rPr lang="de-DE" err="1"/>
              <a:t>chocolate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5573184" y="2709334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>
            <a:off x="4701309" y="4713111"/>
            <a:ext cx="871875" cy="186780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F8FA85B-1017-19E2-619D-E1CC9FE16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28" y="4806501"/>
            <a:ext cx="2648250" cy="175432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0F54AE1-6DCD-DF52-5703-A90FF003D6BA}"/>
              </a:ext>
            </a:extLst>
          </p:cNvPr>
          <p:cNvSpPr txBox="1"/>
          <p:nvPr/>
        </p:nvSpPr>
        <p:spPr>
          <a:xfrm>
            <a:off x="5698066" y="2949172"/>
            <a:ext cx="3715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Dampfnudeln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Fluffy</a:t>
            </a:r>
            <a:r>
              <a:rPr lang="de-DE"/>
              <a:t> </a:t>
            </a:r>
            <a:r>
              <a:rPr lang="de-DE" err="1"/>
              <a:t>yeast</a:t>
            </a:r>
            <a:r>
              <a:rPr lang="de-DE"/>
              <a:t> </a:t>
            </a:r>
            <a:r>
              <a:rPr lang="de-DE" err="1"/>
              <a:t>dumplings</a:t>
            </a:r>
            <a:r>
              <a:rPr lang="de-DE"/>
              <a:t> </a:t>
            </a:r>
            <a:r>
              <a:rPr lang="de-DE" err="1"/>
              <a:t>steamed</a:t>
            </a:r>
            <a:r>
              <a:rPr lang="de-DE"/>
              <a:t> in a pot</a:t>
            </a:r>
          </a:p>
          <a:p>
            <a:pPr marL="285750" indent="-285750" algn="l">
              <a:buFontTx/>
              <a:buChar char="-"/>
            </a:pPr>
            <a:r>
              <a:rPr lang="de-DE"/>
              <a:t>Sweet (with </a:t>
            </a:r>
            <a:r>
              <a:rPr lang="de-DE" err="1"/>
              <a:t>vanilla</a:t>
            </a:r>
            <a:r>
              <a:rPr lang="de-DE"/>
              <a:t> </a:t>
            </a:r>
            <a:r>
              <a:rPr lang="de-DE" err="1"/>
              <a:t>sauce</a:t>
            </a:r>
            <a:r>
              <a:rPr lang="de-DE"/>
              <a:t>) or </a:t>
            </a:r>
            <a:r>
              <a:rPr lang="de-DE" err="1"/>
              <a:t>savory</a:t>
            </a:r>
            <a:r>
              <a:rPr lang="de-DE"/>
              <a:t> (with </a:t>
            </a:r>
            <a:r>
              <a:rPr lang="de-DE" err="1"/>
              <a:t>soup</a:t>
            </a:r>
            <a:r>
              <a:rPr lang="de-DE"/>
              <a:t>)</a:t>
            </a:r>
          </a:p>
          <a:p>
            <a:pPr marL="285750" indent="-285750" algn="l">
              <a:buFontTx/>
              <a:buChar char="-"/>
            </a:pPr>
            <a:r>
              <a:rPr lang="de-DE"/>
              <a:t>Main </a:t>
            </a:r>
            <a:r>
              <a:rPr lang="de-DE" err="1"/>
              <a:t>dish</a:t>
            </a:r>
            <a:r>
              <a:rPr lang="de-DE"/>
              <a:t> or </a:t>
            </a:r>
            <a:r>
              <a:rPr lang="de-DE" err="1"/>
              <a:t>dessert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384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0" y="2384778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 rot="10800000">
            <a:off x="3840338" y="3935361"/>
            <a:ext cx="1290441" cy="214519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475C2A-F88C-24D7-874C-6D1CA43C5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28" y="4446852"/>
            <a:ext cx="1855082" cy="185508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C1A40F9-7284-A2A4-1E3E-E64833A295E9}"/>
              </a:ext>
            </a:extLst>
          </p:cNvPr>
          <p:cNvSpPr txBox="1"/>
          <p:nvPr/>
        </p:nvSpPr>
        <p:spPr>
          <a:xfrm>
            <a:off x="0" y="2686725"/>
            <a:ext cx="3959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Frankfurter Kranz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Sponge</a:t>
            </a:r>
            <a:r>
              <a:rPr lang="de-DE"/>
              <a:t> </a:t>
            </a:r>
            <a:r>
              <a:rPr lang="de-DE" err="1"/>
              <a:t>cake</a:t>
            </a:r>
            <a:r>
              <a:rPr lang="de-DE"/>
              <a:t> </a:t>
            </a:r>
            <a:r>
              <a:rPr lang="de-DE" err="1"/>
              <a:t>layered</a:t>
            </a:r>
            <a:r>
              <a:rPr lang="de-DE"/>
              <a:t> with </a:t>
            </a:r>
            <a:r>
              <a:rPr lang="de-DE" err="1"/>
              <a:t>buttercream</a:t>
            </a:r>
            <a:r>
              <a:rPr lang="de-DE"/>
              <a:t> and jam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Covered</a:t>
            </a:r>
            <a:r>
              <a:rPr lang="de-DE"/>
              <a:t> with </a:t>
            </a:r>
            <a:r>
              <a:rPr lang="de-DE" err="1"/>
              <a:t>crunchy</a:t>
            </a:r>
            <a:r>
              <a:rPr lang="de-DE"/>
              <a:t> </a:t>
            </a:r>
            <a:r>
              <a:rPr lang="de-DE" err="1"/>
              <a:t>caramelized</a:t>
            </a:r>
            <a:r>
              <a:rPr lang="de-DE"/>
              <a:t> </a:t>
            </a:r>
            <a:r>
              <a:rPr lang="de-DE" err="1"/>
              <a:t>hazelnut</a:t>
            </a:r>
            <a:r>
              <a:rPr lang="de-DE"/>
              <a:t> </a:t>
            </a:r>
            <a:r>
              <a:rPr lang="de-DE" err="1"/>
              <a:t>britzle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Decorated</a:t>
            </a:r>
            <a:r>
              <a:rPr lang="de-DE"/>
              <a:t> with </a:t>
            </a:r>
            <a:r>
              <a:rPr lang="de-DE" err="1"/>
              <a:t>buttercream</a:t>
            </a:r>
            <a:r>
              <a:rPr lang="de-DE"/>
              <a:t> and </a:t>
            </a:r>
            <a:r>
              <a:rPr lang="de-DE" err="1"/>
              <a:t>cherries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222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8A5AA-20A6-5855-A30D-54B71742E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0149F8-8520-B73C-30C5-FD358978A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08" y="0"/>
            <a:ext cx="4936892" cy="2069076"/>
          </a:xfrm>
        </p:spPr>
        <p:txBody>
          <a:bodyPr>
            <a:normAutofit/>
          </a:bodyPr>
          <a:lstStyle/>
          <a:p>
            <a:r>
              <a:rPr lang="de-DE" sz="4800"/>
              <a:t>Table of contents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A68714-ABA6-21A4-D94D-08B3CEEA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105" y="1968526"/>
            <a:ext cx="3822189" cy="37427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de-DE" sz="3100"/>
              <a:t>Culture</a:t>
            </a:r>
          </a:p>
          <a:p>
            <a:pPr>
              <a:lnSpc>
                <a:spcPct val="150000"/>
              </a:lnSpc>
            </a:pPr>
            <a:r>
              <a:rPr lang="de-DE" sz="3100"/>
              <a:t>Food</a:t>
            </a:r>
          </a:p>
          <a:p>
            <a:pPr>
              <a:lnSpc>
                <a:spcPct val="150000"/>
              </a:lnSpc>
            </a:pPr>
            <a:r>
              <a:rPr lang="en-US" sz="3100"/>
              <a:t>Festivals</a:t>
            </a:r>
            <a:endParaRPr lang="de-DE" sz="3100"/>
          </a:p>
          <a:p>
            <a:pPr>
              <a:lnSpc>
                <a:spcPct val="150000"/>
              </a:lnSpc>
            </a:pPr>
            <a:r>
              <a:rPr lang="de-DE" sz="3100"/>
              <a:t>Traditions</a:t>
            </a:r>
          </a:p>
          <a:p>
            <a:pPr>
              <a:lnSpc>
                <a:spcPct val="150000"/>
              </a:lnSpc>
            </a:pPr>
            <a:r>
              <a:rPr lang="de-DE" sz="310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123835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8168218" y="84226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>
            <a:off x="5977587" y="1391038"/>
            <a:ext cx="2190631" cy="174520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4B66E7-9BE7-E9BB-86B2-2826BDBE2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398" y="2373963"/>
            <a:ext cx="1947978" cy="161920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35DA724-9ABD-6FB7-6A7A-DDF3AB28823F}"/>
              </a:ext>
            </a:extLst>
          </p:cNvPr>
          <p:cNvSpPr txBox="1"/>
          <p:nvPr/>
        </p:nvSpPr>
        <p:spPr>
          <a:xfrm>
            <a:off x="8307211" y="342638"/>
            <a:ext cx="38847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err="1"/>
              <a:t>Franzbrötchen</a:t>
            </a:r>
            <a:endParaRPr lang="de-DE" b="1"/>
          </a:p>
          <a:p>
            <a:pPr marL="285750" indent="-285750" algn="l">
              <a:buFontTx/>
              <a:buChar char="-"/>
            </a:pPr>
            <a:r>
              <a:rPr lang="de-DE"/>
              <a:t>Sweet </a:t>
            </a:r>
            <a:r>
              <a:rPr lang="de-DE" err="1"/>
              <a:t>pastry</a:t>
            </a:r>
            <a:r>
              <a:rPr lang="de-DE"/>
              <a:t> made from </a:t>
            </a:r>
            <a:r>
              <a:rPr lang="de-DE" err="1"/>
              <a:t>laminated</a:t>
            </a:r>
            <a:r>
              <a:rPr lang="de-DE"/>
              <a:t> </a:t>
            </a:r>
            <a:r>
              <a:rPr lang="de-DE" err="1"/>
              <a:t>dough</a:t>
            </a:r>
            <a:r>
              <a:rPr lang="de-DE"/>
              <a:t> with sugar and </a:t>
            </a:r>
            <a:r>
              <a:rPr lang="de-DE" err="1"/>
              <a:t>cinnamon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Flattened</a:t>
            </a:r>
            <a:r>
              <a:rPr lang="de-DE"/>
              <a:t> and </a:t>
            </a:r>
            <a:r>
              <a:rPr lang="de-DE" err="1"/>
              <a:t>twisted</a:t>
            </a:r>
            <a:r>
              <a:rPr lang="de-DE"/>
              <a:t> </a:t>
            </a:r>
            <a:r>
              <a:rPr lang="de-DE" err="1"/>
              <a:t>before</a:t>
            </a:r>
            <a:r>
              <a:rPr lang="de-DE"/>
              <a:t> </a:t>
            </a:r>
            <a:r>
              <a:rPr lang="de-DE" err="1"/>
              <a:t>baking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Similar</a:t>
            </a:r>
            <a:r>
              <a:rPr lang="de-DE"/>
              <a:t> to a </a:t>
            </a:r>
            <a:r>
              <a:rPr lang="de-DE" err="1"/>
              <a:t>cinnamon</a:t>
            </a:r>
            <a:r>
              <a:rPr lang="de-DE"/>
              <a:t> roll</a:t>
            </a:r>
          </a:p>
        </p:txBody>
      </p:sp>
    </p:spTree>
    <p:extLst>
      <p:ext uri="{BB962C8B-B14F-4D97-AF65-F5344CB8AC3E}">
        <p14:creationId xmlns:p14="http://schemas.microsoft.com/office/powerpoint/2010/main" val="3094524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994481" y="931334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 rot="10800000">
            <a:off x="4834819" y="1524000"/>
            <a:ext cx="1837516" cy="158045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C4D6AB3-B92D-ABFE-97BA-288440813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53" y="2880222"/>
            <a:ext cx="2885016" cy="192334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409DC88-B5D6-A799-6707-9958284B4A02}"/>
              </a:ext>
            </a:extLst>
          </p:cNvPr>
          <p:cNvSpPr txBox="1"/>
          <p:nvPr/>
        </p:nvSpPr>
        <p:spPr>
          <a:xfrm>
            <a:off x="1166104" y="1325563"/>
            <a:ext cx="3668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err="1"/>
              <a:t>Sanddorntorte</a:t>
            </a:r>
            <a:endParaRPr lang="de-DE" b="1"/>
          </a:p>
          <a:p>
            <a:pPr marL="285750" indent="-285750" algn="l">
              <a:buFontTx/>
              <a:buChar char="-"/>
            </a:pPr>
            <a:r>
              <a:rPr lang="de-DE"/>
              <a:t>Cake </a:t>
            </a:r>
            <a:r>
              <a:rPr lang="de-DE" err="1"/>
              <a:t>layered</a:t>
            </a:r>
            <a:r>
              <a:rPr lang="de-DE"/>
              <a:t> with </a:t>
            </a:r>
            <a:r>
              <a:rPr lang="de-DE" err="1"/>
              <a:t>cream</a:t>
            </a:r>
            <a:r>
              <a:rPr lang="de-DE"/>
              <a:t> and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bruckthorn</a:t>
            </a:r>
            <a:r>
              <a:rPr lang="de-DE"/>
              <a:t> </a:t>
            </a:r>
            <a:r>
              <a:rPr lang="de-DE" err="1"/>
              <a:t>fruit</a:t>
            </a:r>
            <a:r>
              <a:rPr lang="de-DE"/>
              <a:t> </a:t>
            </a:r>
            <a:r>
              <a:rPr lang="de-DE" err="1"/>
              <a:t>filling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/>
              <a:t>Known for </a:t>
            </a:r>
            <a:r>
              <a:rPr lang="de-DE" err="1"/>
              <a:t>slightly</a:t>
            </a:r>
            <a:r>
              <a:rPr lang="de-DE"/>
              <a:t> </a:t>
            </a:r>
            <a:r>
              <a:rPr lang="de-DE" err="1"/>
              <a:t>sour</a:t>
            </a:r>
            <a:r>
              <a:rPr lang="de-DE"/>
              <a:t> + </a:t>
            </a:r>
            <a:r>
              <a:rPr lang="de-DE" err="1"/>
              <a:t>fruity</a:t>
            </a:r>
            <a:r>
              <a:rPr lang="de-DE"/>
              <a:t> taste</a:t>
            </a:r>
          </a:p>
        </p:txBody>
      </p:sp>
    </p:spTree>
    <p:extLst>
      <p:ext uri="{BB962C8B-B14F-4D97-AF65-F5344CB8AC3E}">
        <p14:creationId xmlns:p14="http://schemas.microsoft.com/office/powerpoint/2010/main" val="825592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0" y="2850445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 rot="10800000">
            <a:off x="3840338" y="5411530"/>
            <a:ext cx="1183218" cy="275247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5F009C-9C65-437E-F341-60DD3BF48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3" y="4791455"/>
            <a:ext cx="2605889" cy="192417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380B7AF-1237-EB08-EA5A-542DDD95AA07}"/>
              </a:ext>
            </a:extLst>
          </p:cNvPr>
          <p:cNvSpPr txBox="1"/>
          <p:nvPr/>
        </p:nvSpPr>
        <p:spPr>
          <a:xfrm>
            <a:off x="0" y="3171761"/>
            <a:ext cx="3840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Schwarzwälder Kirschtorte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Chocolate</a:t>
            </a:r>
            <a:r>
              <a:rPr lang="de-DE"/>
              <a:t> </a:t>
            </a:r>
            <a:r>
              <a:rPr lang="de-DE" err="1"/>
              <a:t>cake</a:t>
            </a:r>
            <a:r>
              <a:rPr lang="de-DE"/>
              <a:t> with </a:t>
            </a:r>
            <a:r>
              <a:rPr lang="de-DE" err="1"/>
              <a:t>layers</a:t>
            </a:r>
            <a:r>
              <a:rPr lang="de-DE"/>
              <a:t> of </a:t>
            </a:r>
            <a:r>
              <a:rPr lang="de-DE" err="1"/>
              <a:t>cream</a:t>
            </a:r>
            <a:r>
              <a:rPr lang="de-DE"/>
              <a:t>, </a:t>
            </a:r>
            <a:r>
              <a:rPr lang="de-DE" err="1"/>
              <a:t>cherries</a:t>
            </a:r>
            <a:r>
              <a:rPr lang="de-DE"/>
              <a:t> and </a:t>
            </a:r>
            <a:r>
              <a:rPr lang="de-DE" err="1"/>
              <a:t>sponge</a:t>
            </a:r>
            <a:r>
              <a:rPr lang="de-DE"/>
              <a:t> </a:t>
            </a:r>
            <a:r>
              <a:rPr lang="de-DE" err="1"/>
              <a:t>cake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Decorated</a:t>
            </a:r>
            <a:r>
              <a:rPr lang="de-DE"/>
              <a:t> with </a:t>
            </a:r>
            <a:r>
              <a:rPr lang="de-DE" err="1"/>
              <a:t>chocolate</a:t>
            </a:r>
            <a:r>
              <a:rPr lang="de-DE"/>
              <a:t> </a:t>
            </a:r>
            <a:r>
              <a:rPr lang="de-DE" err="1"/>
              <a:t>shavings</a:t>
            </a:r>
            <a:r>
              <a:rPr lang="de-DE"/>
              <a:t> and </a:t>
            </a:r>
            <a:r>
              <a:rPr lang="de-DE" err="1"/>
              <a:t>cherries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842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0" y="2850445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 rot="10800000">
            <a:off x="3840338" y="5411530"/>
            <a:ext cx="1183218" cy="275247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5F009C-9C65-437E-F341-60DD3BF48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3" y="4791455"/>
            <a:ext cx="2605889" cy="192417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380B7AF-1237-EB08-EA5A-542DDD95AA07}"/>
              </a:ext>
            </a:extLst>
          </p:cNvPr>
          <p:cNvSpPr txBox="1"/>
          <p:nvPr/>
        </p:nvSpPr>
        <p:spPr>
          <a:xfrm>
            <a:off x="0" y="3171761"/>
            <a:ext cx="3840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Schwarzwälder Kirschtorte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Chocolate</a:t>
            </a:r>
            <a:r>
              <a:rPr lang="de-DE"/>
              <a:t> </a:t>
            </a:r>
            <a:r>
              <a:rPr lang="de-DE" err="1"/>
              <a:t>cake</a:t>
            </a:r>
            <a:r>
              <a:rPr lang="de-DE"/>
              <a:t> with </a:t>
            </a:r>
            <a:r>
              <a:rPr lang="de-DE" err="1"/>
              <a:t>layers</a:t>
            </a:r>
            <a:r>
              <a:rPr lang="de-DE"/>
              <a:t> of </a:t>
            </a:r>
            <a:r>
              <a:rPr lang="de-DE" err="1"/>
              <a:t>cream</a:t>
            </a:r>
            <a:r>
              <a:rPr lang="de-DE"/>
              <a:t>, </a:t>
            </a:r>
            <a:r>
              <a:rPr lang="de-DE" err="1"/>
              <a:t>cherries</a:t>
            </a:r>
            <a:r>
              <a:rPr lang="de-DE"/>
              <a:t> and </a:t>
            </a:r>
            <a:r>
              <a:rPr lang="de-DE" err="1"/>
              <a:t>sponge</a:t>
            </a:r>
            <a:r>
              <a:rPr lang="de-DE"/>
              <a:t> </a:t>
            </a:r>
            <a:r>
              <a:rPr lang="de-DE" err="1"/>
              <a:t>cake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Decorated</a:t>
            </a:r>
            <a:r>
              <a:rPr lang="de-DE"/>
              <a:t> with </a:t>
            </a:r>
            <a:r>
              <a:rPr lang="de-DE" err="1"/>
              <a:t>chocolate</a:t>
            </a:r>
            <a:r>
              <a:rPr lang="de-DE"/>
              <a:t> </a:t>
            </a:r>
            <a:r>
              <a:rPr lang="de-DE" err="1"/>
              <a:t>shavings</a:t>
            </a:r>
            <a:r>
              <a:rPr lang="de-DE"/>
              <a:t> and </a:t>
            </a:r>
            <a:r>
              <a:rPr lang="de-DE" err="1"/>
              <a:t>cherries</a:t>
            </a:r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1A45F87-15C3-2CEA-B635-205F2E05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60" y="739422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8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m.29025371-51C3-4381-A031-E84D9C53F078.MOV">
            <a:hlinkClick r:id="" action="ppaction://media"/>
            <a:extLst>
              <a:ext uri="{FF2B5EF4-FFF2-40B4-BE49-F238E27FC236}">
                <a16:creationId xmlns:a16="http://schemas.microsoft.com/office/drawing/2014/main" id="{2EB8E564-6132-3385-DF70-F5A6E0164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0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5569"/>
          </a:blip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0D0A8C-D425-19B2-05A1-B9EDEE59B517}"/>
              </a:ext>
            </a:extLst>
          </p:cNvPr>
          <p:cNvSpPr/>
          <p:nvPr/>
        </p:nvSpPr>
        <p:spPr>
          <a:xfrm>
            <a:off x="691446" y="564444"/>
            <a:ext cx="2779888" cy="790224"/>
          </a:xfrm>
          <a:prstGeom prst="roundRect">
            <a:avLst>
              <a:gd name="adj" fmla="val 823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BE9E76-827B-BCFB-DCA3-F6E52E0524C0}"/>
              </a:ext>
            </a:extLst>
          </p:cNvPr>
          <p:cNvSpPr/>
          <p:nvPr/>
        </p:nvSpPr>
        <p:spPr>
          <a:xfrm>
            <a:off x="592668" y="1690687"/>
            <a:ext cx="9581444" cy="4351338"/>
          </a:xfrm>
          <a:prstGeom prst="roundRect">
            <a:avLst>
              <a:gd name="adj" fmla="val 823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68672F-750C-2B68-38DF-2DB1F753D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Festivals: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B0F807-8BDA-1BBD-F23D-C3BAAC2FA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Christmas markets:</a:t>
            </a:r>
          </a:p>
          <a:p>
            <a:pPr marL="0" indent="0">
              <a:buNone/>
            </a:pPr>
            <a:r>
              <a:rPr lang="en-US"/>
              <a:t>-&gt; </a:t>
            </a:r>
            <a:r>
              <a:rPr lang="en-GB" b="0" i="0" u="none" strike="noStrike">
                <a:effectLst/>
                <a:latin typeface="Inter"/>
              </a:rPr>
              <a:t>Festive markets with crafts, mulled wine, and seasonal treats</a:t>
            </a:r>
            <a:endParaRPr lang="en-US"/>
          </a:p>
          <a:p>
            <a:r>
              <a:rPr lang="en-US"/>
              <a:t>Oktoberfest:</a:t>
            </a:r>
          </a:p>
          <a:p>
            <a:pPr marL="0" indent="0">
              <a:buNone/>
            </a:pPr>
            <a:r>
              <a:rPr lang="en-US">
                <a:latin typeface="Inter"/>
              </a:rPr>
              <a:t>-&gt; </a:t>
            </a:r>
            <a:r>
              <a:rPr lang="en-GB" b="0" i="0" u="none" strike="noStrike">
                <a:effectLst/>
                <a:latin typeface="Inter"/>
              </a:rPr>
              <a:t>Bavarian beer festival with traditional music and costumes</a:t>
            </a:r>
            <a:endParaRPr lang="en-US">
              <a:latin typeface="Inter"/>
            </a:endParaRPr>
          </a:p>
          <a:p>
            <a:r>
              <a:rPr lang="en-US">
                <a:latin typeface="Inter"/>
              </a:rPr>
              <a:t>Carnival:</a:t>
            </a:r>
          </a:p>
          <a:p>
            <a:pPr marL="0" indent="0">
              <a:buNone/>
            </a:pPr>
            <a:r>
              <a:rPr lang="en-US">
                <a:latin typeface="Inter"/>
              </a:rPr>
              <a:t>-&gt; </a:t>
            </a:r>
            <a:r>
              <a:rPr lang="en-GB" b="0" i="0" u="none" strike="noStrike">
                <a:effectLst/>
                <a:latin typeface="Inter"/>
              </a:rPr>
              <a:t>festival </a:t>
            </a:r>
            <a:r>
              <a:rPr lang="en-US" b="0" i="0" u="none" strike="noStrike">
                <a:effectLst/>
                <a:latin typeface="Inter"/>
              </a:rPr>
              <a:t>has</a:t>
            </a:r>
            <a:r>
              <a:rPr lang="en-GB" b="0" i="0" u="none" strike="noStrike">
                <a:effectLst/>
                <a:latin typeface="Inter"/>
              </a:rPr>
              <a:t> parades, costumes, and lively street parties</a:t>
            </a:r>
            <a:endParaRPr lang="en-US">
              <a:latin typeface="Inter"/>
            </a:endParaRPr>
          </a:p>
          <a:p>
            <a:r>
              <a:rPr lang="en-US">
                <a:latin typeface="Inter"/>
              </a:rPr>
              <a:t>St. Martins day:</a:t>
            </a:r>
          </a:p>
          <a:p>
            <a:pPr marL="0" indent="0">
              <a:buNone/>
            </a:pPr>
            <a:r>
              <a:rPr lang="en-US">
                <a:latin typeface="Inter"/>
              </a:rPr>
              <a:t>-&gt; </a:t>
            </a:r>
            <a:r>
              <a:rPr lang="en-GB" b="0" i="0" u="none" strike="noStrike">
                <a:effectLst/>
                <a:latin typeface="Inter"/>
              </a:rPr>
              <a:t>Lantern processions and songs celebrating generosity</a:t>
            </a:r>
            <a:endParaRPr lang="en-US" b="0" i="0" u="none" strike="noStrike">
              <a:effectLst/>
              <a:latin typeface="Inter"/>
            </a:endParaRPr>
          </a:p>
          <a:p>
            <a:r>
              <a:rPr lang="en-US">
                <a:latin typeface="Inter"/>
              </a:rPr>
              <a:t>Mai Tag:</a:t>
            </a:r>
          </a:p>
          <a:p>
            <a:pPr marL="0" indent="0">
              <a:buNone/>
            </a:pPr>
            <a:r>
              <a:rPr lang="en-US">
                <a:latin typeface="Inter"/>
              </a:rPr>
              <a:t>-&gt; </a:t>
            </a:r>
            <a:r>
              <a:rPr lang="en-GB" b="0" i="0" u="none" strike="noStrike">
                <a:effectLst/>
                <a:latin typeface="Inter"/>
              </a:rPr>
              <a:t>Giving decorated trees or maypoles with streamers to loved ones</a:t>
            </a:r>
            <a:endParaRPr lang="en-US"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982571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BD6B70-56BF-EDF6-C81A-F21F401EF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Traditions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4AD50D-5E2A-A171-9194-F2EBE3D19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9663"/>
            <a:ext cx="10515600" cy="4351338"/>
          </a:xfrm>
        </p:spPr>
        <p:txBody>
          <a:bodyPr>
            <a:normAutofit/>
          </a:bodyPr>
          <a:lstStyle/>
          <a:p>
            <a:r>
              <a:rPr lang="de-DE" sz="2500" dirty="0">
                <a:solidFill>
                  <a:schemeClr val="bg1"/>
                </a:solidFill>
              </a:rPr>
              <a:t>Oktoberfest</a:t>
            </a:r>
          </a:p>
          <a:p>
            <a:r>
              <a:rPr lang="de-DE" sz="2500" dirty="0">
                <a:solidFill>
                  <a:schemeClr val="bg1"/>
                </a:solidFill>
              </a:rPr>
              <a:t>Carnival</a:t>
            </a:r>
          </a:p>
          <a:p>
            <a:r>
              <a:rPr lang="de-DE" sz="2500" dirty="0" err="1">
                <a:solidFill>
                  <a:schemeClr val="bg1"/>
                </a:solidFill>
              </a:rPr>
              <a:t>Traditional</a:t>
            </a:r>
            <a:r>
              <a:rPr lang="de-DE" sz="2500" dirty="0">
                <a:solidFill>
                  <a:schemeClr val="bg1"/>
                </a:solidFill>
              </a:rPr>
              <a:t> </a:t>
            </a:r>
            <a:r>
              <a:rPr lang="de-DE" sz="2500" dirty="0" err="1">
                <a:solidFill>
                  <a:schemeClr val="bg1"/>
                </a:solidFill>
              </a:rPr>
              <a:t>clothing</a:t>
            </a:r>
            <a:r>
              <a:rPr lang="de-DE" sz="2500" dirty="0">
                <a:solidFill>
                  <a:schemeClr val="bg1"/>
                </a:solidFill>
              </a:rPr>
              <a:t> (Dirndl,Lederhosen…)</a:t>
            </a:r>
          </a:p>
          <a:p>
            <a:r>
              <a:rPr lang="de-DE" sz="2500" dirty="0">
                <a:solidFill>
                  <a:schemeClr val="bg1"/>
                </a:solidFill>
              </a:rPr>
              <a:t>May Day</a:t>
            </a:r>
          </a:p>
          <a:p>
            <a:r>
              <a:rPr lang="de-DE" sz="2500" dirty="0">
                <a:solidFill>
                  <a:schemeClr val="bg1"/>
                </a:solidFill>
              </a:rPr>
              <a:t>St. Martin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268207-5DD5-30F7-D35D-0E752DC20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360" y="-221739"/>
            <a:ext cx="2868640" cy="191242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1EBA988-38DB-653E-4842-25003E5E1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511" y="0"/>
            <a:ext cx="1655704" cy="248355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8E80E93-692A-8277-407E-DCA75C211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447" y="-17740"/>
            <a:ext cx="1655704" cy="25190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FF81B6-B469-5A6C-9BBF-850D8F081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215" y="1652039"/>
            <a:ext cx="2608674" cy="242876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4E0ECF-FC1F-404B-9F35-D1C0ED3D5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b="11818"/>
          <a:stretch>
            <a:fillRect/>
          </a:stretch>
        </p:blipFill>
        <p:spPr>
          <a:xfrm>
            <a:off x="7546509" y="2501296"/>
            <a:ext cx="2974430" cy="197192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77E7FCB-AB50-AAC1-DD22-F8C08557D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49" y="4473222"/>
            <a:ext cx="4317805" cy="242876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409F7C0-B1EA-94F2-C5D2-60796842B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870" y="3590456"/>
            <a:ext cx="2963032" cy="197192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4650CB6-83A1-4F94-97D9-769A19778B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1" r="34596"/>
          <a:stretch>
            <a:fillRect/>
          </a:stretch>
        </p:blipFill>
        <p:spPr>
          <a:xfrm>
            <a:off x="9859966" y="4026948"/>
            <a:ext cx="2444923" cy="32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63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15DC12-692D-57FF-783F-888F4A31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de-DE" sz="5400"/>
              <a:t>Quiz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1B33D-4543-5299-796E-F8540A07C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" r="-1" b="-1"/>
          <a:stretch>
            <a:fillRect/>
          </a:stretch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902A3B-6782-B9CA-058B-3C2FE36DA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/>
              <a:t>Which two countries touch Aachens borders?</a:t>
            </a:r>
          </a:p>
          <a:p>
            <a:pPr>
              <a:lnSpc>
                <a:spcPct val="150000"/>
              </a:lnSpc>
            </a:pPr>
            <a:r>
              <a:rPr lang="en-US" sz="2200"/>
              <a:t>Which two sausages are typical in Germany?</a:t>
            </a:r>
          </a:p>
          <a:p>
            <a:pPr>
              <a:lnSpc>
                <a:spcPct val="150000"/>
              </a:lnSpc>
            </a:pPr>
            <a:r>
              <a:rPr lang="en-US" sz="2200"/>
              <a:t>What is a Berliner?</a:t>
            </a:r>
          </a:p>
          <a:p>
            <a:pPr>
              <a:lnSpc>
                <a:spcPct val="150000"/>
              </a:lnSpc>
            </a:pPr>
            <a:r>
              <a:rPr lang="en-US" sz="2200"/>
              <a:t>What happens on Carneval?</a:t>
            </a:r>
          </a:p>
          <a:p>
            <a:pPr>
              <a:lnSpc>
                <a:spcPct val="150000"/>
              </a:lnSpc>
            </a:pP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2162224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398B19C-1466-2976-095C-8CD2A7C33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51" y="-318931"/>
            <a:ext cx="12493102" cy="74958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2D1406-3B0D-EF2A-1041-1791691CA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3229"/>
            <a:ext cx="10515600" cy="1751542"/>
          </a:xfrm>
        </p:spPr>
        <p:txBody>
          <a:bodyPr/>
          <a:lstStyle/>
          <a:p>
            <a:pPr algn="ctr"/>
            <a:r>
              <a:rPr lang="de-DE"/>
              <a:t>Thank you for your </a:t>
            </a:r>
            <a:r>
              <a:rPr lang="de-DE" err="1"/>
              <a:t>attention</a:t>
            </a:r>
            <a:r>
              <a:rPr lang="en-US"/>
              <a:t>! </a:t>
            </a:r>
            <a:r>
              <a:rPr lang="en-US">
                <a:sym typeface="Wingdings" pitchFamily="2" charset="2"/>
              </a:rPr>
              <a:t>:)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2327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50DF6B93-F3AC-40E0-8651-89582E5E8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E8027539-FDC1-4BD7-ABD3-2C968846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53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8746EFA5-E6C7-4867-8011-E729148E8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6742953" cy="54864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68DEA9-9ED1-C86A-1855-2D80CB98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799" y="1158949"/>
            <a:ext cx="5461225" cy="1118087"/>
          </a:xfrm>
        </p:spPr>
        <p:txBody>
          <a:bodyPr anchor="b">
            <a:normAutofit/>
          </a:bodyPr>
          <a:lstStyle/>
          <a:p>
            <a:pPr algn="ctr"/>
            <a:r>
              <a:rPr lang="de-DE" sz="3200">
                <a:solidFill>
                  <a:schemeClr val="tx1">
                    <a:lumMod val="65000"/>
                    <a:lumOff val="35000"/>
                  </a:schemeClr>
                </a:solidFill>
              </a:rPr>
              <a:t>Culture of Aachen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AC7B00-780E-023F-BD1F-FCFBF757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799" y="2563907"/>
            <a:ext cx="5461225" cy="2976191"/>
          </a:xfrm>
        </p:spPr>
        <p:txBody>
          <a:bodyPr anchor="t">
            <a:normAutofit/>
          </a:bodyPr>
          <a:lstStyle/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Historic culture: Aachen Cathedral</a:t>
            </a:r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Museums: Centre Charlemagne, Suermondt-Ludwig-Museum</a:t>
            </a:r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Theatre and music: Theater Aachen</a:t>
            </a:r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International student culture at RWTH Aachen University</a:t>
            </a:r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Border culture near Belgium and the Netherlands</a:t>
            </a:r>
          </a:p>
          <a:p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82D180-4236-24B0-2356-20C771760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15406" b="-3"/>
          <a:stretch>
            <a:fillRect/>
          </a:stretch>
        </p:blipFill>
        <p:spPr>
          <a:xfrm>
            <a:off x="8779933" y="685798"/>
            <a:ext cx="2726267" cy="242146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AE2125E-048B-A560-C6B3-DB8FB6BEC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r="16537" b="-4"/>
          <a:stretch>
            <a:fillRect/>
          </a:stretch>
        </p:blipFill>
        <p:spPr>
          <a:xfrm>
            <a:off x="8779933" y="3750732"/>
            <a:ext cx="2726267" cy="242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51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7815440" y="818445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>
            <a:off x="6897611" y="3630168"/>
            <a:ext cx="917829" cy="254952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9B51AB4-5AF1-4F5A-A4B1-41959C8C6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891" y="3173445"/>
            <a:ext cx="2147014" cy="148569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9C46719-2522-F1DD-F821-C032BA679D3A}"/>
              </a:ext>
            </a:extLst>
          </p:cNvPr>
          <p:cNvSpPr txBox="1"/>
          <p:nvPr/>
        </p:nvSpPr>
        <p:spPr>
          <a:xfrm>
            <a:off x="7935030" y="1066524"/>
            <a:ext cx="35937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Bratwurst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Grilled</a:t>
            </a:r>
            <a:r>
              <a:rPr lang="de-DE"/>
              <a:t> </a:t>
            </a:r>
            <a:r>
              <a:rPr lang="de-DE" err="1"/>
              <a:t>sausage</a:t>
            </a:r>
            <a:r>
              <a:rPr lang="de-DE"/>
              <a:t> made from </a:t>
            </a:r>
            <a:r>
              <a:rPr lang="de-DE" err="1"/>
              <a:t>pork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often</a:t>
            </a:r>
            <a:r>
              <a:rPr lang="de-DE"/>
              <a:t> with </a:t>
            </a:r>
            <a:r>
              <a:rPr lang="de-DE" err="1"/>
              <a:t>rolled</a:t>
            </a:r>
            <a:r>
              <a:rPr lang="de-DE"/>
              <a:t> </a:t>
            </a:r>
            <a:r>
              <a:rPr lang="de-DE" err="1"/>
              <a:t>bread</a:t>
            </a:r>
            <a:r>
              <a:rPr lang="de-DE"/>
              <a:t> + </a:t>
            </a:r>
            <a:r>
              <a:rPr lang="de-DE" err="1"/>
              <a:t>mustard</a:t>
            </a:r>
            <a:r>
              <a:rPr lang="de-DE"/>
              <a:t> (</a:t>
            </a:r>
            <a:r>
              <a:rPr lang="de-DE" err="1"/>
              <a:t>hot</a:t>
            </a:r>
            <a:r>
              <a:rPr lang="de-DE"/>
              <a:t> dog)</a:t>
            </a:r>
          </a:p>
          <a:p>
            <a:pPr marL="285750" indent="-285750" algn="l">
              <a:buFontTx/>
              <a:buChar char="-"/>
            </a:pPr>
            <a:r>
              <a:rPr lang="de-DE"/>
              <a:t>Common at street food </a:t>
            </a:r>
            <a:r>
              <a:rPr lang="de-DE" err="1"/>
              <a:t>stands</a:t>
            </a:r>
            <a:r>
              <a:rPr lang="de-DE"/>
              <a:t>, </a:t>
            </a:r>
            <a:r>
              <a:rPr lang="de-DE" err="1"/>
              <a:t>markets</a:t>
            </a:r>
            <a:r>
              <a:rPr lang="de-DE"/>
              <a:t>, </a:t>
            </a:r>
            <a:r>
              <a:rPr lang="de-DE" err="1"/>
              <a:t>festivals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37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8088135" y="2694265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>
            <a:off x="7170306" y="5080061"/>
            <a:ext cx="917829" cy="254952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7930AB-4D6D-DCF2-B70E-6AA5FC4CF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49" y="5143455"/>
            <a:ext cx="2146777" cy="14221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F49D36D-C6EE-DA99-C393-E21399ECA1A2}"/>
              </a:ext>
            </a:extLst>
          </p:cNvPr>
          <p:cNvSpPr txBox="1"/>
          <p:nvPr/>
        </p:nvSpPr>
        <p:spPr>
          <a:xfrm>
            <a:off x="8129664" y="3019179"/>
            <a:ext cx="4131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Weißwurst</a:t>
            </a:r>
          </a:p>
          <a:p>
            <a:pPr marL="285750" indent="-285750" algn="l">
              <a:buFontTx/>
              <a:buChar char="-"/>
            </a:pPr>
            <a:r>
              <a:rPr lang="de-DE"/>
              <a:t>Sausage made from </a:t>
            </a:r>
            <a:r>
              <a:rPr lang="de-DE" err="1"/>
              <a:t>veal</a:t>
            </a:r>
            <a:r>
              <a:rPr lang="de-DE"/>
              <a:t> and </a:t>
            </a:r>
            <a:r>
              <a:rPr lang="de-DE" err="1"/>
              <a:t>pork</a:t>
            </a:r>
            <a:r>
              <a:rPr lang="de-DE"/>
              <a:t> back </a:t>
            </a:r>
            <a:r>
              <a:rPr lang="de-DE" err="1"/>
              <a:t>bacon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flavored</a:t>
            </a:r>
            <a:r>
              <a:rPr lang="de-DE"/>
              <a:t> with </a:t>
            </a:r>
            <a:r>
              <a:rPr lang="de-DE" err="1"/>
              <a:t>lemon</a:t>
            </a:r>
            <a:r>
              <a:rPr lang="de-DE"/>
              <a:t>, </a:t>
            </a:r>
            <a:r>
              <a:rPr lang="de-DE" err="1"/>
              <a:t>onions</a:t>
            </a:r>
            <a:r>
              <a:rPr lang="de-DE"/>
              <a:t> and </a:t>
            </a:r>
            <a:r>
              <a:rPr lang="de-DE" err="1"/>
              <a:t>spices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/>
              <a:t>morning, </a:t>
            </a:r>
            <a:r>
              <a:rPr lang="de-DE" err="1"/>
              <a:t>before</a:t>
            </a:r>
            <a:r>
              <a:rPr lang="de-DE"/>
              <a:t> </a:t>
            </a:r>
            <a:r>
              <a:rPr lang="de-DE" err="1"/>
              <a:t>noon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/>
              <a:t>With </a:t>
            </a:r>
            <a:r>
              <a:rPr lang="de-DE" err="1"/>
              <a:t>pretzels</a:t>
            </a:r>
            <a:r>
              <a:rPr lang="de-DE"/>
              <a:t>, </a:t>
            </a:r>
            <a:r>
              <a:rPr lang="de-DE" err="1"/>
              <a:t>mustard</a:t>
            </a:r>
            <a:r>
              <a:rPr lang="de-DE"/>
              <a:t> and </a:t>
            </a:r>
            <a:r>
              <a:rPr lang="de-DE" err="1"/>
              <a:t>white</a:t>
            </a:r>
            <a:r>
              <a:rPr lang="de-DE"/>
              <a:t> beer</a:t>
            </a:r>
          </a:p>
        </p:txBody>
      </p:sp>
    </p:spTree>
    <p:extLst>
      <p:ext uri="{BB962C8B-B14F-4D97-AF65-F5344CB8AC3E}">
        <p14:creationId xmlns:p14="http://schemas.microsoft.com/office/powerpoint/2010/main" val="3615529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0" y="2850445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 rot="10800000">
            <a:off x="3840338" y="3605309"/>
            <a:ext cx="423794" cy="169117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74640D-8E2E-59CC-6094-054897D17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115397"/>
            <a:ext cx="2273990" cy="151599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90F5FB4-83BC-F70C-3A06-D51DC1C3B777}"/>
              </a:ext>
            </a:extLst>
          </p:cNvPr>
          <p:cNvSpPr txBox="1"/>
          <p:nvPr/>
        </p:nvSpPr>
        <p:spPr>
          <a:xfrm>
            <a:off x="96203" y="3252691"/>
            <a:ext cx="38403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Sauerbraten</a:t>
            </a:r>
          </a:p>
          <a:p>
            <a:pPr marL="285750" indent="-285750" algn="l">
              <a:buFontTx/>
              <a:buChar char="-"/>
            </a:pPr>
            <a:r>
              <a:rPr lang="de-DE"/>
              <a:t>Pot </a:t>
            </a:r>
            <a:r>
              <a:rPr lang="de-DE" err="1"/>
              <a:t>roast</a:t>
            </a:r>
            <a:r>
              <a:rPr lang="de-DE"/>
              <a:t> </a:t>
            </a:r>
            <a:r>
              <a:rPr lang="de-DE" err="1"/>
              <a:t>marinated</a:t>
            </a:r>
            <a:r>
              <a:rPr lang="de-DE"/>
              <a:t> in </a:t>
            </a:r>
            <a:r>
              <a:rPr lang="de-DE" err="1"/>
              <a:t>vinegar</a:t>
            </a:r>
            <a:r>
              <a:rPr lang="de-DE"/>
              <a:t>, </a:t>
            </a:r>
            <a:r>
              <a:rPr lang="de-DE" err="1"/>
              <a:t>wine</a:t>
            </a:r>
            <a:r>
              <a:rPr lang="de-DE"/>
              <a:t> and </a:t>
            </a:r>
            <a:r>
              <a:rPr lang="de-DE" err="1"/>
              <a:t>spices</a:t>
            </a:r>
            <a:r>
              <a:rPr lang="de-DE"/>
              <a:t> (for </a:t>
            </a:r>
            <a:r>
              <a:rPr lang="de-DE" err="1"/>
              <a:t>several</a:t>
            </a:r>
            <a:r>
              <a:rPr lang="de-DE"/>
              <a:t> </a:t>
            </a:r>
            <a:r>
              <a:rPr lang="de-DE" err="1"/>
              <a:t>days</a:t>
            </a:r>
            <a:r>
              <a:rPr lang="de-DE"/>
              <a:t>)</a:t>
            </a:r>
          </a:p>
          <a:p>
            <a:pPr marL="285750" indent="-285750" algn="l">
              <a:buFontTx/>
              <a:buChar char="-"/>
            </a:pPr>
            <a:r>
              <a:rPr lang="de-DE"/>
              <a:t>Slow </a:t>
            </a:r>
            <a:r>
              <a:rPr lang="de-DE" err="1"/>
              <a:t>cooked</a:t>
            </a:r>
            <a:r>
              <a:rPr lang="de-DE"/>
              <a:t> </a:t>
            </a:r>
            <a:r>
              <a:rPr lang="de-DE" err="1"/>
              <a:t>until</a:t>
            </a:r>
            <a:r>
              <a:rPr lang="de-DE"/>
              <a:t> </a:t>
            </a:r>
            <a:r>
              <a:rPr lang="de-DE" err="1"/>
              <a:t>tender</a:t>
            </a:r>
            <a:r>
              <a:rPr lang="de-DE"/>
              <a:t> 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Served</a:t>
            </a:r>
            <a:r>
              <a:rPr lang="de-DE"/>
              <a:t> with a rich </a:t>
            </a:r>
            <a:r>
              <a:rPr lang="de-DE" err="1"/>
              <a:t>sauce</a:t>
            </a:r>
            <a:r>
              <a:rPr lang="de-DE"/>
              <a:t>, red </a:t>
            </a:r>
            <a:r>
              <a:rPr lang="de-DE" err="1"/>
              <a:t>cabbage</a:t>
            </a:r>
            <a:r>
              <a:rPr lang="de-DE"/>
              <a:t> and </a:t>
            </a:r>
            <a:r>
              <a:rPr lang="de-DE" err="1"/>
              <a:t>potatoe</a:t>
            </a:r>
            <a:r>
              <a:rPr lang="de-DE"/>
              <a:t> </a:t>
            </a:r>
            <a:r>
              <a:rPr lang="de-DE" err="1"/>
              <a:t>dumplings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296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2582333" y="818445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 rot="10800000">
            <a:off x="6422671" y="2556719"/>
            <a:ext cx="997708" cy="167489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B363E4A-11F8-E603-4DB8-5C8C34985715}"/>
              </a:ext>
            </a:extLst>
          </p:cNvPr>
          <p:cNvSpPr txBox="1"/>
          <p:nvPr/>
        </p:nvSpPr>
        <p:spPr>
          <a:xfrm>
            <a:off x="2582333" y="1184596"/>
            <a:ext cx="38403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Königsberger Klopse</a:t>
            </a:r>
          </a:p>
          <a:p>
            <a:pPr marL="285750" indent="-285750" algn="l">
              <a:buFontTx/>
              <a:buChar char="-"/>
            </a:pPr>
            <a:r>
              <a:rPr lang="de-DE" err="1"/>
              <a:t>Meat</a:t>
            </a:r>
            <a:r>
              <a:rPr lang="de-DE"/>
              <a:t> ball made from </a:t>
            </a:r>
            <a:r>
              <a:rPr lang="de-DE" err="1"/>
              <a:t>minced</a:t>
            </a:r>
            <a:r>
              <a:rPr lang="de-DE"/>
              <a:t> beef </a:t>
            </a:r>
            <a:r>
              <a:rPr lang="de-DE" err="1"/>
              <a:t>mixed</a:t>
            </a:r>
            <a:r>
              <a:rPr lang="de-DE"/>
              <a:t> with </a:t>
            </a:r>
            <a:r>
              <a:rPr lang="de-DE" err="1"/>
              <a:t>bread</a:t>
            </a:r>
            <a:r>
              <a:rPr lang="de-DE"/>
              <a:t> and </a:t>
            </a:r>
            <a:r>
              <a:rPr lang="de-DE" err="1"/>
              <a:t>spices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Cooked</a:t>
            </a:r>
            <a:r>
              <a:rPr lang="de-DE"/>
              <a:t> in </a:t>
            </a:r>
            <a:r>
              <a:rPr lang="de-DE" err="1"/>
              <a:t>broth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Served</a:t>
            </a:r>
            <a:r>
              <a:rPr lang="de-DE"/>
              <a:t> with a </a:t>
            </a:r>
            <a:r>
              <a:rPr lang="de-DE" err="1"/>
              <a:t>creamy</a:t>
            </a:r>
            <a:r>
              <a:rPr lang="de-DE"/>
              <a:t> </a:t>
            </a:r>
            <a:r>
              <a:rPr lang="de-DE" err="1"/>
              <a:t>white</a:t>
            </a:r>
            <a:r>
              <a:rPr lang="de-DE"/>
              <a:t> </a:t>
            </a:r>
            <a:r>
              <a:rPr lang="de-DE" err="1"/>
              <a:t>sauce</a:t>
            </a:r>
            <a:r>
              <a:rPr lang="de-DE"/>
              <a:t>, </a:t>
            </a:r>
            <a:r>
              <a:rPr lang="de-DE" err="1"/>
              <a:t>capers</a:t>
            </a:r>
            <a:r>
              <a:rPr lang="de-DE"/>
              <a:t> and </a:t>
            </a:r>
            <a:r>
              <a:rPr lang="de-DE" err="1"/>
              <a:t>boiled</a:t>
            </a:r>
            <a:r>
              <a:rPr lang="de-DE"/>
              <a:t> </a:t>
            </a:r>
            <a:r>
              <a:rPr lang="de-DE" err="1"/>
              <a:t>potatoes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6AAC0BB-B087-C747-3E01-097AE6295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66" y="3145365"/>
            <a:ext cx="2201333" cy="14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56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FC8468-99BE-DD97-6FD0-6928FDF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26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3B2F4-5C2C-5B2B-EFBD-277571E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0"/>
            <a:ext cx="11170357" cy="1325563"/>
          </a:xfrm>
        </p:spPr>
        <p:txBody>
          <a:bodyPr/>
          <a:lstStyle/>
          <a:p>
            <a:r>
              <a:rPr lang="de-DE"/>
              <a:t>Food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8541A46-7AD3-4609-58DA-C1A8943ADFBB}"/>
              </a:ext>
            </a:extLst>
          </p:cNvPr>
          <p:cNvSpPr/>
          <p:nvPr/>
        </p:nvSpPr>
        <p:spPr>
          <a:xfrm>
            <a:off x="0" y="2850445"/>
            <a:ext cx="3840338" cy="40075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F8367446-D9AC-5861-7871-1870523CEF6E}"/>
              </a:ext>
            </a:extLst>
          </p:cNvPr>
          <p:cNvSpPr/>
          <p:nvPr/>
        </p:nvSpPr>
        <p:spPr>
          <a:xfrm rot="10800000">
            <a:off x="3840338" y="5411530"/>
            <a:ext cx="1183218" cy="275247"/>
          </a:xfrm>
          <a:prstGeom prst="leftArrow">
            <a:avLst>
              <a:gd name="adj1" fmla="val 6594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E5ED0A-8CEF-D854-1855-75ED8F4C4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4" y="5226185"/>
            <a:ext cx="2654942" cy="148990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A04E89B-52D9-07AB-9877-B78F2E392556}"/>
              </a:ext>
            </a:extLst>
          </p:cNvPr>
          <p:cNvSpPr txBox="1"/>
          <p:nvPr/>
        </p:nvSpPr>
        <p:spPr>
          <a:xfrm>
            <a:off x="0" y="3194860"/>
            <a:ext cx="38403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/>
              <a:t>Maultaschen</a:t>
            </a:r>
          </a:p>
          <a:p>
            <a:pPr marL="285750" indent="-285750" algn="l">
              <a:buFontTx/>
              <a:buChar char="-"/>
            </a:pPr>
            <a:r>
              <a:rPr lang="de-DE"/>
              <a:t>Large </a:t>
            </a:r>
            <a:r>
              <a:rPr lang="de-DE" err="1"/>
              <a:t>dumplings</a:t>
            </a:r>
            <a:r>
              <a:rPr lang="de-DE"/>
              <a:t> </a:t>
            </a:r>
            <a:r>
              <a:rPr lang="de-DE" err="1"/>
              <a:t>filled</a:t>
            </a:r>
            <a:r>
              <a:rPr lang="de-DE"/>
              <a:t> with </a:t>
            </a:r>
            <a:r>
              <a:rPr lang="de-DE" err="1"/>
              <a:t>minced</a:t>
            </a:r>
            <a:r>
              <a:rPr lang="de-DE"/>
              <a:t> </a:t>
            </a:r>
            <a:r>
              <a:rPr lang="de-DE" err="1"/>
              <a:t>meat</a:t>
            </a:r>
            <a:r>
              <a:rPr lang="de-DE"/>
              <a:t>, </a:t>
            </a:r>
            <a:r>
              <a:rPr lang="de-DE" err="1"/>
              <a:t>spinach</a:t>
            </a:r>
            <a:r>
              <a:rPr lang="de-DE"/>
              <a:t>, </a:t>
            </a:r>
            <a:r>
              <a:rPr lang="de-DE" err="1"/>
              <a:t>onions</a:t>
            </a:r>
            <a:r>
              <a:rPr lang="de-DE"/>
              <a:t> and </a:t>
            </a:r>
            <a:r>
              <a:rPr lang="de-DE" err="1"/>
              <a:t>bread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/>
              <a:t>In a </a:t>
            </a:r>
            <a:r>
              <a:rPr lang="de-DE" err="1"/>
              <a:t>broth</a:t>
            </a:r>
            <a:r>
              <a:rPr lang="de-DE"/>
              <a:t> or </a:t>
            </a:r>
            <a:r>
              <a:rPr lang="de-DE" err="1"/>
              <a:t>sliced</a:t>
            </a:r>
            <a:r>
              <a:rPr lang="de-DE"/>
              <a:t> and </a:t>
            </a:r>
            <a:r>
              <a:rPr lang="de-DE" err="1"/>
              <a:t>fried</a:t>
            </a:r>
            <a:r>
              <a:rPr lang="de-DE"/>
              <a:t> with </a:t>
            </a:r>
            <a:r>
              <a:rPr lang="de-DE" err="1"/>
              <a:t>onions</a:t>
            </a:r>
            <a:endParaRPr lang="de-DE"/>
          </a:p>
          <a:p>
            <a:pPr marL="285750" indent="-285750" algn="l">
              <a:buFontTx/>
              <a:buChar char="-"/>
            </a:pPr>
            <a:r>
              <a:rPr lang="de-DE" err="1"/>
              <a:t>Traditionally</a:t>
            </a:r>
            <a:r>
              <a:rPr lang="de-DE"/>
              <a:t> </a:t>
            </a:r>
            <a:r>
              <a:rPr lang="de-DE" err="1"/>
              <a:t>eaten</a:t>
            </a:r>
            <a:r>
              <a:rPr lang="de-DE"/>
              <a:t> on Good </a:t>
            </a:r>
            <a:r>
              <a:rPr lang="de-DE" err="1"/>
              <a:t>Friday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149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im.A1407298-E426-4860-B814-FF09CE427F67.MOV">
            <a:hlinkClick r:id="" action="ppaction://media"/>
            <a:extLst>
              <a:ext uri="{FF2B5EF4-FFF2-40B4-BE49-F238E27FC236}">
                <a16:creationId xmlns:a16="http://schemas.microsoft.com/office/drawing/2014/main" id="{CD4AE0FD-3CB9-871D-31AF-BDB7D28679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7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28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Office</vt:lpstr>
      <vt:lpstr>Germany</vt:lpstr>
      <vt:lpstr>Table of contents</vt:lpstr>
      <vt:lpstr>Culture of Aachen </vt:lpstr>
      <vt:lpstr>Food</vt:lpstr>
      <vt:lpstr>Food</vt:lpstr>
      <vt:lpstr>Food</vt:lpstr>
      <vt:lpstr>Food</vt:lpstr>
      <vt:lpstr>Food</vt:lpstr>
      <vt:lpstr>PowerPoint-Präsentation</vt:lpstr>
      <vt:lpstr>Food</vt:lpstr>
      <vt:lpstr>Food</vt:lpstr>
      <vt:lpstr>Food</vt:lpstr>
      <vt:lpstr>Food</vt:lpstr>
      <vt:lpstr>Food</vt:lpstr>
      <vt:lpstr>PowerPoint-Präsentation</vt:lpstr>
      <vt:lpstr>Food</vt:lpstr>
      <vt:lpstr>Food</vt:lpstr>
      <vt:lpstr>Food</vt:lpstr>
      <vt:lpstr>Food</vt:lpstr>
      <vt:lpstr>Food</vt:lpstr>
      <vt:lpstr>Food</vt:lpstr>
      <vt:lpstr>Food</vt:lpstr>
      <vt:lpstr>Food</vt:lpstr>
      <vt:lpstr>PowerPoint-Präsentation</vt:lpstr>
      <vt:lpstr>Festivals:</vt:lpstr>
      <vt:lpstr>Traditions</vt:lpstr>
      <vt:lpstr>Quiz</vt:lpstr>
      <vt:lpstr>Thank you for your attention! :)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Germany</dc:title>
  <dc:creator>Ho******** P***a8531</dc:creator>
  <cp:lastModifiedBy>Ma** L***e8513</cp:lastModifiedBy>
  <cp:revision>4</cp:revision>
  <dcterms:created xsi:type="dcterms:W3CDTF">2026-03-14T16:46:07Z</dcterms:created>
  <dcterms:modified xsi:type="dcterms:W3CDTF">2026-03-14T23:35:54Z</dcterms:modified>
</cp:coreProperties>
</file>