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E51"/>
    <a:srgbClr val="E5874E"/>
    <a:srgbClr val="E66C4D"/>
    <a:srgbClr val="E8824B"/>
    <a:srgbClr val="E98B57"/>
    <a:srgbClr val="EA9456"/>
    <a:srgbClr val="EC8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A96FD-3519-AA57-3595-1FDB1FC2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6A51FF-1479-C8E0-1E53-1E73FFF97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B5785-36E2-3185-014B-EBE6A5B9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0B386B-C559-FECD-A6C3-77490FA8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FE445C-AD85-2E66-3686-EA92FFF9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99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4A1E5-A0C9-7EB6-46DA-19B552E8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FF4FC9-66AF-3F5A-D917-687A5C9D8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1135E3-CFB8-FB42-8732-F699FFD2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132FED-6DCC-FBA0-0A8F-EA634311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BF900A-FF7E-4DFF-7EB1-84FC65DC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12D0F2-2445-9C39-85CE-89E3A4FE5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8903FD-9DB2-529A-DCBA-BE9156DC0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E1F863-2B06-E9B3-4BD4-052AF33F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75A0C-CA0A-9706-35B5-96705BD3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D0CFFF-8233-4E15-AC7B-EF4A1C47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32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B8A12-A955-C19E-B367-CE447DFF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51299D-B930-BFD2-1F21-14816A88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3153A-F79F-59AD-0B05-11AADFDD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969B9-4C68-9A5F-CD74-22A7D0D7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BBB24B-D2A7-BC83-9916-93C84B63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7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8523F-8151-4BFB-1FEE-1F623FD5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AA16F2-668A-AE45-B2A2-A3D67A24D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53576C-88B4-A237-CBFA-596D1E67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0677F-C577-0003-FD86-5BB9EBBC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FAF9BD-6E31-D138-10D5-64180ACA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88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F127E-F0F6-4877-B9E5-97DB70D5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87696B-8497-96FF-B28C-EFB1F9CF3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3EE50A-BFF4-8962-E7BD-66CB66E70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581D22-CCB9-EDB0-E426-411A7376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DE2785-D938-0DA4-2A09-19FE5C83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2C2BEE-70E1-C727-39FD-24439A07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76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FBC00-EE31-DB47-9274-C4DBC4DD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7AEF65-3A55-EB81-B114-2AEC054EB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34967B-0874-481E-5B89-F7CFA07A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8FD38A-76C3-B10F-C3A2-A23935DAB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E541B3-B2BE-F3BD-E329-E8A3647B6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504457-AEDA-065B-1DB6-63DA60F2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4CACCB-4B68-9C80-7569-6E175F87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DD32DF-8633-9AFD-408F-0B225B7F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1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F9D10-C0AD-5F01-7F81-0D14828F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130CAC-D4D0-84FD-C87B-04DD8D9E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E9E824-03C7-4E14-D194-7951B94C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C73E04-8EE8-2808-E3EB-230605D2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70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7040F10-90D6-0F73-54FB-A16279A7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3DA1DC-0908-0F48-CC60-92544CFA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5B0F57-60B2-DAEE-D6F2-8A407ED4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42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CA751-085D-E6C3-8D16-D8B44CD0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357F4-D4C0-CC68-F7ED-04D75B45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8A5A75-EA6C-B514-CE4A-28CF12D32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98B20D-D731-F8CA-207F-BBC4E4B9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5B6AF3-ED7A-786B-14F4-444BC5B8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EA8578-138D-11F6-9C3D-08CA0D6B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04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30818-6E57-7D0C-49AC-0662E65F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E1DC94-DBBC-FE0E-3598-841F6D389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5300FC-81B2-0833-49CB-4912C85B5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1361DB-4F2F-99A3-6AEE-D9ED3856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B2685A-579E-6CAD-E3D0-F9A465FB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E8E939-63AC-C4F5-7201-57B5B21F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36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0026FC-AF78-BAF3-4EDF-191C8A1E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300184-2889-52CF-52A9-D71C01777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B29BDA-075E-2A7D-0522-C2CB2D412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9DE881-4B10-B945-91F2-C479B1E102E8}" type="datetimeFigureOut">
              <a:rPr lang="de-DE" smtClean="0"/>
              <a:t>14.03.26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CCC07D-1643-24F8-71BF-66943C85B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BAA1D4-5F49-F18E-2D2F-AE929A1C0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0D0D1-BD31-D549-B631-DB6450AD7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3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F3D28A-FAF2-CF0D-72C5-FBA3B5ABA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965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8F467B-A44D-572C-58BA-DBB547C77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ln>
            <a:noFill/>
          </a:ln>
        </p:spPr>
        <p:txBody>
          <a:bodyPr>
            <a:noAutofit/>
          </a:bodyPr>
          <a:lstStyle/>
          <a:p>
            <a:r>
              <a:rPr lang="de-DE" sz="7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Couven Gymnasium Aachen</a:t>
            </a:r>
          </a:p>
        </p:txBody>
      </p:sp>
    </p:spTree>
    <p:extLst>
      <p:ext uri="{BB962C8B-B14F-4D97-AF65-F5344CB8AC3E}">
        <p14:creationId xmlns:p14="http://schemas.microsoft.com/office/powerpoint/2010/main" val="422122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7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D014A-5324-0572-FFFB-691EF846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General information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9E3980-016D-34AD-A742-2A8DC917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de-DE" sz="1700" b="1" i="0" u="none" strike="noStrike" dirty="0">
                <a:effectLst/>
              </a:rPr>
              <a:t>Grades:</a:t>
            </a:r>
          </a:p>
          <a:p>
            <a:r>
              <a:rPr lang="de-DE" sz="1700" dirty="0"/>
              <a:t>1</a:t>
            </a:r>
            <a:r>
              <a:rPr lang="en-US" sz="1700" dirty="0"/>
              <a:t>3</a:t>
            </a:r>
            <a:r>
              <a:rPr lang="de-DE" sz="1700" dirty="0"/>
              <a:t> Grades</a:t>
            </a:r>
            <a:r>
              <a:rPr lang="en-US" sz="1700" dirty="0"/>
              <a:t> in total</a:t>
            </a:r>
            <a:endParaRPr lang="de-DE" sz="1700" i="0" u="none" strike="noStrike" dirty="0">
              <a:effectLst/>
            </a:endParaRPr>
          </a:p>
          <a:p>
            <a:r>
              <a:rPr lang="de-DE" sz="1700" i="0" u="none" strike="noStrike" dirty="0">
                <a:effectLst/>
              </a:rPr>
              <a:t>Grades 5 and 6 (Unterstufe)</a:t>
            </a:r>
          </a:p>
          <a:p>
            <a:r>
              <a:rPr lang="de-DE" sz="1700" i="0" u="none" strike="noStrike" dirty="0">
                <a:effectLst/>
              </a:rPr>
              <a:t>2. Grades 7–10 (Mittelstufe):</a:t>
            </a:r>
          </a:p>
          <a:p>
            <a:r>
              <a:rPr lang="de-DE" sz="1700" i="0" u="none" strike="noStrike" dirty="0">
                <a:effectLst/>
              </a:rPr>
              <a:t>Students can </a:t>
            </a:r>
            <a:r>
              <a:rPr lang="de-DE" sz="1700" i="0" u="none" strike="noStrike" dirty="0" err="1">
                <a:effectLst/>
              </a:rPr>
              <a:t>choose</a:t>
            </a:r>
            <a:r>
              <a:rPr lang="de-DE" sz="1700" i="0" u="none" strike="noStrike" dirty="0">
                <a:effectLst/>
              </a:rPr>
              <a:t> additional </a:t>
            </a:r>
            <a:r>
              <a:rPr lang="de-DE" sz="1700" i="0" u="none" strike="noStrike" dirty="0" err="1">
                <a:effectLst/>
              </a:rPr>
              <a:t>subjects</a:t>
            </a:r>
            <a:r>
              <a:rPr lang="de-DE" sz="1700" i="0" u="none" strike="noStrike" dirty="0">
                <a:effectLst/>
              </a:rPr>
              <a:t> (for </a:t>
            </a:r>
            <a:r>
              <a:rPr lang="de-DE" sz="1700" i="0" u="none" strike="noStrike" dirty="0" err="1">
                <a:effectLst/>
              </a:rPr>
              <a:t>example</a:t>
            </a:r>
            <a:r>
              <a:rPr lang="de-DE" sz="1700" i="0" u="none" strike="noStrike" dirty="0">
                <a:effectLst/>
              </a:rPr>
              <a:t> </a:t>
            </a:r>
            <a:r>
              <a:rPr lang="de-DE" sz="1700" i="0" u="none" strike="noStrike" dirty="0" err="1">
                <a:effectLst/>
              </a:rPr>
              <a:t>languages</a:t>
            </a:r>
            <a:r>
              <a:rPr lang="de-DE" sz="1700" i="0" u="none" strike="noStrike" dirty="0">
                <a:effectLst/>
              </a:rPr>
              <a:t>)</a:t>
            </a:r>
          </a:p>
          <a:p>
            <a:r>
              <a:rPr lang="de-DE" sz="1700" i="0" u="none" strike="noStrike" dirty="0">
                <a:effectLst/>
              </a:rPr>
              <a:t>3. EF, Q1, Q2 (Oberstufe):</a:t>
            </a:r>
          </a:p>
          <a:p>
            <a:r>
              <a:rPr lang="de-DE" sz="1700" i="0" u="none" strike="noStrike" dirty="0">
                <a:effectLst/>
              </a:rPr>
              <a:t>Students learn in </a:t>
            </a:r>
            <a:r>
              <a:rPr lang="de-DE" sz="1700" i="0" u="none" strike="noStrike" dirty="0" err="1">
                <a:effectLst/>
              </a:rPr>
              <a:t>courses</a:t>
            </a:r>
            <a:r>
              <a:rPr lang="de-DE" sz="1700" i="0" u="none" strike="noStrike" dirty="0">
                <a:effectLst/>
              </a:rPr>
              <a:t> </a:t>
            </a:r>
            <a:r>
              <a:rPr lang="de-DE" sz="1700" i="0" u="none" strike="noStrike" dirty="0" err="1">
                <a:effectLst/>
              </a:rPr>
              <a:t>instead</a:t>
            </a:r>
            <a:r>
              <a:rPr lang="de-DE" sz="1700" i="0" u="none" strike="noStrike" dirty="0">
                <a:effectLst/>
              </a:rPr>
              <a:t> of </a:t>
            </a:r>
            <a:r>
              <a:rPr lang="de-DE" sz="1700" i="0" u="none" strike="noStrike" dirty="0" err="1">
                <a:effectLst/>
              </a:rPr>
              <a:t>fixed</a:t>
            </a:r>
            <a:r>
              <a:rPr lang="de-DE" sz="1700" i="0" u="none" strike="noStrike" dirty="0">
                <a:effectLst/>
              </a:rPr>
              <a:t> </a:t>
            </a:r>
            <a:r>
              <a:rPr lang="de-DE" sz="1700" i="0" u="none" strike="noStrike" dirty="0" err="1">
                <a:effectLst/>
              </a:rPr>
              <a:t>classes</a:t>
            </a:r>
            <a:endParaRPr lang="de-DE" sz="1700" i="0" u="none" strike="noStrike" dirty="0">
              <a:effectLst/>
            </a:endParaRPr>
          </a:p>
          <a:p>
            <a:r>
              <a:rPr lang="de-DE" sz="1700" i="0" u="none" strike="noStrike" dirty="0" err="1">
                <a:effectLst/>
              </a:rPr>
              <a:t>Preparation</a:t>
            </a:r>
            <a:r>
              <a:rPr lang="de-DE" sz="1700" i="0" u="none" strike="noStrike" dirty="0">
                <a:effectLst/>
              </a:rPr>
              <a:t> for the Abitur (final </a:t>
            </a:r>
            <a:r>
              <a:rPr lang="de-DE" sz="1700" i="0" u="none" strike="noStrike" dirty="0" err="1">
                <a:effectLst/>
              </a:rPr>
              <a:t>exam</a:t>
            </a:r>
            <a:r>
              <a:rPr lang="de-DE" sz="1700" i="0" u="none" strike="noStrike" dirty="0">
                <a:effectLst/>
              </a:rPr>
              <a:t> for </a:t>
            </a:r>
            <a:r>
              <a:rPr lang="de-DE" sz="1700" i="0" u="none" strike="noStrike" dirty="0" err="1">
                <a:effectLst/>
              </a:rPr>
              <a:t>university</a:t>
            </a:r>
            <a:r>
              <a:rPr lang="de-DE" sz="1700" i="0" u="none" strike="noStrike" dirty="0">
                <a:effectLst/>
              </a:rPr>
              <a:t> </a:t>
            </a:r>
            <a:r>
              <a:rPr lang="de-DE" sz="1700" i="0" u="none" strike="noStrike" dirty="0" err="1">
                <a:effectLst/>
              </a:rPr>
              <a:t>entrance</a:t>
            </a:r>
            <a:r>
              <a:rPr lang="de-DE" sz="1700" i="0" u="none" strike="noStrike" dirty="0">
                <a:effectLst/>
              </a:rPr>
              <a:t>)</a:t>
            </a:r>
            <a:endParaRPr lang="en-US" sz="1700" i="0" u="none" strike="noStrike" dirty="0">
              <a:effectLst/>
            </a:endParaRPr>
          </a:p>
          <a:p>
            <a:endParaRPr lang="en-US" sz="1700" dirty="0"/>
          </a:p>
          <a:p>
            <a:r>
              <a:rPr lang="en-US" sz="1700" dirty="0"/>
              <a:t>A total of </a:t>
            </a:r>
            <a:r>
              <a:rPr lang="en-US" sz="1700" i="0" u="none" strike="noStrike" dirty="0">
                <a:effectLst/>
              </a:rPr>
              <a:t>1129 Students and 101 Teachers</a:t>
            </a:r>
            <a:endParaRPr lang="de-DE" sz="1700" i="0" u="none" strike="noStrike" dirty="0">
              <a:effectLst/>
            </a:endParaRPr>
          </a:p>
          <a:p>
            <a:endParaRPr lang="de-DE" sz="1700" i="0" u="none" strike="noStrike" dirty="0">
              <a:effectLst/>
            </a:endParaRPr>
          </a:p>
          <a:p>
            <a:r>
              <a:rPr lang="de-DE" sz="1700" b="1" dirty="0">
                <a:solidFill>
                  <a:srgbClr val="000000"/>
                </a:solidFill>
              </a:rPr>
              <a:t>Clubs: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de-DE" sz="1700" i="0" u="none" strike="noStrike" dirty="0" err="1">
                <a:solidFill>
                  <a:srgbClr val="000000"/>
                </a:solidFill>
                <a:effectLst/>
              </a:rPr>
              <a:t>Choir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de-DE" sz="1700" i="0" u="none" strike="noStrike" dirty="0">
                <a:solidFill>
                  <a:srgbClr val="000000"/>
                </a:solidFill>
                <a:effectLst/>
              </a:rPr>
              <a:t>Orchestra or music groups</a:t>
            </a:r>
            <a:r>
              <a:rPr lang="en-US" sz="1700" i="0" u="none" strike="noStrike" dirty="0">
                <a:solidFill>
                  <a:srgbClr val="000000"/>
                </a:solidFill>
                <a:effectLst/>
              </a:rPr>
              <a:t>,  Anti discrimination </a:t>
            </a:r>
            <a:r>
              <a:rPr lang="de-DE" sz="1700" i="0" u="none" strike="noStrike" dirty="0">
                <a:solidFill>
                  <a:srgbClr val="000000"/>
                </a:solidFill>
                <a:effectLst/>
              </a:rPr>
              <a:t>–Tea</a:t>
            </a:r>
            <a:r>
              <a:rPr lang="de-DE" sz="1700" dirty="0">
                <a:solidFill>
                  <a:srgbClr val="000000"/>
                </a:solidFill>
              </a:rPr>
              <a:t>m</a:t>
            </a:r>
          </a:p>
          <a:p>
            <a:endParaRPr lang="de-DE" sz="1700" i="0" u="none" strike="noStrike" dirty="0">
              <a:solidFill>
                <a:srgbClr val="000000"/>
              </a:solidFill>
              <a:effectLst/>
            </a:endParaRPr>
          </a:p>
          <a:p>
            <a:endParaRPr lang="de-DE" sz="1700" i="0" u="none" strike="noStrike" dirty="0">
              <a:effectLst/>
            </a:endParaRPr>
          </a:p>
          <a:p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81071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7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D014A-5324-0572-FFFB-691EF846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MINT- and </a:t>
            </a:r>
            <a:r>
              <a:rPr lang="de-DE" dirty="0" err="1">
                <a:latin typeface="Aharoni" panose="02010803020104030203" pitchFamily="2" charset="-79"/>
                <a:cs typeface="Aharoni" panose="02010803020104030203" pitchFamily="2" charset="-79"/>
              </a:rPr>
              <a:t>Billingual</a:t>
            </a:r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 - Profile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9E3980-016D-34AD-A742-2A8DC917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MINT:</a:t>
            </a:r>
          </a:p>
          <a:p>
            <a:r>
              <a:rPr lang="de-DE" dirty="0" err="1"/>
              <a:t>Maths</a:t>
            </a:r>
            <a:r>
              <a:rPr lang="de-DE" dirty="0"/>
              <a:t>, </a:t>
            </a:r>
            <a:r>
              <a:rPr lang="de-DE" dirty="0" err="1"/>
              <a:t>Informatics</a:t>
            </a:r>
            <a:r>
              <a:rPr lang="de-DE" dirty="0"/>
              <a:t> (Computer </a:t>
            </a:r>
            <a:r>
              <a:rPr lang="de-DE" dirty="0" err="1"/>
              <a:t>sciences</a:t>
            </a:r>
            <a:r>
              <a:rPr lang="de-DE" dirty="0"/>
              <a:t>), </a:t>
            </a:r>
            <a:r>
              <a:rPr lang="de-DE" dirty="0" err="1"/>
              <a:t>Naturesciences</a:t>
            </a:r>
            <a:r>
              <a:rPr lang="de-DE" dirty="0"/>
              <a:t>, Technology</a:t>
            </a:r>
          </a:p>
          <a:p>
            <a:r>
              <a:rPr lang="en-US" dirty="0"/>
              <a:t>participation in projects with that focus</a:t>
            </a:r>
          </a:p>
          <a:p>
            <a:endParaRPr lang="en-US" dirty="0"/>
          </a:p>
          <a:p>
            <a:r>
              <a:rPr lang="en-US" dirty="0" err="1"/>
              <a:t>Billingual</a:t>
            </a:r>
            <a:r>
              <a:rPr lang="en-US" dirty="0"/>
              <a:t>:</a:t>
            </a:r>
          </a:p>
          <a:p>
            <a:r>
              <a:rPr lang="de-DE" dirty="0"/>
              <a:t>students have more English </a:t>
            </a:r>
            <a:r>
              <a:rPr lang="de-DE" dirty="0" err="1"/>
              <a:t>lessons</a:t>
            </a:r>
            <a:endParaRPr lang="de-DE" dirty="0"/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subjects</a:t>
            </a:r>
            <a:r>
              <a:rPr lang="de-DE" dirty="0"/>
              <a:t> are </a:t>
            </a:r>
            <a:r>
              <a:rPr lang="de-DE" dirty="0" err="1"/>
              <a:t>taught</a:t>
            </a:r>
            <a:r>
              <a:rPr lang="de-DE" dirty="0"/>
              <a:t> in English</a:t>
            </a:r>
            <a:endParaRPr lang="en-US" dirty="0"/>
          </a:p>
          <a:p>
            <a:r>
              <a:rPr lang="en-US" dirty="0"/>
              <a:t>For example: </a:t>
            </a:r>
            <a:r>
              <a:rPr lang="de-DE" dirty="0"/>
              <a:t>History</a:t>
            </a:r>
            <a:r>
              <a:rPr lang="en-US" dirty="0"/>
              <a:t> and </a:t>
            </a:r>
            <a:r>
              <a:rPr lang="de-DE" dirty="0" err="1"/>
              <a:t>Geography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20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7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D014A-5324-0572-FFFB-691EF846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Students Council (SV)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9E3980-016D-34AD-A742-2A8DC917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What is the SV?</a:t>
            </a:r>
          </a:p>
          <a:p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The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 SV (Student Council) 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represents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interests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of the students at the school</a:t>
            </a:r>
            <a:endParaRPr lang="en-US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de-DE" i="0" u="none" strike="noStrike" dirty="0">
                <a:solidFill>
                  <a:srgbClr val="000000"/>
                </a:solidFill>
                <a:effectLst/>
              </a:rPr>
              <a:t>Its main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goal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is to 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give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students a voice and help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improve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school life</a:t>
            </a:r>
            <a:br>
              <a:rPr lang="de-DE" dirty="0"/>
            </a:br>
            <a:endParaRPr lang="de-DE" dirty="0"/>
          </a:p>
          <a:p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SV Team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Members</a:t>
            </a:r>
            <a:endParaRPr lang="de-DE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Students from different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classes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or grade levels</a:t>
            </a:r>
            <a:r>
              <a:rPr lang="en-US" dirty="0">
                <a:solidFill>
                  <a:srgbClr val="000000"/>
                </a:solidFill>
              </a:rPr>
              <a:t> h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elp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organize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projects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activities</a:t>
            </a:r>
            <a:br>
              <a:rPr lang="de-DE" dirty="0"/>
            </a:br>
            <a:endParaRPr lang="de-DE" dirty="0"/>
          </a:p>
          <a:p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Main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Tasks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 of the SV</a:t>
            </a:r>
          </a:p>
          <a:p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Representing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Students</a:t>
            </a:r>
          </a:p>
          <a:p>
            <a:r>
              <a:rPr lang="de-DE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team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works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on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ideas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to make school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better</a:t>
            </a:r>
            <a:endParaRPr lang="de-DE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de-DE" i="0" u="none" strike="noStrike" dirty="0">
                <a:solidFill>
                  <a:srgbClr val="000000"/>
                </a:solidFill>
                <a:effectLst/>
              </a:rPr>
              <a:t>The SV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helps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organize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school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activities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such as:</a:t>
            </a:r>
          </a:p>
          <a:p>
            <a:r>
              <a:rPr lang="de-DE" i="0" u="none" strike="noStrike" dirty="0">
                <a:solidFill>
                  <a:srgbClr val="000000"/>
                </a:solidFill>
                <a:effectLst/>
              </a:rPr>
              <a:t>school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festivals</a:t>
            </a:r>
            <a:endParaRPr lang="de-DE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tcharity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27754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4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</vt:lpstr>
      <vt:lpstr>Couven Gymnasium Aachen</vt:lpstr>
      <vt:lpstr>General information</vt:lpstr>
      <vt:lpstr>MINT- and Billingual - Profile</vt:lpstr>
      <vt:lpstr>Students Council (SV)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Couven Gymnasium</dc:title>
  <dc:creator>St******* L***a8562</dc:creator>
  <cp:lastModifiedBy>St******* L***a8562</cp:lastModifiedBy>
  <cp:revision>3</cp:revision>
  <dcterms:created xsi:type="dcterms:W3CDTF">2026-03-14T14:20:07Z</dcterms:created>
  <dcterms:modified xsi:type="dcterms:W3CDTF">2026-03-14T21:54:27Z</dcterms:modified>
</cp:coreProperties>
</file>