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empenkrause.de/aachen-carolus-therme/" TargetMode="External"/><Relationship Id="rId13" Type="http://schemas.openxmlformats.org/officeDocument/2006/relationships/hyperlink" Target="https://www.rwth-aachen.de/cms/root/wir/karriere/~lxdm/leben-in-aachen-und-der-region/" TargetMode="External"/><Relationship Id="rId3" Type="http://schemas.openxmlformats.org/officeDocument/2006/relationships/hyperlink" Target="https://de.wikipedia.org/wiki/Fr&#228;nkisches_Reich" TargetMode="External"/><Relationship Id="rId7" Type="http://schemas.openxmlformats.org/officeDocument/2006/relationships/hyperlink" Target="https://www.eifel.info/pois/carolus-thermen-bad-aachen" TargetMode="External"/><Relationship Id="rId12" Type="http://schemas.openxmlformats.org/officeDocument/2006/relationships/hyperlink" Target="https://welterbedeutschland.de/40-jahre-welterbe-aachener-dom-festwoche-vom-22-bis-30-september-2018/" TargetMode="External"/><Relationship Id="rId2" Type="http://schemas.openxmlformats.org/officeDocument/2006/relationships/hyperlink" Target="https://www.merian.de/deutschland/nordrhein-westfalen/aachen-sehenswuerdigkeit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adion-tivoli.de" TargetMode="External"/><Relationship Id="rId11" Type="http://schemas.openxmlformats.org/officeDocument/2006/relationships/hyperlink" Target="https://de.wikipedia.org/wiki/Datei:Rathaus_%28Aachen%29_16.jpg" TargetMode="External"/><Relationship Id="rId5" Type="http://schemas.openxmlformats.org/officeDocument/2006/relationships/hyperlink" Target="https://www.rwth-aachen.de/go/id/a/" TargetMode="External"/><Relationship Id="rId10" Type="http://schemas.openxmlformats.org/officeDocument/2006/relationships/hyperlink" Target="https://www.baukunst-nrw.de/objekte/Rathaus-Aachen--641.htm" TargetMode="External"/><Relationship Id="rId4" Type="http://schemas.openxmlformats.org/officeDocument/2006/relationships/hyperlink" Target="https://www.gerit.org/de/institutiondetail/10293" TargetMode="External"/><Relationship Id="rId9" Type="http://schemas.openxmlformats.org/officeDocument/2006/relationships/hyperlink" Target="https://de.wikipedia.org/wiki/Ponttor" TargetMode="External"/><Relationship Id="rId14" Type="http://schemas.openxmlformats.org/officeDocument/2006/relationships/hyperlink" Target="https://www.istockphoto.com/de/fotos/waving-hand-emoj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CCF4225-4955-5289-6F1B-DEC688C0CC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207A26-5F1D-66B6-3557-EE1C4159E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de-DE">
                <a:solidFill>
                  <a:schemeClr val="tx1"/>
                </a:solidFill>
              </a:rPr>
              <a:t>The city of Aachen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6229CF-A9E8-230F-1201-7147A8324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tx1"/>
                </a:solidFill>
              </a:rPr>
              <a:t>By Viola, Erandi, Ole and Noah </a:t>
            </a:r>
          </a:p>
        </p:txBody>
      </p:sp>
    </p:spTree>
    <p:extLst>
      <p:ext uri="{BB962C8B-B14F-4D97-AF65-F5344CB8AC3E}">
        <p14:creationId xmlns:p14="http://schemas.microsoft.com/office/powerpoint/2010/main" val="738178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6761"/>
            <a:ext cx="12192000" cy="34312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64AF5B-67A3-2030-5215-7A3C53E8F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81241"/>
            <a:ext cx="7729729" cy="855406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Ponttor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42FF74-6131-785B-2ADE-E83962DC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79" r="1" b="1"/>
          <a:stretch>
            <a:fillRect/>
          </a:stretch>
        </p:blipFill>
        <p:spPr>
          <a:xfrm>
            <a:off x="20" y="10"/>
            <a:ext cx="4059916" cy="34267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9E5159-CD97-33E4-631B-E3ECEFA779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539" r="-3" b="13251"/>
          <a:stretch>
            <a:fillRect/>
          </a:stretch>
        </p:blipFill>
        <p:spPr>
          <a:xfrm>
            <a:off x="4059936" y="10"/>
            <a:ext cx="4066032" cy="34267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E018827-57E6-31C7-21EF-7385788C4A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17" r="2" b="2"/>
          <a:stretch>
            <a:fillRect/>
          </a:stretch>
        </p:blipFill>
        <p:spPr>
          <a:xfrm>
            <a:off x="8119872" y="-1"/>
            <a:ext cx="4072128" cy="3429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E95826-5D27-DF89-9DE0-82A8742FC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412" y="4846076"/>
            <a:ext cx="7715177" cy="1271556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bg1"/>
                </a:solidFill>
              </a:rPr>
              <a:t>Built in the 14th century as part of the city wall </a:t>
            </a:r>
          </a:p>
          <a:p>
            <a:r>
              <a:rPr lang="de-DE">
                <a:solidFill>
                  <a:schemeClr val="bg1"/>
                </a:solidFill>
              </a:rPr>
              <a:t>One of the best preserved medival city gates in Germany </a:t>
            </a:r>
          </a:p>
          <a:p>
            <a:r>
              <a:rPr lang="de-DE">
                <a:solidFill>
                  <a:schemeClr val="bg1"/>
                </a:solidFill>
              </a:rPr>
              <a:t>Sign of the medial defenses </a:t>
            </a:r>
          </a:p>
        </p:txBody>
      </p:sp>
    </p:spTree>
    <p:extLst>
      <p:ext uri="{BB962C8B-B14F-4D97-AF65-F5344CB8AC3E}">
        <p14:creationId xmlns:p14="http://schemas.microsoft.com/office/powerpoint/2010/main" val="420952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A772F3-7961-8C72-778C-EDE4D42B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81241"/>
            <a:ext cx="7729729" cy="855406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Carolus Thermen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241772-D672-4EE6-8845-6FB889B914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42" r="-1" b="12721"/>
          <a:stretch>
            <a:fillRect/>
          </a:stretch>
        </p:blipFill>
        <p:spPr>
          <a:xfrm>
            <a:off x="20" y="10"/>
            <a:ext cx="6062452" cy="342898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890D78F-9376-F5D4-5A00-8265208977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" r="-1" b="1590"/>
          <a:stretch>
            <a:fillRect/>
          </a:stretch>
        </p:blipFill>
        <p:spPr>
          <a:xfrm>
            <a:off x="6129528" y="-1"/>
            <a:ext cx="6062472" cy="342899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543E06-1D5D-A849-D947-064116EB1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412" y="4846076"/>
            <a:ext cx="7715177" cy="1271556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bg1"/>
                </a:solidFill>
              </a:rPr>
              <a:t>Modern thermal bath house </a:t>
            </a:r>
          </a:p>
          <a:p>
            <a:r>
              <a:rPr lang="de-DE">
                <a:solidFill>
                  <a:schemeClr val="bg1"/>
                </a:solidFill>
              </a:rPr>
              <a:t>Using Aachen‘s hot springs </a:t>
            </a:r>
          </a:p>
        </p:txBody>
      </p:sp>
    </p:spTree>
    <p:extLst>
      <p:ext uri="{BB962C8B-B14F-4D97-AF65-F5344CB8AC3E}">
        <p14:creationId xmlns:p14="http://schemas.microsoft.com/office/powerpoint/2010/main" val="311820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1D4842-F208-47E0-A3A4-6469A9F04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96A697-0C98-70C8-7B4A-0215997B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4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e-DE" dirty="0"/>
              <a:t>The Tivoli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C1E4C1-70A7-C0B7-8AB4-14352894B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477" y="2858703"/>
            <a:ext cx="5285791" cy="3042547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Main football stadium </a:t>
            </a:r>
          </a:p>
          <a:p>
            <a:r>
              <a:rPr lang="de-DE">
                <a:solidFill>
                  <a:srgbClr val="FFFFFF"/>
                </a:solidFill>
              </a:rPr>
              <a:t>Home to Alemannia Aachen </a:t>
            </a:r>
          </a:p>
          <a:p>
            <a:r>
              <a:rPr lang="de-DE">
                <a:solidFill>
                  <a:srgbClr val="FFFFFF"/>
                </a:solidFill>
              </a:rPr>
              <a:t>The new stadium replaced the old one in 2009</a:t>
            </a:r>
          </a:p>
          <a:p>
            <a:r>
              <a:rPr lang="de-DE">
                <a:solidFill>
                  <a:srgbClr val="FFFFFF"/>
                </a:solidFill>
              </a:rPr>
              <a:t>Can hold 33000 spectators 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07A18A-F7B0-121A-D65E-3D5CC983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3351"/>
          <a:stretch>
            <a:fillRect/>
          </a:stretch>
        </p:blipFill>
        <p:spPr>
          <a:xfrm>
            <a:off x="6876939" y="-2"/>
            <a:ext cx="5315061" cy="342900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C6E6196-96A1-8662-099C-674033E90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85" r="3" b="3"/>
          <a:stretch>
            <a:fillRect/>
          </a:stretch>
        </p:blipFill>
        <p:spPr>
          <a:xfrm>
            <a:off x="6876939" y="3429001"/>
            <a:ext cx="53150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22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8DC3F-BC77-D514-143A-925F81DD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849624" cy="1188720"/>
          </a:xfrm>
        </p:spPr>
        <p:txBody>
          <a:bodyPr>
            <a:normAutofit/>
          </a:bodyPr>
          <a:lstStyle/>
          <a:p>
            <a:r>
              <a:rPr lang="de-DE" dirty="0"/>
              <a:t>The RWTH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BAFCE5-6FED-AB1B-1568-42FC788BA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38044"/>
            <a:ext cx="3849624" cy="3101983"/>
          </a:xfrm>
        </p:spPr>
        <p:txBody>
          <a:bodyPr>
            <a:normAutofit/>
          </a:bodyPr>
          <a:lstStyle/>
          <a:p>
            <a:r>
              <a:rPr lang="de-DE" dirty="0" err="1"/>
              <a:t>Founded</a:t>
            </a:r>
            <a:r>
              <a:rPr lang="de-DE" dirty="0"/>
              <a:t> in 1870 </a:t>
            </a:r>
          </a:p>
          <a:p>
            <a:r>
              <a:rPr lang="de-DE" dirty="0"/>
              <a:t>One of the </a:t>
            </a:r>
            <a:r>
              <a:rPr lang="de-DE" dirty="0" err="1"/>
              <a:t>largest</a:t>
            </a:r>
            <a:r>
              <a:rPr lang="de-DE" dirty="0"/>
              <a:t> technical </a:t>
            </a:r>
            <a:r>
              <a:rPr lang="de-DE" dirty="0" err="1"/>
              <a:t>universities</a:t>
            </a:r>
            <a:r>
              <a:rPr lang="de-DE" dirty="0"/>
              <a:t> in Germany </a:t>
            </a:r>
          </a:p>
          <a:p>
            <a:r>
              <a:rPr lang="de-DE" dirty="0" err="1"/>
              <a:t>Around</a:t>
            </a:r>
            <a:r>
              <a:rPr lang="de-DE" dirty="0"/>
              <a:t> 45000 students </a:t>
            </a:r>
          </a:p>
          <a:p>
            <a:r>
              <a:rPr lang="de-DE" dirty="0" err="1"/>
              <a:t>Famous</a:t>
            </a:r>
            <a:r>
              <a:rPr lang="de-DE" dirty="0"/>
              <a:t> for: </a:t>
            </a:r>
            <a:r>
              <a:rPr lang="de-DE" dirty="0" err="1"/>
              <a:t>technology</a:t>
            </a:r>
            <a:r>
              <a:rPr lang="de-DE" dirty="0"/>
              <a:t>, </a:t>
            </a:r>
            <a:r>
              <a:rPr lang="de-DE" dirty="0" err="1"/>
              <a:t>engineering</a:t>
            </a:r>
            <a:r>
              <a:rPr lang="de-DE" dirty="0"/>
              <a:t> and </a:t>
            </a:r>
            <a:r>
              <a:rPr lang="de-DE" dirty="0" err="1"/>
              <a:t>science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C8F38B-42C5-1038-C902-A154C550B3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344" r="2" b="7046"/>
          <a:stretch>
            <a:fillRect/>
          </a:stretch>
        </p:blipFill>
        <p:spPr>
          <a:xfrm>
            <a:off x="5453178" y="-2"/>
            <a:ext cx="6739097" cy="34107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155331D-35D8-6BDC-4484-52D07B8319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95" r="2" b="13284"/>
          <a:stretch>
            <a:fillRect/>
          </a:stretch>
        </p:blipFill>
        <p:spPr>
          <a:xfrm>
            <a:off x="5452903" y="3447288"/>
            <a:ext cx="6739097" cy="34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4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B14D5AA-4A6F-9622-05D9-B911EFDD1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4009" b="1786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CEAA9C-A099-469E-2C61-8FD4AD87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noFill/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>
                <a:solidFill>
                  <a:schemeClr val="tx1"/>
                </a:solidFill>
              </a:rPr>
              <a:t>Thanks for </a:t>
            </a:r>
            <a:r>
              <a:rPr lang="de-DE" sz="3800" dirty="0" err="1">
                <a:solidFill>
                  <a:schemeClr val="tx1"/>
                </a:solidFill>
              </a:rPr>
              <a:t>watching</a:t>
            </a:r>
            <a:r>
              <a:rPr lang="en-US" sz="3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6186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5FEEA-38E5-2DB1-C855-19053B70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Sources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BAC86C-0A23-5A31-F788-604C3B64E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de-DE" dirty="0">
                <a:hlinkClick r:id="rId2"/>
              </a:rPr>
              <a:t>https://www.merian.de/deutschland/nordrhein-westfalen/aachen-</a:t>
            </a:r>
            <a:r>
              <a:rPr lang="de-DE" dirty="0" err="1">
                <a:hlinkClick r:id="rId2"/>
              </a:rPr>
              <a:t>sehenswuerdigkeiten</a:t>
            </a:r>
            <a:endParaRPr lang="de-DE" dirty="0"/>
          </a:p>
          <a:p>
            <a:r>
              <a:rPr lang="de-DE" dirty="0">
                <a:hlinkClick r:id="rId3"/>
              </a:rPr>
              <a:t>https://de.wikipedia.org/wiki/Fränkisches_Reich</a:t>
            </a:r>
            <a:endParaRPr lang="de-DE" dirty="0"/>
          </a:p>
          <a:p>
            <a:r>
              <a:rPr lang="de-DE" dirty="0">
                <a:hlinkClick r:id="rId4"/>
              </a:rPr>
              <a:t>https://</a:t>
            </a:r>
            <a:r>
              <a:rPr lang="de-DE" dirty="0" err="1">
                <a:hlinkClick r:id="rId4"/>
              </a:rPr>
              <a:t>www.gerit.org</a:t>
            </a:r>
            <a:r>
              <a:rPr lang="de-DE" dirty="0">
                <a:hlinkClick r:id="rId4"/>
              </a:rPr>
              <a:t>/de/</a:t>
            </a:r>
            <a:r>
              <a:rPr lang="de-DE" dirty="0" err="1">
                <a:hlinkClick r:id="rId4"/>
              </a:rPr>
              <a:t>institutiondetail</a:t>
            </a:r>
            <a:r>
              <a:rPr lang="de-DE" dirty="0">
                <a:hlinkClick r:id="rId4"/>
              </a:rPr>
              <a:t>/10293</a:t>
            </a:r>
            <a:endParaRPr lang="de-DE" dirty="0"/>
          </a:p>
          <a:p>
            <a:r>
              <a:rPr lang="de-DE" dirty="0">
                <a:hlinkClick r:id="rId5"/>
              </a:rPr>
              <a:t>https://www.rwth-aachen.de/go/id/a/</a:t>
            </a:r>
            <a:endParaRPr lang="de-DE" dirty="0"/>
          </a:p>
          <a:p>
            <a:r>
              <a:rPr lang="de-DE" dirty="0">
                <a:hlinkClick r:id="rId6"/>
              </a:rPr>
              <a:t>https://stadion-tivoli.de</a:t>
            </a:r>
            <a:endParaRPr lang="de-DE" dirty="0"/>
          </a:p>
          <a:p>
            <a:r>
              <a:rPr lang="de-DE" dirty="0">
                <a:hlinkClick r:id="rId7"/>
              </a:rPr>
              <a:t>https://</a:t>
            </a:r>
            <a:r>
              <a:rPr lang="de-DE" dirty="0" err="1">
                <a:hlinkClick r:id="rId7"/>
              </a:rPr>
              <a:t>www.eifel.info</a:t>
            </a:r>
            <a:r>
              <a:rPr lang="de-DE" dirty="0">
                <a:hlinkClick r:id="rId7"/>
              </a:rPr>
              <a:t>/</a:t>
            </a:r>
            <a:r>
              <a:rPr lang="de-DE" dirty="0" err="1">
                <a:hlinkClick r:id="rId7"/>
              </a:rPr>
              <a:t>pois</a:t>
            </a:r>
            <a:r>
              <a:rPr lang="de-DE" dirty="0">
                <a:hlinkClick r:id="rId7"/>
              </a:rPr>
              <a:t>/</a:t>
            </a:r>
            <a:r>
              <a:rPr lang="de-DE" dirty="0" err="1">
                <a:hlinkClick r:id="rId7"/>
              </a:rPr>
              <a:t>carolus-thermen-bad</a:t>
            </a:r>
            <a:r>
              <a:rPr lang="de-DE" dirty="0">
                <a:hlinkClick r:id="rId7"/>
              </a:rPr>
              <a:t>-aachen</a:t>
            </a:r>
            <a:endParaRPr lang="de-DE" dirty="0"/>
          </a:p>
          <a:p>
            <a:r>
              <a:rPr lang="de-DE" dirty="0">
                <a:hlinkClick r:id="rId8"/>
              </a:rPr>
              <a:t>https://</a:t>
            </a:r>
            <a:r>
              <a:rPr lang="de-DE" dirty="0" err="1">
                <a:hlinkClick r:id="rId8"/>
              </a:rPr>
              <a:t>www.kempenkrause.de</a:t>
            </a:r>
            <a:r>
              <a:rPr lang="de-DE" dirty="0">
                <a:hlinkClick r:id="rId8"/>
              </a:rPr>
              <a:t>/</a:t>
            </a:r>
            <a:r>
              <a:rPr lang="de-DE" dirty="0" err="1">
                <a:hlinkClick r:id="rId8"/>
              </a:rPr>
              <a:t>aachen-carolus-therme</a:t>
            </a:r>
            <a:r>
              <a:rPr lang="de-DE" dirty="0">
                <a:hlinkClick r:id="rId8"/>
              </a:rPr>
              <a:t>/</a:t>
            </a:r>
            <a:endParaRPr lang="de-DE" dirty="0"/>
          </a:p>
          <a:p>
            <a:r>
              <a:rPr lang="de-DE" dirty="0">
                <a:hlinkClick r:id="rId9"/>
              </a:rPr>
              <a:t>https://de.wikipedia.org/wiki/Ponttor</a:t>
            </a:r>
            <a:endParaRPr lang="de-DE" dirty="0"/>
          </a:p>
          <a:p>
            <a:r>
              <a:rPr lang="de-DE" dirty="0">
                <a:hlinkClick r:id="rId10"/>
              </a:rPr>
              <a:t>https://</a:t>
            </a:r>
            <a:r>
              <a:rPr lang="de-DE" dirty="0" err="1">
                <a:hlinkClick r:id="rId10"/>
              </a:rPr>
              <a:t>www.baukunst-nrw.de</a:t>
            </a:r>
            <a:r>
              <a:rPr lang="de-DE" dirty="0">
                <a:hlinkClick r:id="rId10"/>
              </a:rPr>
              <a:t>/</a:t>
            </a:r>
            <a:r>
              <a:rPr lang="de-DE" dirty="0" err="1">
                <a:hlinkClick r:id="rId10"/>
              </a:rPr>
              <a:t>objekte</a:t>
            </a:r>
            <a:r>
              <a:rPr lang="de-DE" dirty="0">
                <a:hlinkClick r:id="rId10"/>
              </a:rPr>
              <a:t>/Rathaus-Aachen--</a:t>
            </a:r>
            <a:r>
              <a:rPr lang="de-DE" dirty="0" err="1">
                <a:hlinkClick r:id="rId10"/>
              </a:rPr>
              <a:t>641.htm</a:t>
            </a:r>
            <a:endParaRPr lang="de-DE" dirty="0"/>
          </a:p>
          <a:p>
            <a:r>
              <a:rPr lang="de-DE" dirty="0">
                <a:hlinkClick r:id="rId11"/>
              </a:rPr>
              <a:t>https://de.wikipedia.org/wiki/Datei:Rathaus_%28Aachen%29_16.jpg</a:t>
            </a:r>
            <a:endParaRPr lang="de-DE" dirty="0"/>
          </a:p>
          <a:p>
            <a:r>
              <a:rPr lang="de-DE" dirty="0">
                <a:hlinkClick r:id="rId12"/>
              </a:rPr>
              <a:t>https://</a:t>
            </a:r>
            <a:r>
              <a:rPr lang="de-DE" dirty="0" err="1">
                <a:hlinkClick r:id="rId12"/>
              </a:rPr>
              <a:t>welterbedeutschland.de</a:t>
            </a:r>
            <a:r>
              <a:rPr lang="de-DE" dirty="0">
                <a:hlinkClick r:id="rId12"/>
              </a:rPr>
              <a:t>/</a:t>
            </a:r>
            <a:r>
              <a:rPr lang="de-DE" dirty="0" err="1">
                <a:hlinkClick r:id="rId12"/>
              </a:rPr>
              <a:t>40-jahre-welterbe</a:t>
            </a:r>
            <a:r>
              <a:rPr lang="de-DE" dirty="0">
                <a:hlinkClick r:id="rId12"/>
              </a:rPr>
              <a:t>-</a:t>
            </a:r>
            <a:r>
              <a:rPr lang="de-DE" dirty="0" err="1">
                <a:hlinkClick r:id="rId12"/>
              </a:rPr>
              <a:t>aachener-dom-festwoche</a:t>
            </a:r>
            <a:r>
              <a:rPr lang="de-DE" dirty="0">
                <a:hlinkClick r:id="rId12"/>
              </a:rPr>
              <a:t>-vom-22-bis-30-september-2018/</a:t>
            </a:r>
            <a:endParaRPr lang="de-DE" dirty="0"/>
          </a:p>
          <a:p>
            <a:r>
              <a:rPr lang="de-DE" dirty="0">
                <a:hlinkClick r:id="rId13"/>
              </a:rPr>
              <a:t>https://www.rwth-aachen.de/</a:t>
            </a:r>
            <a:r>
              <a:rPr lang="de-DE" dirty="0" err="1">
                <a:hlinkClick r:id="rId13"/>
              </a:rPr>
              <a:t>cms</a:t>
            </a:r>
            <a:r>
              <a:rPr lang="de-DE" dirty="0">
                <a:hlinkClick r:id="rId13"/>
              </a:rPr>
              <a:t>/root/wir/</a:t>
            </a:r>
            <a:r>
              <a:rPr lang="de-DE" dirty="0" err="1">
                <a:hlinkClick r:id="rId13"/>
              </a:rPr>
              <a:t>karriere</a:t>
            </a:r>
            <a:r>
              <a:rPr lang="de-DE" dirty="0">
                <a:hlinkClick r:id="rId13"/>
              </a:rPr>
              <a:t>/~lxdm/</a:t>
            </a:r>
            <a:r>
              <a:rPr lang="de-DE" dirty="0" err="1">
                <a:hlinkClick r:id="rId13"/>
              </a:rPr>
              <a:t>leben-in-aachen-und-der</a:t>
            </a:r>
            <a:r>
              <a:rPr lang="de-DE" dirty="0">
                <a:hlinkClick r:id="rId13"/>
              </a:rPr>
              <a:t>-region/</a:t>
            </a:r>
            <a:endParaRPr lang="de-DE" dirty="0"/>
          </a:p>
          <a:p>
            <a:r>
              <a:rPr lang="de-DE" dirty="0">
                <a:hlinkClick r:id="rId14"/>
              </a:rPr>
              <a:t>https://</a:t>
            </a:r>
            <a:r>
              <a:rPr lang="de-DE" dirty="0" err="1">
                <a:hlinkClick r:id="rId14"/>
              </a:rPr>
              <a:t>www.istockphoto.com</a:t>
            </a:r>
            <a:r>
              <a:rPr lang="de-DE" dirty="0">
                <a:hlinkClick r:id="rId14"/>
              </a:rPr>
              <a:t>/de/</a:t>
            </a:r>
            <a:r>
              <a:rPr lang="de-DE" dirty="0" err="1">
                <a:hlinkClick r:id="rId14"/>
              </a:rPr>
              <a:t>fotos</a:t>
            </a:r>
            <a:r>
              <a:rPr lang="de-DE" dirty="0">
                <a:hlinkClick r:id="rId14"/>
              </a:rPr>
              <a:t>/</a:t>
            </a:r>
            <a:r>
              <a:rPr lang="de-DE" dirty="0" err="1">
                <a:hlinkClick r:id="rId14"/>
              </a:rPr>
              <a:t>waving-hand-emoji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3022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C7A71B-635F-6768-4DE6-A1F144F54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81241"/>
            <a:ext cx="7729729" cy="855406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Table of content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FA57C1-A1F4-B74D-FAB7-6B00B2CD36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50"/>
          <a:stretch>
            <a:fillRect/>
          </a:stretch>
        </p:blipFill>
        <p:spPr>
          <a:xfrm>
            <a:off x="20" y="-2"/>
            <a:ext cx="12191980" cy="3429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D358771-29B7-68EF-2EFB-D6C20CA43F9E}"/>
              </a:ext>
            </a:extLst>
          </p:cNvPr>
          <p:cNvSpPr txBox="1"/>
          <p:nvPr/>
        </p:nvSpPr>
        <p:spPr>
          <a:xfrm>
            <a:off x="5393267" y="4706425"/>
            <a:ext cx="4779264" cy="23637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3.</a:t>
            </a:r>
            <a:r>
              <a:rPr lang="de-DE" dirty="0"/>
              <a:t> </a:t>
            </a:r>
            <a:r>
              <a:rPr lang="de-DE" sz="1600" dirty="0" err="1">
                <a:solidFill>
                  <a:schemeClr val="bg1"/>
                </a:solidFill>
              </a:rPr>
              <a:t>Sights</a:t>
            </a:r>
            <a:r>
              <a:rPr lang="de-DE" sz="1600" dirty="0">
                <a:solidFill>
                  <a:schemeClr val="bg1"/>
                </a:solidFill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de-DE" dirty="0">
                <a:solidFill>
                  <a:schemeClr val="bg1"/>
                </a:solidFill>
              </a:rPr>
              <a:t>-Aachen Cathedral</a:t>
            </a:r>
          </a:p>
          <a:p>
            <a:pPr lvl="1">
              <a:lnSpc>
                <a:spcPct val="90000"/>
              </a:lnSpc>
            </a:pPr>
            <a:r>
              <a:rPr lang="de-DE" dirty="0">
                <a:solidFill>
                  <a:schemeClr val="bg1"/>
                </a:solidFill>
              </a:rPr>
              <a:t>-Aachens </a:t>
            </a:r>
            <a:r>
              <a:rPr lang="de-DE" dirty="0" err="1">
                <a:solidFill>
                  <a:schemeClr val="bg1"/>
                </a:solidFill>
              </a:rPr>
              <a:t>town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hall</a:t>
            </a:r>
            <a:endParaRPr lang="de-DE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de-DE" dirty="0">
                <a:solidFill>
                  <a:schemeClr val="bg1"/>
                </a:solidFill>
              </a:rPr>
              <a:t>-</a:t>
            </a:r>
            <a:r>
              <a:rPr lang="de-DE" dirty="0" err="1">
                <a:solidFill>
                  <a:schemeClr val="bg1"/>
                </a:solidFill>
              </a:rPr>
              <a:t>Elisenbrunnen</a:t>
            </a:r>
            <a:endParaRPr lang="de-DE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de-DE" dirty="0">
                <a:solidFill>
                  <a:schemeClr val="bg1"/>
                </a:solidFill>
              </a:rPr>
              <a:t>-Ponttor </a:t>
            </a:r>
          </a:p>
          <a:p>
            <a:pPr lvl="1">
              <a:lnSpc>
                <a:spcPct val="90000"/>
              </a:lnSpc>
            </a:pPr>
            <a:r>
              <a:rPr lang="de-DE" dirty="0">
                <a:solidFill>
                  <a:schemeClr val="bg1"/>
                </a:solidFill>
              </a:rPr>
              <a:t>-Carolus Thermen </a:t>
            </a:r>
          </a:p>
          <a:p>
            <a:pPr lvl="1">
              <a:lnSpc>
                <a:spcPct val="90000"/>
              </a:lnSpc>
            </a:pPr>
            <a:r>
              <a:rPr lang="de-DE" dirty="0">
                <a:solidFill>
                  <a:schemeClr val="bg1"/>
                </a:solidFill>
              </a:rPr>
              <a:t>-The Tivoli </a:t>
            </a:r>
          </a:p>
          <a:p>
            <a:pPr lvl="1">
              <a:lnSpc>
                <a:spcPct val="90000"/>
              </a:lnSpc>
            </a:pPr>
            <a:r>
              <a:rPr lang="de-DE" dirty="0">
                <a:solidFill>
                  <a:schemeClr val="bg1"/>
                </a:solidFill>
              </a:rPr>
              <a:t>-The RWTH </a:t>
            </a:r>
          </a:p>
          <a:p>
            <a:pPr algn="l"/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5F4301C-83CA-0F46-D9F4-810DB2E7EF13}"/>
              </a:ext>
            </a:extLst>
          </p:cNvPr>
          <p:cNvSpPr txBox="1"/>
          <p:nvPr/>
        </p:nvSpPr>
        <p:spPr>
          <a:xfrm>
            <a:off x="2319867" y="4706423"/>
            <a:ext cx="30734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800" dirty="0">
                <a:solidFill>
                  <a:schemeClr val="bg1"/>
                </a:solidFill>
              </a:rPr>
              <a:t>1. General </a:t>
            </a:r>
            <a:r>
              <a:rPr lang="de-DE" sz="1800" dirty="0" err="1">
                <a:solidFill>
                  <a:schemeClr val="bg1"/>
                </a:solidFill>
              </a:rPr>
              <a:t>informations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de-DE" sz="1800" dirty="0">
                <a:solidFill>
                  <a:schemeClr val="bg1"/>
                </a:solidFill>
              </a:rPr>
              <a:t>2. History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570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806419-9D7C-A991-0862-C6AFCAD5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e-DE" dirty="0"/>
              <a:t>General Information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6153AC-8221-63D7-0FAA-B63154293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" y="2858703"/>
            <a:ext cx="5285791" cy="3042547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rgbClr val="FFFFFF"/>
                </a:solidFill>
              </a:rPr>
              <a:t>Location:</a:t>
            </a:r>
          </a:p>
          <a:p>
            <a:r>
              <a:rPr lang="de-DE" sz="2200" dirty="0">
                <a:solidFill>
                  <a:srgbClr val="FFFFFF"/>
                </a:solidFill>
              </a:rPr>
              <a:t>Next to the </a:t>
            </a:r>
            <a:r>
              <a:rPr lang="de-DE" sz="2200" dirty="0" err="1">
                <a:solidFill>
                  <a:srgbClr val="FFFFFF"/>
                </a:solidFill>
              </a:rPr>
              <a:t>border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between</a:t>
            </a:r>
            <a:r>
              <a:rPr lang="de-DE" sz="2200" dirty="0">
                <a:solidFill>
                  <a:srgbClr val="FFFFFF"/>
                </a:solidFill>
              </a:rPr>
              <a:t> Belgium, the Netherlands and Germany </a:t>
            </a:r>
          </a:p>
          <a:p>
            <a:pPr lvl="1"/>
            <a:r>
              <a:rPr lang="de-DE" sz="2000" dirty="0">
                <a:solidFill>
                  <a:srgbClr val="FFFFFF"/>
                </a:solidFill>
              </a:rPr>
              <a:t>The State of NRW </a:t>
            </a:r>
          </a:p>
          <a:p>
            <a:r>
              <a:rPr lang="de-DE" sz="2000" dirty="0" err="1">
                <a:solidFill>
                  <a:srgbClr val="FFFFFF"/>
                </a:solidFill>
              </a:rPr>
              <a:t>Founding</a:t>
            </a:r>
            <a:r>
              <a:rPr lang="de-DE" sz="2000" dirty="0">
                <a:solidFill>
                  <a:srgbClr val="FFFFFF"/>
                </a:solidFill>
              </a:rPr>
              <a:t> year: 1307 </a:t>
            </a:r>
          </a:p>
          <a:p>
            <a:r>
              <a:rPr lang="de-DE" sz="2000" dirty="0">
                <a:solidFill>
                  <a:srgbClr val="FFFFFF"/>
                </a:solidFill>
              </a:rPr>
              <a:t>Population: 262.000</a:t>
            </a:r>
          </a:p>
          <a:p>
            <a:endParaRPr lang="de-DE" sz="2000" dirty="0">
              <a:solidFill>
                <a:srgbClr val="FFFFFF"/>
              </a:solidFill>
            </a:endParaRPr>
          </a:p>
          <a:p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0"/>
            <a:ext cx="4017264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DB69D1-17B6-3C97-4F1D-C973F6E53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364" y="1242962"/>
            <a:ext cx="3355848" cy="40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7BA58-83B3-E25B-8F99-C2AF80C0B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History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7E0DCF-ADB9-1A37-1912-344376624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285266"/>
            <a:ext cx="7729728" cy="3101983"/>
          </a:xfrm>
        </p:spPr>
        <p:txBody>
          <a:bodyPr>
            <a:noAutofit/>
          </a:bodyPr>
          <a:lstStyle/>
          <a:p>
            <a:r>
              <a:rPr lang="de-DE" sz="1700" dirty="0"/>
              <a:t>1st </a:t>
            </a:r>
            <a:r>
              <a:rPr lang="de-DE" sz="1700" dirty="0" err="1"/>
              <a:t>century</a:t>
            </a:r>
            <a:r>
              <a:rPr lang="de-DE" sz="1700" dirty="0"/>
              <a:t>:  </a:t>
            </a:r>
            <a:r>
              <a:rPr lang="de-DE" sz="1700" dirty="0" err="1"/>
              <a:t>started</a:t>
            </a:r>
            <a:r>
              <a:rPr lang="de-DE" sz="1700" dirty="0"/>
              <a:t> of with thermal </a:t>
            </a:r>
            <a:r>
              <a:rPr lang="de-DE" sz="1700" dirty="0" err="1"/>
              <a:t>baths</a:t>
            </a:r>
            <a:r>
              <a:rPr lang="de-DE" sz="1700" dirty="0"/>
              <a:t> Beeing build (by the Romans)</a:t>
            </a:r>
          </a:p>
          <a:p>
            <a:r>
              <a:rPr lang="de-DE" sz="1700" dirty="0" err="1"/>
              <a:t>8th</a:t>
            </a:r>
            <a:r>
              <a:rPr lang="de-DE" sz="1700" dirty="0"/>
              <a:t> </a:t>
            </a:r>
            <a:r>
              <a:rPr lang="de-DE" sz="1700" dirty="0" err="1"/>
              <a:t>century</a:t>
            </a:r>
            <a:r>
              <a:rPr lang="de-DE" sz="1700" dirty="0"/>
              <a:t>: Karl der Große </a:t>
            </a:r>
            <a:r>
              <a:rPr lang="de-DE" sz="1700" dirty="0" err="1"/>
              <a:t>choose</a:t>
            </a:r>
            <a:r>
              <a:rPr lang="de-DE" sz="1700" dirty="0"/>
              <a:t> Aachen as his main </a:t>
            </a:r>
            <a:r>
              <a:rPr lang="de-DE" sz="1700" dirty="0" err="1"/>
              <a:t>recidense</a:t>
            </a:r>
            <a:r>
              <a:rPr lang="de-DE" sz="1700" dirty="0"/>
              <a:t> </a:t>
            </a:r>
          </a:p>
          <a:p>
            <a:pPr lvl="1"/>
            <a:r>
              <a:rPr lang="de-DE" sz="1700" dirty="0"/>
              <a:t>Karl der Große </a:t>
            </a:r>
            <a:r>
              <a:rPr lang="de-DE" sz="1700" dirty="0" err="1"/>
              <a:t>built</a:t>
            </a:r>
            <a:r>
              <a:rPr lang="de-DE" sz="1700" dirty="0"/>
              <a:t> the Aachen Cathedral </a:t>
            </a:r>
          </a:p>
          <a:p>
            <a:r>
              <a:rPr lang="de-DE" sz="1700" dirty="0"/>
              <a:t>The </a:t>
            </a:r>
            <a:r>
              <a:rPr lang="de-DE" sz="1700" dirty="0" err="1"/>
              <a:t>cathedral</a:t>
            </a:r>
            <a:r>
              <a:rPr lang="de-DE" sz="1700" dirty="0"/>
              <a:t> was </a:t>
            </a:r>
            <a:r>
              <a:rPr lang="de-DE" sz="1700" dirty="0" err="1"/>
              <a:t>used</a:t>
            </a:r>
            <a:r>
              <a:rPr lang="de-DE" sz="1700" dirty="0"/>
              <a:t> to </a:t>
            </a:r>
            <a:r>
              <a:rPr lang="de-DE" sz="1700" dirty="0" err="1"/>
              <a:t>crown</a:t>
            </a:r>
            <a:r>
              <a:rPr lang="de-DE" sz="1700" dirty="0"/>
              <a:t> </a:t>
            </a:r>
            <a:r>
              <a:rPr lang="de-DE" sz="1700" dirty="0" err="1"/>
              <a:t>many</a:t>
            </a:r>
            <a:r>
              <a:rPr lang="de-DE" sz="1700" dirty="0"/>
              <a:t> </a:t>
            </a:r>
            <a:r>
              <a:rPr lang="de-DE" sz="1700" dirty="0" err="1"/>
              <a:t>kings</a:t>
            </a:r>
            <a:r>
              <a:rPr lang="de-DE" sz="1700" dirty="0"/>
              <a:t> </a:t>
            </a:r>
          </a:p>
          <a:p>
            <a:r>
              <a:rPr lang="de-DE" sz="1700" dirty="0" err="1"/>
              <a:t>12th</a:t>
            </a:r>
            <a:r>
              <a:rPr lang="de-DE" sz="1700" dirty="0"/>
              <a:t> </a:t>
            </a:r>
            <a:r>
              <a:rPr lang="de-DE" sz="1700" dirty="0" err="1"/>
              <a:t>century</a:t>
            </a:r>
            <a:r>
              <a:rPr lang="de-DE" sz="1700" dirty="0"/>
              <a:t>: Barbarossa </a:t>
            </a:r>
            <a:r>
              <a:rPr lang="de-DE" sz="1700" dirty="0" err="1"/>
              <a:t>declarers</a:t>
            </a:r>
            <a:r>
              <a:rPr lang="de-DE" sz="1700" dirty="0"/>
              <a:t> Aachen a free imperial </a:t>
            </a:r>
            <a:r>
              <a:rPr lang="de-DE" sz="1700" dirty="0" err="1"/>
              <a:t>city</a:t>
            </a:r>
            <a:r>
              <a:rPr lang="de-DE" sz="1700" dirty="0"/>
              <a:t> </a:t>
            </a:r>
          </a:p>
          <a:p>
            <a:r>
              <a:rPr lang="de-DE" sz="1700" dirty="0"/>
              <a:t>1656: a large fire </a:t>
            </a:r>
            <a:r>
              <a:rPr lang="de-DE" sz="1700" dirty="0" err="1"/>
              <a:t>destroyed</a:t>
            </a:r>
            <a:r>
              <a:rPr lang="de-DE" sz="1700" dirty="0"/>
              <a:t> </a:t>
            </a:r>
            <a:r>
              <a:rPr lang="de-DE" sz="1700" dirty="0" err="1"/>
              <a:t>big</a:t>
            </a:r>
            <a:r>
              <a:rPr lang="de-DE" sz="1700" dirty="0"/>
              <a:t> </a:t>
            </a:r>
            <a:r>
              <a:rPr lang="de-DE" sz="1700" dirty="0" err="1"/>
              <a:t>parts</a:t>
            </a:r>
            <a:r>
              <a:rPr lang="de-DE" sz="1700" dirty="0"/>
              <a:t> of the </a:t>
            </a:r>
            <a:r>
              <a:rPr lang="de-DE" sz="1700" dirty="0" err="1"/>
              <a:t>city</a:t>
            </a:r>
            <a:r>
              <a:rPr lang="de-DE" sz="1700" dirty="0"/>
              <a:t> </a:t>
            </a:r>
          </a:p>
          <a:p>
            <a:r>
              <a:rPr lang="de-DE" sz="1700" dirty="0"/>
              <a:t>1794 to 1814:  Aachen is under Napoleons rule </a:t>
            </a:r>
          </a:p>
          <a:p>
            <a:r>
              <a:rPr lang="de-DE" sz="1700" dirty="0"/>
              <a:t>1815: Aachen </a:t>
            </a:r>
            <a:r>
              <a:rPr lang="de-DE" sz="1700" dirty="0" err="1"/>
              <a:t>became</a:t>
            </a:r>
            <a:r>
              <a:rPr lang="de-DE" sz="1700" dirty="0"/>
              <a:t> a </a:t>
            </a:r>
            <a:r>
              <a:rPr lang="de-DE" sz="1700" dirty="0" err="1"/>
              <a:t>part</a:t>
            </a:r>
            <a:r>
              <a:rPr lang="de-DE" sz="1700" dirty="0"/>
              <a:t> of Prussia </a:t>
            </a:r>
          </a:p>
          <a:p>
            <a:r>
              <a:rPr lang="de-DE" sz="1700" dirty="0"/>
              <a:t>1944: first German </a:t>
            </a:r>
            <a:r>
              <a:rPr lang="de-DE" sz="1700" dirty="0" err="1"/>
              <a:t>city</a:t>
            </a:r>
            <a:r>
              <a:rPr lang="de-DE" sz="1700" dirty="0"/>
              <a:t> to be </a:t>
            </a:r>
            <a:r>
              <a:rPr lang="de-DE" sz="1700" dirty="0" err="1"/>
              <a:t>liberated</a:t>
            </a:r>
            <a:r>
              <a:rPr lang="de-DE" sz="1700" dirty="0"/>
              <a:t> by the </a:t>
            </a:r>
            <a:r>
              <a:rPr lang="de-DE" sz="1700" dirty="0" err="1"/>
              <a:t>allies</a:t>
            </a:r>
            <a:r>
              <a:rPr lang="de-DE" sz="1700" dirty="0"/>
              <a:t> (largely </a:t>
            </a:r>
            <a:r>
              <a:rPr lang="de-DE" sz="1700" dirty="0" err="1"/>
              <a:t>destroyed</a:t>
            </a:r>
            <a:r>
              <a:rPr lang="de-DE" sz="1700" dirty="0"/>
              <a:t>)</a:t>
            </a:r>
          </a:p>
          <a:p>
            <a:r>
              <a:rPr lang="de-DE" sz="1700" dirty="0" err="1"/>
              <a:t>Present</a:t>
            </a:r>
            <a:r>
              <a:rPr lang="de-DE" sz="1700" dirty="0"/>
              <a:t>:  Aachen is a </a:t>
            </a:r>
            <a:r>
              <a:rPr lang="de-DE" sz="1700" dirty="0" err="1"/>
              <a:t>strong</a:t>
            </a:r>
            <a:r>
              <a:rPr lang="de-DE" sz="1700" dirty="0"/>
              <a:t> </a:t>
            </a:r>
            <a:r>
              <a:rPr lang="de-DE" sz="1700" dirty="0" err="1"/>
              <a:t>point</a:t>
            </a:r>
            <a:r>
              <a:rPr lang="de-DE" sz="1700" dirty="0"/>
              <a:t> of </a:t>
            </a:r>
            <a:r>
              <a:rPr lang="de-DE" sz="1700" dirty="0" err="1"/>
              <a:t>eduction</a:t>
            </a:r>
            <a:r>
              <a:rPr lang="de-DE" sz="1700" dirty="0"/>
              <a:t> (later more)</a:t>
            </a:r>
          </a:p>
          <a:p>
            <a:endParaRPr lang="de-DE" sz="17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F1CD24A-BE24-0E9B-FF37-07CDC1A2CCFC}"/>
              </a:ext>
            </a:extLst>
          </p:cNvPr>
          <p:cNvSpPr txBox="1"/>
          <p:nvPr/>
        </p:nvSpPr>
        <p:spPr>
          <a:xfrm>
            <a:off x="0" y="6304002"/>
            <a:ext cx="4931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dirty="0"/>
              <a:t>Free imperial </a:t>
            </a:r>
            <a:r>
              <a:rPr lang="de-DE" sz="1500" dirty="0" err="1"/>
              <a:t>cities</a:t>
            </a:r>
            <a:r>
              <a:rPr lang="de-DE" sz="1500" dirty="0"/>
              <a:t>: a </a:t>
            </a:r>
            <a:r>
              <a:rPr lang="de-DE" sz="1500" dirty="0" err="1"/>
              <a:t>city</a:t>
            </a:r>
            <a:r>
              <a:rPr lang="de-DE" sz="1500" dirty="0"/>
              <a:t> has it‘s </a:t>
            </a:r>
            <a:r>
              <a:rPr lang="de-DE" sz="1500" dirty="0" err="1"/>
              <a:t>own</a:t>
            </a:r>
            <a:r>
              <a:rPr lang="de-DE" sz="1500" dirty="0"/>
              <a:t> local government and therefore more control (</a:t>
            </a:r>
            <a:r>
              <a:rPr lang="de-DE" sz="1500" dirty="0" err="1"/>
              <a:t>mostly</a:t>
            </a:r>
            <a:r>
              <a:rPr lang="de-DE" sz="1500" dirty="0"/>
              <a:t> </a:t>
            </a:r>
            <a:r>
              <a:rPr lang="de-DE" sz="1500" dirty="0" err="1"/>
              <a:t>given</a:t>
            </a:r>
            <a:r>
              <a:rPr lang="de-DE" sz="1500" dirty="0"/>
              <a:t> to </a:t>
            </a:r>
            <a:r>
              <a:rPr lang="de-DE" sz="1500" dirty="0" err="1"/>
              <a:t>important</a:t>
            </a:r>
            <a:r>
              <a:rPr lang="de-DE" sz="1500" dirty="0"/>
              <a:t> </a:t>
            </a:r>
            <a:r>
              <a:rPr lang="de-DE" sz="1500" dirty="0" err="1"/>
              <a:t>cities</a:t>
            </a:r>
            <a:r>
              <a:rPr lang="de-DE" sz="15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41757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6BEF5C-D6F5-50C8-87A2-5D78D0FD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978" y="346393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Fränkisches Reich (Franconian Empire)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02DD95C-AEDB-23E5-0C51-812E983D9D23}"/>
              </a:ext>
            </a:extLst>
          </p:cNvPr>
          <p:cNvSpPr txBox="1"/>
          <p:nvPr/>
        </p:nvSpPr>
        <p:spPr>
          <a:xfrm>
            <a:off x="2793972" y="6345952"/>
            <a:ext cx="6801612" cy="536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ts val="1000"/>
              </a:spcBef>
              <a:buClr>
                <a:schemeClr val="accent2"/>
              </a:buClr>
            </a:pP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The land that was controlled by Karl des </a:t>
            </a:r>
            <a:r>
              <a:rPr lang="en-US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Großen</a:t>
            </a:r>
            <a:r>
              <a:rPr lang="en-US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(in Aachen)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90AB646-E5D5-A61C-DC3B-BFD01998A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111" b="2663"/>
          <a:stretch>
            <a:fillRect/>
          </a:stretch>
        </p:blipFill>
        <p:spPr>
          <a:xfrm>
            <a:off x="2034244" y="1776440"/>
            <a:ext cx="8123512" cy="45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63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D3A4E0-C908-4EA9-ABDF-E82AD6BDE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916C30-50FE-D49E-797E-8F33C7DA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63323"/>
            <a:ext cx="8991600" cy="1692771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The sights of Aachen </a:t>
            </a:r>
          </a:p>
        </p:txBody>
      </p:sp>
    </p:spTree>
    <p:extLst>
      <p:ext uri="{BB962C8B-B14F-4D97-AF65-F5344CB8AC3E}">
        <p14:creationId xmlns:p14="http://schemas.microsoft.com/office/powerpoint/2010/main" val="1263858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1D4842-F208-47E0-A3A4-6469A9F04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B70AFB-11CA-AB46-46A7-8077255D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41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e-DE" dirty="0"/>
              <a:t>Aachen </a:t>
            </a:r>
            <a:r>
              <a:rPr lang="de-DE"/>
              <a:t>cathedral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530FCB-8A29-7BAF-7FAF-C6C6B91B7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477" y="2858703"/>
            <a:ext cx="5285791" cy="3042547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Built by Karl dem Großen </a:t>
            </a:r>
          </a:p>
          <a:p>
            <a:r>
              <a:rPr lang="de-DE">
                <a:solidFill>
                  <a:srgbClr val="FFFFFF"/>
                </a:solidFill>
              </a:rPr>
              <a:t>One of the oldest cathedrals in Europe </a:t>
            </a:r>
          </a:p>
          <a:p>
            <a:r>
              <a:rPr lang="de-DE">
                <a:solidFill>
                  <a:srgbClr val="FFFFFF"/>
                </a:solidFill>
              </a:rPr>
              <a:t>Crowning place for 30 kings </a:t>
            </a:r>
          </a:p>
          <a:p>
            <a:r>
              <a:rPr lang="de-DE">
                <a:solidFill>
                  <a:srgbClr val="FFFFFF"/>
                </a:solidFill>
              </a:rPr>
              <a:t>First German UNESCO world Heritage site </a:t>
            </a:r>
          </a:p>
          <a:p>
            <a:endParaRPr lang="de-DE">
              <a:solidFill>
                <a:srgbClr val="FFFFFF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468649-D377-66E6-4EC5-F51426C9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48" r="3" b="3"/>
          <a:stretch>
            <a:fillRect/>
          </a:stretch>
        </p:blipFill>
        <p:spPr>
          <a:xfrm>
            <a:off x="6876939" y="-2"/>
            <a:ext cx="5315061" cy="342900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97275BB-54BD-34DF-E1C1-7584CA24D3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85" r="3" b="3"/>
          <a:stretch>
            <a:fillRect/>
          </a:stretch>
        </p:blipFill>
        <p:spPr>
          <a:xfrm>
            <a:off x="6876939" y="3429001"/>
            <a:ext cx="53150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6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EE9B-BC9B-732B-11F9-A42D97F0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849624" cy="1188720"/>
          </a:xfrm>
        </p:spPr>
        <p:txBody>
          <a:bodyPr>
            <a:normAutofit/>
          </a:bodyPr>
          <a:lstStyle/>
          <a:p>
            <a:r>
              <a:rPr lang="de-DE" dirty="0"/>
              <a:t>Aachen‘</a:t>
            </a:r>
            <a:r>
              <a:rPr lang="de-DE"/>
              <a:t>s town hall 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5B0B1D-0E23-E918-5B85-BBD2BD4DA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38044"/>
            <a:ext cx="3849624" cy="3101983"/>
          </a:xfrm>
        </p:spPr>
        <p:txBody>
          <a:bodyPr>
            <a:normAutofit/>
          </a:bodyPr>
          <a:lstStyle/>
          <a:p>
            <a:r>
              <a:rPr lang="de-DE"/>
              <a:t>Built in the 14th century </a:t>
            </a:r>
          </a:p>
          <a:p>
            <a:r>
              <a:rPr lang="de-DE"/>
              <a:t>Mostly used for ceremonial events </a:t>
            </a:r>
          </a:p>
          <a:p>
            <a:r>
              <a:rPr lang="de-DE"/>
              <a:t>The international Karl’s Prize ceremony in held here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5C07D7-5072-BA44-8A17-DB52F8205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67" r="2" b="10095"/>
          <a:stretch>
            <a:fillRect/>
          </a:stretch>
        </p:blipFill>
        <p:spPr>
          <a:xfrm>
            <a:off x="5453178" y="-2"/>
            <a:ext cx="6739097" cy="34107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EB18490-D275-C8D0-D8E1-71D9078613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75" r="2" b="10604"/>
          <a:stretch>
            <a:fillRect/>
          </a:stretch>
        </p:blipFill>
        <p:spPr>
          <a:xfrm>
            <a:off x="5452903" y="3447288"/>
            <a:ext cx="6739097" cy="34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4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E5B87-0FF4-0E37-091A-4C8B9E6B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849624" cy="1188720"/>
          </a:xfrm>
        </p:spPr>
        <p:txBody>
          <a:bodyPr>
            <a:normAutofit/>
          </a:bodyPr>
          <a:lstStyle/>
          <a:p>
            <a:r>
              <a:rPr lang="de-DE"/>
              <a:t>Elisenbrunnen 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21672A-BABD-FDA3-A448-79B6469CC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38044"/>
            <a:ext cx="3849624" cy="3101983"/>
          </a:xfrm>
        </p:spPr>
        <p:txBody>
          <a:bodyPr>
            <a:normAutofit/>
          </a:bodyPr>
          <a:lstStyle/>
          <a:p>
            <a:r>
              <a:rPr lang="de-DE"/>
              <a:t>Famous thermal spring fountain </a:t>
            </a:r>
          </a:p>
          <a:p>
            <a:r>
              <a:rPr lang="de-DE"/>
              <a:t>Built in 1827</a:t>
            </a:r>
          </a:p>
          <a:p>
            <a:r>
              <a:rPr lang="de-DE"/>
              <a:t>The water contains Sulfur (reason for the smell)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41AC9A-A322-D74F-8801-E04478D345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77" r="2" b="1407"/>
          <a:stretch>
            <a:fillRect/>
          </a:stretch>
        </p:blipFill>
        <p:spPr>
          <a:xfrm>
            <a:off x="5453178" y="-2"/>
            <a:ext cx="6739097" cy="34107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99CFF15-8DC2-4DD8-C7B1-4A5F8578EC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18" r="2" b="21262"/>
          <a:stretch>
            <a:fillRect/>
          </a:stretch>
        </p:blipFill>
        <p:spPr>
          <a:xfrm>
            <a:off x="5452903" y="3447288"/>
            <a:ext cx="6739097" cy="34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2007"/>
      </p:ext>
    </p:extLst>
  </p:cSld>
  <p:clrMapOvr>
    <a:masterClrMapping/>
  </p:clrMapOvr>
</p:sld>
</file>

<file path=ppt/theme/theme1.xml><?xml version="1.0" encoding="utf-8"?>
<a:theme xmlns:a="http://schemas.openxmlformats.org/drawingml/2006/main" name="Pa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15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Paket</vt:lpstr>
      <vt:lpstr>The city of Aachen </vt:lpstr>
      <vt:lpstr>Table of content </vt:lpstr>
      <vt:lpstr>General Information </vt:lpstr>
      <vt:lpstr>History </vt:lpstr>
      <vt:lpstr>Fränkisches Reich (Franconian Empire) </vt:lpstr>
      <vt:lpstr>The sights of Aachen </vt:lpstr>
      <vt:lpstr>Aachen cathedral </vt:lpstr>
      <vt:lpstr>Aachen‘s town hall </vt:lpstr>
      <vt:lpstr>Elisenbrunnen </vt:lpstr>
      <vt:lpstr>Ponttor </vt:lpstr>
      <vt:lpstr>Carolus Thermen </vt:lpstr>
      <vt:lpstr>The Tivoli </vt:lpstr>
      <vt:lpstr>The RWTH </vt:lpstr>
      <vt:lpstr>Thanks for watching </vt:lpstr>
      <vt:lpstr>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city of Aachen </dc:title>
  <dc:creator>Hi**** N**h8533</dc:creator>
  <cp:lastModifiedBy>Anna von Heel</cp:lastModifiedBy>
  <cp:revision>2</cp:revision>
  <dcterms:created xsi:type="dcterms:W3CDTF">2026-03-14T16:59:59Z</dcterms:created>
  <dcterms:modified xsi:type="dcterms:W3CDTF">2026-03-15T17:23:52Z</dcterms:modified>
</cp:coreProperties>
</file>