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0" r:id="rId3"/>
    <p:sldId id="451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449" r:id="rId12"/>
    <p:sldId id="267" r:id="rId13"/>
    <p:sldId id="435" r:id="rId14"/>
    <p:sldId id="436" r:id="rId15"/>
    <p:sldId id="263" r:id="rId16"/>
    <p:sldId id="430" r:id="rId17"/>
    <p:sldId id="432" r:id="rId18"/>
    <p:sldId id="265" r:id="rId19"/>
    <p:sldId id="266" r:id="rId20"/>
    <p:sldId id="268" r:id="rId21"/>
    <p:sldId id="429" r:id="rId22"/>
    <p:sldId id="433" r:id="rId23"/>
    <p:sldId id="434" r:id="rId24"/>
    <p:sldId id="269" r:id="rId25"/>
    <p:sldId id="270" r:id="rId26"/>
    <p:sldId id="428" r:id="rId27"/>
    <p:sldId id="448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4B8FE-4C6C-4490-B1AB-8047665A0B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87A856-E176-4A61-8951-E1E3B4902C9E}">
      <dgm:prSet/>
      <dgm:spPr>
        <a:xfrm>
          <a:off x="1062479" y="2301553"/>
          <a:ext cx="9453120" cy="919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fi-F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lisätään osallistujien ja organisaatioiden ympäristötietoutta ja sitoutumista kestävään kehitykseen 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4E106A7-F573-4DB8-9167-4EB4510E3702}" type="parTrans" cxnId="{1EB0D7C3-79FB-42D8-A696-A904CDA8D508}">
      <dgm:prSet/>
      <dgm:spPr/>
      <dgm:t>
        <a:bodyPr/>
        <a:lstStyle/>
        <a:p>
          <a:endParaRPr lang="en-US"/>
        </a:p>
      </dgm:t>
    </dgm:pt>
    <dgm:pt modelId="{2D8A2C1B-A7D0-43C6-B42A-3A62E0667049}" type="sibTrans" cxnId="{1EB0D7C3-79FB-42D8-A696-A904CDA8D508}">
      <dgm:prSet/>
      <dgm:spPr/>
      <dgm:t>
        <a:bodyPr/>
        <a:lstStyle/>
        <a:p>
          <a:endParaRPr lang="en-US"/>
        </a:p>
      </dgm:t>
    </dgm:pt>
    <dgm:pt modelId="{FC414F4E-26F7-4AAD-AD34-96AFB5E0DC2F}">
      <dgm:prSet/>
      <dgm:spPr>
        <a:xfrm>
          <a:off x="1062479" y="3451423"/>
          <a:ext cx="9453120" cy="919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fi-F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tuetaan maata pitkin matkustamista ja tulevaisuudessa kompensaatiojärjestelyjä, mikäli vähäpäästöisemmät matkustuskeinot eivät ole mahdollisia  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44D17E6-4AE6-42E0-817E-F096F2276812}" type="parTrans" cxnId="{95F09118-D507-4AFF-8783-57ED4BC37C09}">
      <dgm:prSet/>
      <dgm:spPr/>
      <dgm:t>
        <a:bodyPr/>
        <a:lstStyle/>
        <a:p>
          <a:endParaRPr lang="fi-FI"/>
        </a:p>
      </dgm:t>
    </dgm:pt>
    <dgm:pt modelId="{E6E7B40B-2B16-416D-8A77-5349C7CEA921}" type="sibTrans" cxnId="{95F09118-D507-4AFF-8783-57ED4BC37C09}">
      <dgm:prSet/>
      <dgm:spPr/>
      <dgm:t>
        <a:bodyPr/>
        <a:lstStyle/>
        <a:p>
          <a:endParaRPr lang="fi-FI"/>
        </a:p>
      </dgm:t>
    </dgm:pt>
    <dgm:pt modelId="{AE7DA78E-E8F0-46B2-8A10-2956CB71D5E7}">
      <dgm:prSet/>
      <dgm:spPr>
        <a:xfrm>
          <a:off x="1062479" y="1151684"/>
          <a:ext cx="9453120" cy="919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fi-FI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lisätään virtuaalisia yhteistyömahdollisuuksia sekä yksilö- että hanketasolla </a:t>
          </a:r>
        </a:p>
      </dgm:t>
    </dgm:pt>
    <dgm:pt modelId="{7923E3A3-B279-418E-B5F1-16EEEDD9B545}" type="parTrans" cxnId="{E9566945-82A5-4EFF-87EF-5330F5218025}">
      <dgm:prSet/>
      <dgm:spPr/>
      <dgm:t>
        <a:bodyPr/>
        <a:lstStyle/>
        <a:p>
          <a:endParaRPr lang="fi-FI"/>
        </a:p>
      </dgm:t>
    </dgm:pt>
    <dgm:pt modelId="{80ECC308-472E-405B-8947-D785C906F404}" type="sibTrans" cxnId="{E9566945-82A5-4EFF-87EF-5330F5218025}">
      <dgm:prSet/>
      <dgm:spPr/>
      <dgm:t>
        <a:bodyPr/>
        <a:lstStyle/>
        <a:p>
          <a:endParaRPr lang="fi-FI"/>
        </a:p>
      </dgm:t>
    </dgm:pt>
    <dgm:pt modelId="{DA9BC4CF-91E5-4ABC-B88E-D37BC5377831}">
      <dgm:prSet/>
      <dgm:spPr>
        <a:xfrm>
          <a:off x="1062479" y="1815"/>
          <a:ext cx="9453120" cy="919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fi-FI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priorisoidaan hankkeita, jotka edistävät ympäristövastuullista yhteistyötä ja kestävän kehityksen osaamista Euroopassa</a:t>
          </a:r>
          <a:endParaRPr lang="fi-FI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9A2A70D-DB94-4814-AC23-A5AEA6DA3B20}" type="parTrans" cxnId="{9C37F0D0-14D5-4B17-A1FF-B9392DA45CA4}">
      <dgm:prSet/>
      <dgm:spPr/>
      <dgm:t>
        <a:bodyPr/>
        <a:lstStyle/>
        <a:p>
          <a:endParaRPr lang="fi-FI"/>
        </a:p>
      </dgm:t>
    </dgm:pt>
    <dgm:pt modelId="{D5FD2D9F-53AD-47D2-9564-736B2DEE9CE4}" type="sibTrans" cxnId="{9C37F0D0-14D5-4B17-A1FF-B9392DA45CA4}">
      <dgm:prSet/>
      <dgm:spPr/>
      <dgm:t>
        <a:bodyPr/>
        <a:lstStyle/>
        <a:p>
          <a:endParaRPr lang="fi-FI"/>
        </a:p>
      </dgm:t>
    </dgm:pt>
    <dgm:pt modelId="{319A0822-5AEA-40FC-9F40-8E0C88A56ADD}" type="pres">
      <dgm:prSet presAssocID="{5164B8FE-4C6C-4490-B1AB-8047665A0BEE}" presName="root" presStyleCnt="0">
        <dgm:presLayoutVars>
          <dgm:dir/>
          <dgm:resizeHandles val="exact"/>
        </dgm:presLayoutVars>
      </dgm:prSet>
      <dgm:spPr/>
    </dgm:pt>
    <dgm:pt modelId="{99B27BF3-43D9-46B3-9E04-0A47755AAEE0}" type="pres">
      <dgm:prSet presAssocID="{DA9BC4CF-91E5-4ABC-B88E-D37BC5377831}" presName="compNode" presStyleCnt="0"/>
      <dgm:spPr/>
    </dgm:pt>
    <dgm:pt modelId="{174E3992-9087-4D43-B87D-82C6EC05BCDF}" type="pres">
      <dgm:prSet presAssocID="{DA9BC4CF-91E5-4ABC-B88E-D37BC5377831}" presName="bgRect" presStyleLbl="bgShp" presStyleIdx="0" presStyleCnt="4"/>
      <dgm:spPr>
        <a:xfrm>
          <a:off x="0" y="1815"/>
          <a:ext cx="10515600" cy="919895"/>
        </a:xfrm>
        <a:prstGeom prst="roundRect">
          <a:avLst>
            <a:gd name="adj" fmla="val 10000"/>
          </a:avLst>
        </a:prstGeom>
        <a:solidFill>
          <a:srgbClr val="5BCA1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F8176B68-6F02-432E-A839-A03BEF653147}" type="pres">
      <dgm:prSet presAssocID="{DA9BC4CF-91E5-4ABC-B88E-D37BC5377831}" presName="iconRect" presStyleLbl="node1" presStyleIdx="0" presStyleCnt="4"/>
      <dgm:spPr>
        <a:xfrm>
          <a:off x="278268" y="208791"/>
          <a:ext cx="505942" cy="505942"/>
        </a:xfrm>
        <a:prstGeom prst="rect">
          <a:avLst/>
        </a:prstGeom>
        <a:solidFill>
          <a:srgbClr val="5BCA1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8AEDE71-B9D6-4375-8D68-8D1D5EF73E6F}" type="pres">
      <dgm:prSet presAssocID="{DA9BC4CF-91E5-4ABC-B88E-D37BC5377831}" presName="spaceRect" presStyleCnt="0"/>
      <dgm:spPr/>
    </dgm:pt>
    <dgm:pt modelId="{F161815C-9BCE-47D8-B81F-9028FCD66618}" type="pres">
      <dgm:prSet presAssocID="{DA9BC4CF-91E5-4ABC-B88E-D37BC5377831}" presName="parTx" presStyleLbl="revTx" presStyleIdx="0" presStyleCnt="4">
        <dgm:presLayoutVars>
          <dgm:chMax val="0"/>
          <dgm:chPref val="0"/>
        </dgm:presLayoutVars>
      </dgm:prSet>
      <dgm:spPr/>
    </dgm:pt>
    <dgm:pt modelId="{342A8083-B276-46AF-9A04-941AC507AF4A}" type="pres">
      <dgm:prSet presAssocID="{D5FD2D9F-53AD-47D2-9564-736B2DEE9CE4}" presName="sibTrans" presStyleCnt="0"/>
      <dgm:spPr/>
    </dgm:pt>
    <dgm:pt modelId="{2735576A-AFBC-4130-B9AA-0B5C950F1C1F}" type="pres">
      <dgm:prSet presAssocID="{AE7DA78E-E8F0-46B2-8A10-2956CB71D5E7}" presName="compNode" presStyleCnt="0"/>
      <dgm:spPr/>
    </dgm:pt>
    <dgm:pt modelId="{B4003A97-87E6-49EC-A06A-6DA165DC9B4B}" type="pres">
      <dgm:prSet presAssocID="{AE7DA78E-E8F0-46B2-8A10-2956CB71D5E7}" presName="bgRect" presStyleLbl="bgShp" presStyleIdx="1" presStyleCnt="4" custLinFactNeighborX="463" custLinFactNeighborY="-8499"/>
      <dgm:spPr>
        <a:xfrm>
          <a:off x="0" y="1073502"/>
          <a:ext cx="10515600" cy="919895"/>
        </a:xfrm>
        <a:prstGeom prst="roundRect">
          <a:avLst>
            <a:gd name="adj" fmla="val 10000"/>
          </a:avLst>
        </a:prstGeom>
        <a:solidFill>
          <a:srgbClr val="5BCA1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F3A560A-85E0-4432-BF3F-05692C3D6280}" type="pres">
      <dgm:prSet presAssocID="{AE7DA78E-E8F0-46B2-8A10-2956CB71D5E7}" presName="iconRect" presStyleLbl="node1" presStyleIdx="1" presStyleCnt="4"/>
      <dgm:spPr>
        <a:xfrm>
          <a:off x="278268" y="1358660"/>
          <a:ext cx="505942" cy="505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Puhelinkeskus"/>
        </a:ext>
      </dgm:extLst>
    </dgm:pt>
    <dgm:pt modelId="{B984ED8E-BEA8-4DD6-AC31-FCF7DC29B746}" type="pres">
      <dgm:prSet presAssocID="{AE7DA78E-E8F0-46B2-8A10-2956CB71D5E7}" presName="spaceRect" presStyleCnt="0"/>
      <dgm:spPr/>
    </dgm:pt>
    <dgm:pt modelId="{1D573EF8-CFAD-4012-8627-D87B043B58A6}" type="pres">
      <dgm:prSet presAssocID="{AE7DA78E-E8F0-46B2-8A10-2956CB71D5E7}" presName="parTx" presStyleLbl="revTx" presStyleIdx="1" presStyleCnt="4">
        <dgm:presLayoutVars>
          <dgm:chMax val="0"/>
          <dgm:chPref val="0"/>
        </dgm:presLayoutVars>
      </dgm:prSet>
      <dgm:spPr/>
    </dgm:pt>
    <dgm:pt modelId="{E81DDB73-2030-4A85-AE93-AE5AFD481F3A}" type="pres">
      <dgm:prSet presAssocID="{80ECC308-472E-405B-8947-D785C906F404}" presName="sibTrans" presStyleCnt="0"/>
      <dgm:spPr/>
    </dgm:pt>
    <dgm:pt modelId="{D6C0BFCC-75A9-469B-8847-1AA6C0648AD8}" type="pres">
      <dgm:prSet presAssocID="{4F87A856-E176-4A61-8951-E1E3B4902C9E}" presName="compNode" presStyleCnt="0"/>
      <dgm:spPr/>
    </dgm:pt>
    <dgm:pt modelId="{836E44F2-2176-49D4-9108-F29095FF45FE}" type="pres">
      <dgm:prSet presAssocID="{4F87A856-E176-4A61-8951-E1E3B4902C9E}" presName="bgRect" presStyleLbl="bgShp" presStyleIdx="2" presStyleCnt="4"/>
      <dgm:spPr>
        <a:xfrm>
          <a:off x="0" y="2301553"/>
          <a:ext cx="10515600" cy="919895"/>
        </a:xfrm>
        <a:prstGeom prst="roundRect">
          <a:avLst>
            <a:gd name="adj" fmla="val 10000"/>
          </a:avLst>
        </a:prstGeom>
        <a:solidFill>
          <a:srgbClr val="5BCA1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1C9E38D-1E96-4B96-B6F2-061C8E307C0C}" type="pres">
      <dgm:prSet presAssocID="{4F87A856-E176-4A61-8951-E1E3B4902C9E}" presName="iconRect" presStyleLbl="node1" presStyleIdx="2" presStyleCnt="4"/>
      <dgm:spPr>
        <a:xfrm>
          <a:off x="278268" y="2508530"/>
          <a:ext cx="505942" cy="505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Lehti"/>
        </a:ext>
      </dgm:extLst>
    </dgm:pt>
    <dgm:pt modelId="{D5B96E66-7E4B-4EFE-B95B-FA3E03216746}" type="pres">
      <dgm:prSet presAssocID="{4F87A856-E176-4A61-8951-E1E3B4902C9E}" presName="spaceRect" presStyleCnt="0"/>
      <dgm:spPr/>
    </dgm:pt>
    <dgm:pt modelId="{8EFB0F3D-702F-4674-BA9B-44B01F856EAF}" type="pres">
      <dgm:prSet presAssocID="{4F87A856-E176-4A61-8951-E1E3B4902C9E}" presName="parTx" presStyleLbl="revTx" presStyleIdx="2" presStyleCnt="4">
        <dgm:presLayoutVars>
          <dgm:chMax val="0"/>
          <dgm:chPref val="0"/>
        </dgm:presLayoutVars>
      </dgm:prSet>
      <dgm:spPr/>
    </dgm:pt>
    <dgm:pt modelId="{4C52E5F9-894B-4B19-8043-B3B2FCC5DA64}" type="pres">
      <dgm:prSet presAssocID="{2D8A2C1B-A7D0-43C6-B42A-3A62E0667049}" presName="sibTrans" presStyleCnt="0"/>
      <dgm:spPr/>
    </dgm:pt>
    <dgm:pt modelId="{3D8B24BC-24E1-485C-A9F7-CEFFFA622BFD}" type="pres">
      <dgm:prSet presAssocID="{FC414F4E-26F7-4AAD-AD34-96AFB5E0DC2F}" presName="compNode" presStyleCnt="0"/>
      <dgm:spPr/>
    </dgm:pt>
    <dgm:pt modelId="{E3E00D93-E9A2-4255-AA5A-075DD096A78D}" type="pres">
      <dgm:prSet presAssocID="{FC414F4E-26F7-4AAD-AD34-96AFB5E0DC2F}" presName="bgRect" presStyleLbl="bgShp" presStyleIdx="3" presStyleCnt="4"/>
      <dgm:spPr>
        <a:xfrm>
          <a:off x="0" y="3451423"/>
          <a:ext cx="10515600" cy="919895"/>
        </a:xfrm>
        <a:prstGeom prst="roundRect">
          <a:avLst>
            <a:gd name="adj" fmla="val 10000"/>
          </a:avLst>
        </a:prstGeom>
        <a:solidFill>
          <a:srgbClr val="5BCA1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78AB5B7-FBA4-4300-9C9F-C433DE4332F4}" type="pres">
      <dgm:prSet presAssocID="{FC414F4E-26F7-4AAD-AD34-96AFB5E0DC2F}" presName="iconRect" presStyleLbl="node1" presStyleIdx="3" presStyleCnt="4"/>
      <dgm:spPr>
        <a:xfrm>
          <a:off x="278268" y="3658399"/>
          <a:ext cx="505942" cy="5059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aapallo"/>
        </a:ext>
      </dgm:extLst>
    </dgm:pt>
    <dgm:pt modelId="{2842240E-1006-4EC1-94B2-F70B9F38BB1A}" type="pres">
      <dgm:prSet presAssocID="{FC414F4E-26F7-4AAD-AD34-96AFB5E0DC2F}" presName="spaceRect" presStyleCnt="0"/>
      <dgm:spPr/>
    </dgm:pt>
    <dgm:pt modelId="{466717A1-5AF2-4186-8AA0-F1E79315C593}" type="pres">
      <dgm:prSet presAssocID="{FC414F4E-26F7-4AAD-AD34-96AFB5E0DC2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377FE08-5EFD-4725-BB4A-77D28E60BAF6}" type="presOf" srcId="{DA9BC4CF-91E5-4ABC-B88E-D37BC5377831}" destId="{F161815C-9BCE-47D8-B81F-9028FCD66618}" srcOrd="0" destOrd="0" presId="urn:microsoft.com/office/officeart/2018/2/layout/IconVerticalSolidList"/>
    <dgm:cxn modelId="{95F09118-D507-4AFF-8783-57ED4BC37C09}" srcId="{5164B8FE-4C6C-4490-B1AB-8047665A0BEE}" destId="{FC414F4E-26F7-4AAD-AD34-96AFB5E0DC2F}" srcOrd="3" destOrd="0" parTransId="{844D17E6-4AE6-42E0-817E-F096F2276812}" sibTransId="{E6E7B40B-2B16-416D-8A77-5349C7CEA921}"/>
    <dgm:cxn modelId="{D867562E-9078-4D59-91A9-8CC3851CE5C9}" type="presOf" srcId="{4F87A856-E176-4A61-8951-E1E3B4902C9E}" destId="{8EFB0F3D-702F-4674-BA9B-44B01F856EAF}" srcOrd="0" destOrd="0" presId="urn:microsoft.com/office/officeart/2018/2/layout/IconVerticalSolidList"/>
    <dgm:cxn modelId="{B5647638-C46A-4125-9E86-20E19783597A}" type="presOf" srcId="{AE7DA78E-E8F0-46B2-8A10-2956CB71D5E7}" destId="{1D573EF8-CFAD-4012-8627-D87B043B58A6}" srcOrd="0" destOrd="0" presId="urn:microsoft.com/office/officeart/2018/2/layout/IconVerticalSolidList"/>
    <dgm:cxn modelId="{E9566945-82A5-4EFF-87EF-5330F5218025}" srcId="{5164B8FE-4C6C-4490-B1AB-8047665A0BEE}" destId="{AE7DA78E-E8F0-46B2-8A10-2956CB71D5E7}" srcOrd="1" destOrd="0" parTransId="{7923E3A3-B279-418E-B5F1-16EEEDD9B545}" sibTransId="{80ECC308-472E-405B-8947-D785C906F404}"/>
    <dgm:cxn modelId="{85BF1F6E-F7CC-4A1F-8389-53A91F1B0F29}" type="presOf" srcId="{FC414F4E-26F7-4AAD-AD34-96AFB5E0DC2F}" destId="{466717A1-5AF2-4186-8AA0-F1E79315C593}" srcOrd="0" destOrd="0" presId="urn:microsoft.com/office/officeart/2018/2/layout/IconVerticalSolidList"/>
    <dgm:cxn modelId="{0FD25399-F951-4F9E-8E94-801543701E6C}" type="presOf" srcId="{5164B8FE-4C6C-4490-B1AB-8047665A0BEE}" destId="{319A0822-5AEA-40FC-9F40-8E0C88A56ADD}" srcOrd="0" destOrd="0" presId="urn:microsoft.com/office/officeart/2018/2/layout/IconVerticalSolidList"/>
    <dgm:cxn modelId="{1EB0D7C3-79FB-42D8-A696-A904CDA8D508}" srcId="{5164B8FE-4C6C-4490-B1AB-8047665A0BEE}" destId="{4F87A856-E176-4A61-8951-E1E3B4902C9E}" srcOrd="2" destOrd="0" parTransId="{E4E106A7-F573-4DB8-9167-4EB4510E3702}" sibTransId="{2D8A2C1B-A7D0-43C6-B42A-3A62E0667049}"/>
    <dgm:cxn modelId="{9C37F0D0-14D5-4B17-A1FF-B9392DA45CA4}" srcId="{5164B8FE-4C6C-4490-B1AB-8047665A0BEE}" destId="{DA9BC4CF-91E5-4ABC-B88E-D37BC5377831}" srcOrd="0" destOrd="0" parTransId="{69A2A70D-DB94-4814-AC23-A5AEA6DA3B20}" sibTransId="{D5FD2D9F-53AD-47D2-9564-736B2DEE9CE4}"/>
    <dgm:cxn modelId="{919AD0BE-D488-4827-9D11-08CB00AFF377}" type="presParOf" srcId="{319A0822-5AEA-40FC-9F40-8E0C88A56ADD}" destId="{99B27BF3-43D9-46B3-9E04-0A47755AAEE0}" srcOrd="0" destOrd="0" presId="urn:microsoft.com/office/officeart/2018/2/layout/IconVerticalSolidList"/>
    <dgm:cxn modelId="{4ABAB52A-C300-4897-B6E1-108A5D2870FB}" type="presParOf" srcId="{99B27BF3-43D9-46B3-9E04-0A47755AAEE0}" destId="{174E3992-9087-4D43-B87D-82C6EC05BCDF}" srcOrd="0" destOrd="0" presId="urn:microsoft.com/office/officeart/2018/2/layout/IconVerticalSolidList"/>
    <dgm:cxn modelId="{70A84DA2-42CA-4D21-996F-3B8DC4046007}" type="presParOf" srcId="{99B27BF3-43D9-46B3-9E04-0A47755AAEE0}" destId="{F8176B68-6F02-432E-A839-A03BEF653147}" srcOrd="1" destOrd="0" presId="urn:microsoft.com/office/officeart/2018/2/layout/IconVerticalSolidList"/>
    <dgm:cxn modelId="{1D25DB5F-20FB-4FE4-9F82-B0AD6E502B78}" type="presParOf" srcId="{99B27BF3-43D9-46B3-9E04-0A47755AAEE0}" destId="{68AEDE71-B9D6-4375-8D68-8D1D5EF73E6F}" srcOrd="2" destOrd="0" presId="urn:microsoft.com/office/officeart/2018/2/layout/IconVerticalSolidList"/>
    <dgm:cxn modelId="{A1C4DFC0-547E-4E2E-8CCC-FCB960F312BC}" type="presParOf" srcId="{99B27BF3-43D9-46B3-9E04-0A47755AAEE0}" destId="{F161815C-9BCE-47D8-B81F-9028FCD66618}" srcOrd="3" destOrd="0" presId="urn:microsoft.com/office/officeart/2018/2/layout/IconVerticalSolidList"/>
    <dgm:cxn modelId="{06748AB4-1552-4C11-80A2-BFCC60755B33}" type="presParOf" srcId="{319A0822-5AEA-40FC-9F40-8E0C88A56ADD}" destId="{342A8083-B276-46AF-9A04-941AC507AF4A}" srcOrd="1" destOrd="0" presId="urn:microsoft.com/office/officeart/2018/2/layout/IconVerticalSolidList"/>
    <dgm:cxn modelId="{CF2A356B-5AB7-4A97-BF53-544AFD00A452}" type="presParOf" srcId="{319A0822-5AEA-40FC-9F40-8E0C88A56ADD}" destId="{2735576A-AFBC-4130-B9AA-0B5C950F1C1F}" srcOrd="2" destOrd="0" presId="urn:microsoft.com/office/officeart/2018/2/layout/IconVerticalSolidList"/>
    <dgm:cxn modelId="{C788E75C-2920-44A9-9DB0-5A8B006DFD7E}" type="presParOf" srcId="{2735576A-AFBC-4130-B9AA-0B5C950F1C1F}" destId="{B4003A97-87E6-49EC-A06A-6DA165DC9B4B}" srcOrd="0" destOrd="0" presId="urn:microsoft.com/office/officeart/2018/2/layout/IconVerticalSolidList"/>
    <dgm:cxn modelId="{3038CDD8-F941-44B2-8BFC-C34EAF1C8AE5}" type="presParOf" srcId="{2735576A-AFBC-4130-B9AA-0B5C950F1C1F}" destId="{1F3A560A-85E0-4432-BF3F-05692C3D6280}" srcOrd="1" destOrd="0" presId="urn:microsoft.com/office/officeart/2018/2/layout/IconVerticalSolidList"/>
    <dgm:cxn modelId="{075F9039-3443-4B48-831C-76EE6C7B23A4}" type="presParOf" srcId="{2735576A-AFBC-4130-B9AA-0B5C950F1C1F}" destId="{B984ED8E-BEA8-4DD6-AC31-FCF7DC29B746}" srcOrd="2" destOrd="0" presId="urn:microsoft.com/office/officeart/2018/2/layout/IconVerticalSolidList"/>
    <dgm:cxn modelId="{FF05909B-2006-416C-B453-3A6599AD570D}" type="presParOf" srcId="{2735576A-AFBC-4130-B9AA-0B5C950F1C1F}" destId="{1D573EF8-CFAD-4012-8627-D87B043B58A6}" srcOrd="3" destOrd="0" presId="urn:microsoft.com/office/officeart/2018/2/layout/IconVerticalSolidList"/>
    <dgm:cxn modelId="{831FDFFE-53FF-4C45-A5C6-FB97A7E36482}" type="presParOf" srcId="{319A0822-5AEA-40FC-9F40-8E0C88A56ADD}" destId="{E81DDB73-2030-4A85-AE93-AE5AFD481F3A}" srcOrd="3" destOrd="0" presId="urn:microsoft.com/office/officeart/2018/2/layout/IconVerticalSolidList"/>
    <dgm:cxn modelId="{1F2FCC7B-F38A-42F4-BE6B-EDC66132AFA1}" type="presParOf" srcId="{319A0822-5AEA-40FC-9F40-8E0C88A56ADD}" destId="{D6C0BFCC-75A9-469B-8847-1AA6C0648AD8}" srcOrd="4" destOrd="0" presId="urn:microsoft.com/office/officeart/2018/2/layout/IconVerticalSolidList"/>
    <dgm:cxn modelId="{CBBCCBF9-F987-49DA-9122-06034FD9DD10}" type="presParOf" srcId="{D6C0BFCC-75A9-469B-8847-1AA6C0648AD8}" destId="{836E44F2-2176-49D4-9108-F29095FF45FE}" srcOrd="0" destOrd="0" presId="urn:microsoft.com/office/officeart/2018/2/layout/IconVerticalSolidList"/>
    <dgm:cxn modelId="{2AD71C91-6E92-4359-8445-9EE117512867}" type="presParOf" srcId="{D6C0BFCC-75A9-469B-8847-1AA6C0648AD8}" destId="{41C9E38D-1E96-4B96-B6F2-061C8E307C0C}" srcOrd="1" destOrd="0" presId="urn:microsoft.com/office/officeart/2018/2/layout/IconVerticalSolidList"/>
    <dgm:cxn modelId="{87D698A7-F92F-4D97-90ED-ABDF19DAF488}" type="presParOf" srcId="{D6C0BFCC-75A9-469B-8847-1AA6C0648AD8}" destId="{D5B96E66-7E4B-4EFE-B95B-FA3E03216746}" srcOrd="2" destOrd="0" presId="urn:microsoft.com/office/officeart/2018/2/layout/IconVerticalSolidList"/>
    <dgm:cxn modelId="{F2476A4C-7C22-46BB-A1C9-5F164FB73F98}" type="presParOf" srcId="{D6C0BFCC-75A9-469B-8847-1AA6C0648AD8}" destId="{8EFB0F3D-702F-4674-BA9B-44B01F856EAF}" srcOrd="3" destOrd="0" presId="urn:microsoft.com/office/officeart/2018/2/layout/IconVerticalSolidList"/>
    <dgm:cxn modelId="{9A4D840B-3191-47A6-9CD4-3C44FD0BC14E}" type="presParOf" srcId="{319A0822-5AEA-40FC-9F40-8E0C88A56ADD}" destId="{4C52E5F9-894B-4B19-8043-B3B2FCC5DA64}" srcOrd="5" destOrd="0" presId="urn:microsoft.com/office/officeart/2018/2/layout/IconVerticalSolidList"/>
    <dgm:cxn modelId="{7CDFC006-D9D6-4BAE-BD6E-86A88476462F}" type="presParOf" srcId="{319A0822-5AEA-40FC-9F40-8E0C88A56ADD}" destId="{3D8B24BC-24E1-485C-A9F7-CEFFFA622BFD}" srcOrd="6" destOrd="0" presId="urn:microsoft.com/office/officeart/2018/2/layout/IconVerticalSolidList"/>
    <dgm:cxn modelId="{3D24DF55-2132-4C12-964C-A17B2486AE83}" type="presParOf" srcId="{3D8B24BC-24E1-485C-A9F7-CEFFFA622BFD}" destId="{E3E00D93-E9A2-4255-AA5A-075DD096A78D}" srcOrd="0" destOrd="0" presId="urn:microsoft.com/office/officeart/2018/2/layout/IconVerticalSolidList"/>
    <dgm:cxn modelId="{5C89AC1B-6D36-4DFC-84E3-1C56BF0855CE}" type="presParOf" srcId="{3D8B24BC-24E1-485C-A9F7-CEFFFA622BFD}" destId="{578AB5B7-FBA4-4300-9C9F-C433DE4332F4}" srcOrd="1" destOrd="0" presId="urn:microsoft.com/office/officeart/2018/2/layout/IconVerticalSolidList"/>
    <dgm:cxn modelId="{5C926D74-6BE9-4133-9E8F-F9DA0699B512}" type="presParOf" srcId="{3D8B24BC-24E1-485C-A9F7-CEFFFA622BFD}" destId="{2842240E-1006-4EC1-94B2-F70B9F38BB1A}" srcOrd="2" destOrd="0" presId="urn:microsoft.com/office/officeart/2018/2/layout/IconVerticalSolidList"/>
    <dgm:cxn modelId="{6EB9F977-BE56-441B-B3A9-6948B59B205D}" type="presParOf" srcId="{3D8B24BC-24E1-485C-A9F7-CEFFFA622BFD}" destId="{466717A1-5AF2-4186-8AA0-F1E79315C5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E3992-9087-4D43-B87D-82C6EC05BCDF}">
      <dsp:nvSpPr>
        <dsp:cNvPr id="0" name=""/>
        <dsp:cNvSpPr/>
      </dsp:nvSpPr>
      <dsp:spPr>
        <a:xfrm>
          <a:off x="0" y="1815"/>
          <a:ext cx="10515600" cy="919895"/>
        </a:xfrm>
        <a:prstGeom prst="roundRect">
          <a:avLst>
            <a:gd name="adj" fmla="val 10000"/>
          </a:avLst>
        </a:prstGeom>
        <a:solidFill>
          <a:srgbClr val="5BCA1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76B68-6F02-432E-A839-A03BEF653147}">
      <dsp:nvSpPr>
        <dsp:cNvPr id="0" name=""/>
        <dsp:cNvSpPr/>
      </dsp:nvSpPr>
      <dsp:spPr>
        <a:xfrm>
          <a:off x="278268" y="208791"/>
          <a:ext cx="505942" cy="505942"/>
        </a:xfrm>
        <a:prstGeom prst="rect">
          <a:avLst/>
        </a:prstGeom>
        <a:solidFill>
          <a:srgbClr val="5BCA13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1815C-9BCE-47D8-B81F-9028FCD66618}">
      <dsp:nvSpPr>
        <dsp:cNvPr id="0" name=""/>
        <dsp:cNvSpPr/>
      </dsp:nvSpPr>
      <dsp:spPr>
        <a:xfrm>
          <a:off x="1062479" y="1815"/>
          <a:ext cx="9453120" cy="91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56" tIns="97356" rIns="97356" bIns="973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priorisoidaan hankkeita, jotka edistävät ympäristövastuullista yhteistyötä ja kestävän kehityksen osaamista Euroopassa</a:t>
          </a:r>
          <a:endParaRPr lang="fi-FI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62479" y="1815"/>
        <a:ext cx="9453120" cy="919895"/>
      </dsp:txXfrm>
    </dsp:sp>
    <dsp:sp modelId="{B4003A97-87E6-49EC-A06A-6DA165DC9B4B}">
      <dsp:nvSpPr>
        <dsp:cNvPr id="0" name=""/>
        <dsp:cNvSpPr/>
      </dsp:nvSpPr>
      <dsp:spPr>
        <a:xfrm>
          <a:off x="0" y="1073502"/>
          <a:ext cx="10515600" cy="919895"/>
        </a:xfrm>
        <a:prstGeom prst="roundRect">
          <a:avLst>
            <a:gd name="adj" fmla="val 10000"/>
          </a:avLst>
        </a:prstGeom>
        <a:solidFill>
          <a:srgbClr val="5BCA1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A560A-85E0-4432-BF3F-05692C3D6280}">
      <dsp:nvSpPr>
        <dsp:cNvPr id="0" name=""/>
        <dsp:cNvSpPr/>
      </dsp:nvSpPr>
      <dsp:spPr>
        <a:xfrm>
          <a:off x="278268" y="1358660"/>
          <a:ext cx="505942" cy="5059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73EF8-CFAD-4012-8627-D87B043B58A6}">
      <dsp:nvSpPr>
        <dsp:cNvPr id="0" name=""/>
        <dsp:cNvSpPr/>
      </dsp:nvSpPr>
      <dsp:spPr>
        <a:xfrm>
          <a:off x="1062479" y="1151684"/>
          <a:ext cx="9453120" cy="91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56" tIns="97356" rIns="97356" bIns="973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lisätään virtuaalisia yhteistyömahdollisuuksia sekä yksilö- että hanketasolla </a:t>
          </a:r>
        </a:p>
      </dsp:txBody>
      <dsp:txXfrm>
        <a:off x="1062479" y="1151684"/>
        <a:ext cx="9453120" cy="919895"/>
      </dsp:txXfrm>
    </dsp:sp>
    <dsp:sp modelId="{836E44F2-2176-49D4-9108-F29095FF45FE}">
      <dsp:nvSpPr>
        <dsp:cNvPr id="0" name=""/>
        <dsp:cNvSpPr/>
      </dsp:nvSpPr>
      <dsp:spPr>
        <a:xfrm>
          <a:off x="0" y="2301553"/>
          <a:ext cx="10515600" cy="919895"/>
        </a:xfrm>
        <a:prstGeom prst="roundRect">
          <a:avLst>
            <a:gd name="adj" fmla="val 10000"/>
          </a:avLst>
        </a:prstGeom>
        <a:solidFill>
          <a:srgbClr val="5BCA1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9E38D-1E96-4B96-B6F2-061C8E307C0C}">
      <dsp:nvSpPr>
        <dsp:cNvPr id="0" name=""/>
        <dsp:cNvSpPr/>
      </dsp:nvSpPr>
      <dsp:spPr>
        <a:xfrm>
          <a:off x="278268" y="2508530"/>
          <a:ext cx="505942" cy="5059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B0F3D-702F-4674-BA9B-44B01F856EAF}">
      <dsp:nvSpPr>
        <dsp:cNvPr id="0" name=""/>
        <dsp:cNvSpPr/>
      </dsp:nvSpPr>
      <dsp:spPr>
        <a:xfrm>
          <a:off x="1062479" y="2301553"/>
          <a:ext cx="9453120" cy="91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56" tIns="97356" rIns="97356" bIns="973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lisätään osallistujien ja organisaatioiden ympäristötietoutta ja sitoutumista kestävään kehitykseen 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62479" y="2301553"/>
        <a:ext cx="9453120" cy="919895"/>
      </dsp:txXfrm>
    </dsp:sp>
    <dsp:sp modelId="{E3E00D93-E9A2-4255-AA5A-075DD096A78D}">
      <dsp:nvSpPr>
        <dsp:cNvPr id="0" name=""/>
        <dsp:cNvSpPr/>
      </dsp:nvSpPr>
      <dsp:spPr>
        <a:xfrm>
          <a:off x="0" y="3451423"/>
          <a:ext cx="10515600" cy="919895"/>
        </a:xfrm>
        <a:prstGeom prst="roundRect">
          <a:avLst>
            <a:gd name="adj" fmla="val 10000"/>
          </a:avLst>
        </a:prstGeom>
        <a:solidFill>
          <a:srgbClr val="5BCA1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AB5B7-FBA4-4300-9C9F-C433DE4332F4}">
      <dsp:nvSpPr>
        <dsp:cNvPr id="0" name=""/>
        <dsp:cNvSpPr/>
      </dsp:nvSpPr>
      <dsp:spPr>
        <a:xfrm>
          <a:off x="278268" y="3658399"/>
          <a:ext cx="505942" cy="5059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717A1-5AF2-4186-8AA0-F1E79315C593}">
      <dsp:nvSpPr>
        <dsp:cNvPr id="0" name=""/>
        <dsp:cNvSpPr/>
      </dsp:nvSpPr>
      <dsp:spPr>
        <a:xfrm>
          <a:off x="1062479" y="3451423"/>
          <a:ext cx="9453120" cy="919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56" tIns="97356" rIns="97356" bIns="973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tuetaan maata pitkin matkustamista ja tulevaisuudessa kompensaatiojärjestelyjä, mikäli vähäpäästöisemmät matkustuskeinot eivät ole mahdollisia  </a:t>
          </a:r>
          <a:endParaRPr lang="en-US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62479" y="3451423"/>
        <a:ext cx="9453120" cy="91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F50F96-349E-4519-BA6A-C836CF91B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05E1B8-B320-4EF0-A524-A85EE2BF9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2DA809-C1D5-4D46-9048-34DFB1C7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D4DA04-3EE1-4932-8AAD-B3F7997E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FF5927-C36E-40E3-BBA2-0DE7F5AD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71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7BE01D-0047-4FF0-87B0-EC511920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3E6002-C472-4012-9158-FD8DE3E60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D8A560-2D01-4457-95AB-665C8A3C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F3444B-59E0-44E1-9243-B50901FE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702DC6-278C-48F2-8527-269A9FAC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14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3AE1A70-C77A-4E62-B20A-D936832A4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7C7F3DA-169A-4E4C-BCF7-FD434DD01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2F86F0-605D-49AE-ABBF-B2290FFB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0E1181-2365-4F8F-A003-015281B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05495D-B33A-4EEB-8E83-B5A5ED51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B278E-5B53-486A-BAF2-BDAC9DCA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E3C96F-9CEC-4891-8D8B-D2B807A11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6E670D-B840-41F8-8F41-5B7ECF0F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3A7764-2394-49E2-AFC3-9C8D53B1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4C17DB-0FCC-4C40-932A-75228307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17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E5DB3-D133-4E99-BC0F-0D35A803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ADB633-CDC9-4269-A73B-FF2E6E627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C355F5-C763-4194-AAE2-2570FB5B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60EEB0-71CA-4392-94C6-CA861BF8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8A0B9B-11CD-44B4-9D53-0FE75D4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45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EF33D5-6DB7-4682-8AE9-E4D05FD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8F248D-AE86-46BB-BA2B-97209CF33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D38D13-1F0E-4D1E-84CC-DF3F5388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771843-B333-4D55-8581-9080B5FB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62C193-3033-4162-BE3D-CFD2EC37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9227A20-0E21-4EF4-BC77-9F16F0FF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16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9D367-54F0-465D-A9BD-E3E78C58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343851-612F-40DA-91A7-B1997210E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4FEE881-391D-42A5-B1E2-6ECA41A08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6735C63-D3BE-4DD4-9197-860ABD132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189549B-3A10-4DA1-AB8F-A3BEC54CA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579E7B1-BBF5-4A05-983E-82F2C82C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150AF5E-D830-4C2A-9793-F67DBB29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56D141-F4C6-47D9-9570-A30AC9FE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52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EFFDBA-C4B5-4976-AEE8-E966D4E2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8084B43-33B6-4741-98C3-0C30A5EC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26347E8-6892-4D29-B3CF-A117865E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B753EB-5B28-4625-9021-A5C9F243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108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42B545F-D47A-47D3-9FC4-CFF8F3B9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D94E320-5B80-4C16-8E9C-DA4F994D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3AC82-125F-4580-8743-3539FB21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81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7BDADA-42D1-439A-B838-7C50756E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A49947-8306-47CA-A8AD-52931A17D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D1CE050-46A9-4F0E-BC11-51DD0E4C6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4CB2C8-F9F0-42F2-8FC3-1FF9F8D4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90F7654-8718-4CE2-B209-BB32D8ED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FF2A70-83B8-4FBF-8CAB-2E5B961C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8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D1E2E7-66FF-4E9F-B393-49AF95DC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3277160-59C0-49BD-8FEA-9AD79B4BF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D38123-3DAD-44B8-933F-46DA5A1FC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9752EB-AD8E-42CE-9E10-1A8222F9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8206D4-CB13-417B-920A-064629D8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C0A167-E48B-47DC-9BF1-214BA8F1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425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7C6A0FA-D545-4CE6-B053-0C47BFE0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6B240A-2514-468D-B53C-F88DF9047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4F6DE3-78C0-46C0-AE3A-BABAC05B7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3144-E7A4-417A-AF65-671001A0FCC5}" type="datetimeFigureOut">
              <a:rPr lang="fi-FI" smtClean="0"/>
              <a:t>12.4.2021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E90E3A-4983-4A9C-BA45-2678781FE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62C0C7-1832-4CB1-8105-85AC4465F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2CD24-876C-47A3-895A-24BAA8346B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53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ducation/education-in-the-eu/european-education-area_f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c.europa.eu/programmes/erasmus-plus/resources/documents/erasmus-quality-standards-mobility-projects-vet-adults-schools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ec.europa.eu/programmes/erasmus-plus/resources/quality-standards-courses-under-key-action-1-learning-mobility-individuals_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c.europa.eu/programmes/erasmus-plus/programme-guide/part-b/key-action-1/mobility-pupils-and-staff-school-education_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programmes/erasmus-plus/resources/documents/erasmus-programme-guide-2021_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etwinning" TargetMode="External"/><Relationship Id="rId2" Type="http://schemas.openxmlformats.org/officeDocument/2006/relationships/hyperlink" Target="https://www.schooleducationgateway.eu/fi/pub/teacher_academy/catalogue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h.fi/sites/default/files/documents/oid-ohje_07012020_ylsiv-00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ohjelmat/mika-erasmus-ohjelm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aatikko.oph.fi/s/EBt89MidZR3Y4p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educationgateway.eu/fi/pub/resources/tutorials/developing-intercultural-skill.htm" TargetMode="External"/><Relationship Id="rId2" Type="http://schemas.openxmlformats.org/officeDocument/2006/relationships/hyperlink" Target="http://www.schooleducationgateway.eu/fi/pub/resources/tutorials/how_to_select_a_teacher_traini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schooleducationgateway.e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educationgateway.eu/fi/pub/tools/mobility.cfm" TargetMode="External"/><Relationship Id="rId2" Type="http://schemas.openxmlformats.org/officeDocument/2006/relationships/hyperlink" Target="https://www.erasmusinschoo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erasmusintern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ww.oph.fi/fi/etwinni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hankkeet/palvelumme-vuonna-2021-yleissivistavan-koulutuksen-kansainvalistymiseen" TargetMode="External"/><Relationship Id="rId2" Type="http://schemas.openxmlformats.org/officeDocument/2006/relationships/hyperlink" Target="https://lista.edu.fi/sympa/subscribe/kv.yleissivistav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oph.fi/sv/erasmusallmanbildande" TargetMode="External"/><Relationship Id="rId4" Type="http://schemas.openxmlformats.org/officeDocument/2006/relationships/hyperlink" Target="http://oph.fi/erasmusyleissivistavall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programmes/erasmus-plus/resources/documents/erasmus-programme-guide-2021_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ducation/education-in-the-eu/digital-education-action-plan_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trategy/priorities-2019-2024/european-green-deal_f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oph.fi/fi/ohjelmat/mika-erasmus-akkreditoint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80E147-941C-4D62-A747-04ED9AC16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2043421"/>
            <a:ext cx="9144000" cy="2387600"/>
          </a:xfrm>
        </p:spPr>
        <p:txBody>
          <a:bodyPr/>
          <a:lstStyle/>
          <a:p>
            <a:r>
              <a:rPr lang="en-GB" sz="4800" b="1" dirty="0" err="1">
                <a:solidFill>
                  <a:srgbClr val="0041DC"/>
                </a:solidFill>
                <a:latin typeface="Calibri"/>
              </a:rPr>
              <a:t>Akkreditointi</a:t>
            </a:r>
            <a:r>
              <a:rPr lang="en-GB" sz="4800" b="1" dirty="0">
                <a:solidFill>
                  <a:srgbClr val="0041DC"/>
                </a:solidFill>
                <a:latin typeface="Calibri"/>
              </a:rPr>
              <a:t> </a:t>
            </a:r>
            <a:r>
              <a:rPr lang="en-GB" sz="4800" b="1" dirty="0" err="1">
                <a:solidFill>
                  <a:srgbClr val="0041DC"/>
                </a:solidFill>
                <a:latin typeface="Calibri"/>
              </a:rPr>
              <a:t>uudessa</a:t>
            </a:r>
            <a:r>
              <a:rPr lang="en-GB" sz="4800" b="1" dirty="0">
                <a:solidFill>
                  <a:srgbClr val="0041DC"/>
                </a:solidFill>
                <a:latin typeface="Calibri"/>
              </a:rPr>
              <a:t> </a:t>
            </a:r>
            <a:br>
              <a:rPr lang="en-GB" sz="4800" b="1" dirty="0">
                <a:solidFill>
                  <a:srgbClr val="0041DC"/>
                </a:solidFill>
                <a:latin typeface="Calibri"/>
              </a:rPr>
            </a:br>
            <a:r>
              <a:rPr lang="en-GB" sz="4800" b="1" dirty="0">
                <a:solidFill>
                  <a:srgbClr val="0041DC"/>
                </a:solidFill>
                <a:latin typeface="Calibri"/>
              </a:rPr>
              <a:t>Erasmus+ -</a:t>
            </a:r>
            <a:r>
              <a:rPr lang="en-GB" sz="4800" b="1" dirty="0" err="1">
                <a:solidFill>
                  <a:srgbClr val="0041DC"/>
                </a:solidFill>
                <a:latin typeface="Calibri"/>
              </a:rPr>
              <a:t>ohjelmassa</a:t>
            </a:r>
            <a:br>
              <a:rPr lang="en-GB" sz="4800" b="1" dirty="0">
                <a:solidFill>
                  <a:srgbClr val="0041DC"/>
                </a:solidFill>
                <a:latin typeface="Calibri"/>
              </a:rPr>
            </a:br>
            <a:r>
              <a:rPr lang="en-GB" sz="4800" b="1" dirty="0">
                <a:solidFill>
                  <a:srgbClr val="0041DC"/>
                </a:solidFill>
                <a:latin typeface="Calibri"/>
              </a:rPr>
              <a:t>2021-2027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BAE5EE-ADC6-4C6D-9676-1AD632CD4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0568"/>
            <a:ext cx="9144000" cy="1655762"/>
          </a:xfrm>
        </p:spPr>
        <p:txBody>
          <a:bodyPr/>
          <a:lstStyle/>
          <a:p>
            <a:r>
              <a:rPr lang="fi-FI" sz="3200" dirty="0">
                <a:solidFill>
                  <a:srgbClr val="0041DC"/>
                </a:solidFill>
                <a:ea typeface="+mj-ea"/>
                <a:cs typeface="+mj-cs"/>
              </a:rPr>
              <a:t> - kestävän ja vastuullisen kansainvälisen yhteistyön tukemista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556B8-4DBE-4640-8A9D-EA31EC7F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48" y="677554"/>
            <a:ext cx="3116171" cy="8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0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9AB274-6167-42F1-8BA9-73643200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Kuka voi hakea avustusta tai liittyä konsortion jäseneksi?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04AD0D-23B5-4D47-8873-8A32F35F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None/>
            </a:pPr>
            <a:r>
              <a:rPr lang="fi-FI" dirty="0">
                <a:solidFill>
                  <a:prstClr val="black"/>
                </a:solidFill>
              </a:rPr>
              <a:t>Hakija voi olla vain organisaatio</a:t>
            </a:r>
            <a:r>
              <a:rPr lang="en-GB" b="1" dirty="0">
                <a:solidFill>
                  <a:prstClr val="black"/>
                </a:solidFill>
              </a:rPr>
              <a:t>: </a:t>
            </a:r>
          </a:p>
          <a:p>
            <a:pPr marL="360045" lvl="0" indent="-36004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dirty="0" err="1">
                <a:solidFill>
                  <a:prstClr val="black"/>
                </a:solidFill>
              </a:rPr>
              <a:t>päiväkodit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ja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esikoulut</a:t>
            </a:r>
            <a:endParaRPr lang="en-GB" dirty="0">
              <a:solidFill>
                <a:prstClr val="black"/>
              </a:solidFill>
              <a:cs typeface="Calibri"/>
            </a:endParaRPr>
          </a:p>
          <a:p>
            <a:pPr marL="360045" lvl="0" indent="-36004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dirty="0" err="1">
                <a:solidFill>
                  <a:prstClr val="black"/>
                </a:solidFill>
              </a:rPr>
              <a:t>peruskoulut</a:t>
            </a:r>
            <a:endParaRPr lang="en-GB" dirty="0">
              <a:solidFill>
                <a:prstClr val="black"/>
              </a:solidFill>
              <a:cs typeface="Calibri"/>
            </a:endParaRPr>
          </a:p>
          <a:p>
            <a:pPr marL="360045" lvl="0" indent="-36004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dirty="0" err="1">
                <a:solidFill>
                  <a:prstClr val="black"/>
                </a:solidFill>
              </a:rPr>
              <a:t>lukiot</a:t>
            </a:r>
            <a:endParaRPr lang="en-GB" dirty="0">
              <a:solidFill>
                <a:prstClr val="black"/>
              </a:solidFill>
            </a:endParaRPr>
          </a:p>
          <a:p>
            <a:pPr marL="360045" lvl="0" indent="-36004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dirty="0">
                <a:solidFill>
                  <a:prstClr val="black"/>
                </a:solidFill>
              </a:rPr>
              <a:t>tehostetun ja erityisen tuen oppimis- ja ohjauskeskukset </a:t>
            </a:r>
            <a:endParaRPr lang="en-GB" dirty="0">
              <a:solidFill>
                <a:prstClr val="black"/>
              </a:solidFill>
              <a:cs typeface="Calibri"/>
            </a:endParaRPr>
          </a:p>
          <a:p>
            <a:pPr marL="360045" lvl="0" indent="-36004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dirty="0" err="1">
                <a:solidFill>
                  <a:prstClr val="black"/>
                </a:solidFill>
              </a:rPr>
              <a:t>taiteen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perusopetuksen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oppilaitokset</a:t>
            </a:r>
            <a:endParaRPr lang="en-GB" dirty="0">
              <a:solidFill>
                <a:prstClr val="black"/>
              </a:solidFill>
              <a:cs typeface="Calibri"/>
            </a:endParaRPr>
          </a:p>
          <a:p>
            <a:pPr marL="360045" lvl="0" indent="-36004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dirty="0" err="1">
                <a:solidFill>
                  <a:prstClr val="black"/>
                </a:solidFill>
              </a:rPr>
              <a:t>kunnat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yms</a:t>
            </a:r>
            <a:r>
              <a:rPr lang="en-GB" dirty="0">
                <a:solidFill>
                  <a:prstClr val="black"/>
                </a:solidFill>
              </a:rPr>
              <a:t>: </a:t>
            </a:r>
            <a:r>
              <a:rPr lang="en-GB" dirty="0" err="1">
                <a:solidFill>
                  <a:prstClr val="black"/>
                </a:solidFill>
              </a:rPr>
              <a:t>opetuksen</a:t>
            </a:r>
            <a:r>
              <a:rPr lang="en-GB" dirty="0">
                <a:solidFill>
                  <a:prstClr val="black"/>
                </a:solidFill>
              </a:rPr>
              <a:t>- </a:t>
            </a:r>
            <a:r>
              <a:rPr lang="en-GB" dirty="0" err="1">
                <a:solidFill>
                  <a:prstClr val="black"/>
                </a:solidFill>
              </a:rPr>
              <a:t>ja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koulutuksen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järjestäjät</a:t>
            </a:r>
            <a:endParaRPr lang="en-GB" dirty="0">
              <a:solidFill>
                <a:prstClr val="black"/>
              </a:solidFill>
              <a:cs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435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0B9D54-B9F5-4AD8-9DA6-C9389C90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41DC"/>
                </a:solidFill>
                <a:latin typeface="Calibri"/>
              </a:rPr>
              <a:t>Konsortion jäsenet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37698B-E8AC-482F-8E73-D6009AA5D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Konsortiossa on aina vähintään yksi jäsenorganisaatio koordinaattorin lisäksi.</a:t>
            </a:r>
          </a:p>
          <a:p>
            <a:pPr lvl="1"/>
            <a:r>
              <a:rPr lang="fi-FI" dirty="0"/>
              <a:t>OID-koodit</a:t>
            </a:r>
          </a:p>
          <a:p>
            <a:pPr lvl="1"/>
            <a:r>
              <a:rPr lang="fi-FI" dirty="0"/>
              <a:t>Jäsenet voivat vaihtua eri hakukierroksilla</a:t>
            </a:r>
          </a:p>
          <a:p>
            <a:pPr lvl="1"/>
            <a:r>
              <a:rPr lang="fi-FI" dirty="0"/>
              <a:t>Jäseniltä ei vaadita Erasmus-ohjelman akkreditointia</a:t>
            </a:r>
          </a:p>
          <a:p>
            <a:r>
              <a:rPr lang="fi-FI" dirty="0"/>
              <a:t>Liikkuvuuskonsortioon osallistuvat jäsenet voivat saada rahoitusta enintään ehdotuspyynnön kahdesta KA1 -avustussopimuksesta yleissivistävän koulutuksen alalla. </a:t>
            </a:r>
          </a:p>
          <a:p>
            <a:pPr lvl="1"/>
            <a:r>
              <a:rPr lang="fi-FI" dirty="0"/>
              <a:t>Siksi organisaatio, joka saa lyhytkestoisen hankkeen avustuksen tai on jo akkreditoitu, voi osallistua lisäksi yhteen konsortioon jäsenenä. </a:t>
            </a:r>
          </a:p>
          <a:p>
            <a:pPr lvl="1"/>
            <a:r>
              <a:rPr lang="fi-FI" dirty="0"/>
              <a:t>Samoin organisaatiot, joilla ei ole KA1-sopimusta, voivat osallistua jäsenenä enintään kahteen liikkuvuuskonsortioon.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380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572A45-0F62-4080-A2C7-E5C08919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Liikkuvuustoiminnon tavoitteet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1953DB-9AA4-4077-B464-692A9E254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None/>
            </a:pPr>
            <a:r>
              <a:rPr lang="fi-FI" sz="2000" b="1" dirty="0">
                <a:solidFill>
                  <a:prstClr val="black"/>
                </a:solidFill>
              </a:rPr>
              <a:t>Opetuksen ja oppimisen eurooppalaisen ulottuvuuden vahvistaminen</a:t>
            </a: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osallisuus, jaettu eurooppalainen perintö ja monimuotoisuus, ammatilliset verkostot</a:t>
            </a:r>
          </a:p>
          <a:p>
            <a:pPr marL="0" lvl="0" indent="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None/>
            </a:pPr>
            <a:r>
              <a:rPr lang="fi-FI" sz="2000" b="1" dirty="0">
                <a:solidFill>
                  <a:prstClr val="black"/>
                </a:solidFill>
              </a:rPr>
              <a:t>Yleissivistävän koulutuksen opetuksen ja oppimisen laadun parantaminen</a:t>
            </a: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ammatillisen kehityksen tukeminen, digitaalisuus, kielten oppiminen, hyvät käytännöt</a:t>
            </a:r>
          </a:p>
          <a:p>
            <a:pPr marL="0" lvl="0" indent="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None/>
            </a:pPr>
            <a:r>
              <a:rPr lang="fi-FI" sz="2000" b="1" dirty="0">
                <a:solidFill>
                  <a:prstClr val="black"/>
                </a:solidFill>
              </a:rPr>
              <a:t>Osallistuminen eurooppalaisen koulutusalueen luontiin</a:t>
            </a: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korkealaatuinen </a:t>
            </a:r>
            <a:r>
              <a:rPr lang="fi-FI" sz="2000" dirty="0" err="1">
                <a:solidFill>
                  <a:prstClr val="black"/>
                </a:solidFill>
              </a:rPr>
              <a:t>kv</a:t>
            </a:r>
            <a:r>
              <a:rPr lang="fi-FI" sz="2000" dirty="0">
                <a:solidFill>
                  <a:prstClr val="black"/>
                </a:solidFill>
              </a:rPr>
              <a:t>-yhteistyö, liikkuvuusmahdollisuudet oppilaalle, osaamisen tunnustaminen</a:t>
            </a: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Euroopan komissio kehittää koulujärjestelmiä yhdessä EU-maiden kanssa. Kukin maa on itse vastuussa oppilaitostensa ja koulutusjärjestelmiensä organisoinnista ja opetuksen sisällöstä, yhteistoiminnasta on hyötyä koko EU:lle yhteisten ongelmien ratkaisemisessa </a:t>
            </a:r>
          </a:p>
          <a:p>
            <a:pPr marL="800100" lvl="1" indent="-34290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Font typeface="Wingdings" panose="05000000000000000000" pitchFamily="2" charset="2"/>
              <a:buChar char="à"/>
            </a:pP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https://ec.europa.eu/education/education-in-the-eu/european-education-area_fi</a:t>
            </a:r>
            <a:r>
              <a:rPr lang="fi-FI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728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C8687-F53C-430D-AA6C-2DF685FE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41DC"/>
                </a:solidFill>
                <a:latin typeface="Calibri"/>
              </a:rPr>
              <a:t>Erasmus+ -suunnitelmamme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D43162-56C4-4EDA-B0DA-129B8E405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Aktiviteetit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6B2D01B-8B64-4A88-BE71-BD590B2D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2352675"/>
            <a:ext cx="10677525" cy="1076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A8808E0-9878-4FC8-BAA1-EBB88E4B3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3837114"/>
            <a:ext cx="9157466" cy="2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7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63599-DA41-43E4-B951-52A13DA7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41DC"/>
                </a:solidFill>
                <a:latin typeface="Calibri"/>
              </a:rPr>
              <a:t>Erasmus+ -suunnitelmamme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FFCA05-DFF2-4FCE-B3E7-D7935C328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Hallinto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Näiden toteuma vaikuttaa seuraaviin rahoitushakuihin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63F102C-1D1A-40B4-9C7C-7B9159774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07" y="2218648"/>
            <a:ext cx="10364185" cy="28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6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A6DF5D-FF00-4FA1-8D9F-BD8D5A09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41DC"/>
                </a:solidFill>
                <a:latin typeface="Calibri"/>
              </a:rPr>
              <a:t>Erasmus Quality Standards ja Quality standards for courses under Key Action 1</a:t>
            </a:r>
            <a:br>
              <a:rPr lang="en-US" sz="4000" b="1" dirty="0">
                <a:solidFill>
                  <a:srgbClr val="0041DC"/>
                </a:solidFill>
                <a:latin typeface="Calibri"/>
              </a:rPr>
            </a:br>
            <a:r>
              <a:rPr lang="en-US" sz="4000" b="1" dirty="0">
                <a:solidFill>
                  <a:srgbClr val="0041DC"/>
                </a:solidFill>
                <a:latin typeface="Calibri"/>
              </a:rPr>
              <a:t>- </a:t>
            </a:r>
            <a:r>
              <a:rPr lang="en-US" sz="4000" b="1" dirty="0" err="1">
                <a:solidFill>
                  <a:srgbClr val="0041DC"/>
                </a:solidFill>
                <a:latin typeface="Calibri"/>
              </a:rPr>
              <a:t>Laatuoppailla</a:t>
            </a:r>
            <a:r>
              <a:rPr lang="en-US" sz="4000" b="1" dirty="0">
                <a:solidFill>
                  <a:srgbClr val="0041DC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41DC"/>
                </a:solidFill>
                <a:latin typeface="Calibri"/>
              </a:rPr>
              <a:t>vaikuttavaan</a:t>
            </a:r>
            <a:r>
              <a:rPr lang="en-US" sz="4000" b="1" dirty="0">
                <a:solidFill>
                  <a:srgbClr val="0041DC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41DC"/>
                </a:solidFill>
                <a:latin typeface="Calibri"/>
              </a:rPr>
              <a:t>toimintaan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B674F9-4DF7-4A1C-9C3E-B8C1E7A9D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2252"/>
            <a:ext cx="4664309" cy="13906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Kuvataan yleisellä tasolla laatustandardit </a:t>
            </a:r>
          </a:p>
          <a:p>
            <a:r>
              <a:rPr lang="fi-FI" sz="2000" dirty="0">
                <a:hlinkClick r:id="rId2"/>
              </a:rPr>
              <a:t>https://ec.europa.eu/programmes/erasmus-plus/resources/documents/erasmus-quality-standards-mobility-projects-vet-adults-schools_en</a:t>
            </a:r>
            <a:endParaRPr lang="fi-FI" sz="2000" dirty="0"/>
          </a:p>
          <a:p>
            <a:endParaRPr lang="fi-FI" dirty="0"/>
          </a:p>
        </p:txBody>
      </p:sp>
      <p:pic>
        <p:nvPicPr>
          <p:cNvPr id="4" name="Sisällön paikkamerkki 7">
            <a:extLst>
              <a:ext uri="{FF2B5EF4-FFF2-40B4-BE49-F238E27FC236}">
                <a16:creationId xmlns:a16="http://schemas.microsoft.com/office/drawing/2014/main" id="{2F45C57A-5295-4ED8-AD58-2F973DBE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03352"/>
            <a:ext cx="5319712" cy="223914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78656AC-1BB8-4060-9704-5ACA9EC34D60}"/>
              </a:ext>
            </a:extLst>
          </p:cNvPr>
          <p:cNvSpPr txBox="1"/>
          <p:nvPr/>
        </p:nvSpPr>
        <p:spPr>
          <a:xfrm>
            <a:off x="7219951" y="2337586"/>
            <a:ext cx="4826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Kurssien laatuvaatimukset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4"/>
              </a:rPr>
              <a:t>https://ec.europa.eu/programmes/erasmus-plus/resources/quality-standards-courses-under-key-action-1-learning-mobility-individuals_en</a:t>
            </a:r>
            <a:r>
              <a:rPr lang="fi-FI" dirty="0"/>
              <a:t>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6EAF4C4-0ECC-47FF-9191-EF20D47BD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951" y="4009726"/>
            <a:ext cx="4634055" cy="19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6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C1E05F-9B19-451A-A9D9-6986491B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/>
          <a:lstStyle/>
          <a:p>
            <a:r>
              <a:rPr lang="fi-FI" b="1" dirty="0">
                <a:solidFill>
                  <a:srgbClr val="0041DC"/>
                </a:solidFill>
                <a:latin typeface="Calibri"/>
              </a:rPr>
              <a:t>Liikkuvuusmuodot lyhyesti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47EFA9-77F0-4B6D-9A85-635CDAF88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376" y="1270747"/>
            <a:ext cx="4845424" cy="5452782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Ohjelmaoppaassa on määritelty tarkasti tuettavat liikkuvuusmuodot</a:t>
            </a:r>
          </a:p>
          <a:p>
            <a:endParaRPr lang="fi-FI" dirty="0"/>
          </a:p>
          <a:p>
            <a:r>
              <a:rPr lang="fi-FI" dirty="0"/>
              <a:t>Ohjelmaopas</a:t>
            </a:r>
          </a:p>
          <a:p>
            <a:pPr lvl="1"/>
            <a:r>
              <a:rPr lang="fi-FI" sz="1400" dirty="0">
                <a:hlinkClick r:id="rId2"/>
              </a:rPr>
              <a:t>https://ec.europa.eu/programmes/erasmus-plus/programme-guide/part-b/key-action-1/mobility-pupils-and-staff-school-education_en</a:t>
            </a:r>
            <a:r>
              <a:rPr lang="fi-FI" sz="1400" dirty="0"/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3FEB75F-9CB3-470B-84D6-1E64DAD83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0" y="1210469"/>
            <a:ext cx="55435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649C0A-C237-4126-A093-58D7BCA1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41DC"/>
                </a:solidFill>
                <a:latin typeface="Calibri"/>
              </a:rPr>
              <a:t>Liikkuvuusavustukset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728934-C7B2-446E-850F-651EC1142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Euromääräinen tuki määräytyy yksikkökuluilla kohdentuen liikkuvuuksien matka-, oleskelu- ja organisointikuluihin seuraavasti:</a:t>
            </a:r>
          </a:p>
          <a:p>
            <a:pPr lvl="1"/>
            <a:r>
              <a:rPr lang="fi-FI" dirty="0"/>
              <a:t>matkoihin yleensä 275-530 €</a:t>
            </a:r>
          </a:p>
          <a:p>
            <a:pPr lvl="1"/>
            <a:r>
              <a:rPr lang="fi-FI" dirty="0"/>
              <a:t>elinkustannuksiin 24-160 €/pv</a:t>
            </a:r>
          </a:p>
          <a:p>
            <a:pPr lvl="1"/>
            <a:r>
              <a:rPr lang="fi-FI" dirty="0"/>
              <a:t>valmisteleva vierailu 575€/liikkuvuus</a:t>
            </a:r>
          </a:p>
          <a:p>
            <a:pPr lvl="1"/>
            <a:r>
              <a:rPr lang="fi-FI" dirty="0"/>
              <a:t>kurssimaksuun 80 €/pv, </a:t>
            </a:r>
            <a:r>
              <a:rPr lang="fi-FI" dirty="0" err="1"/>
              <a:t>max</a:t>
            </a:r>
            <a:r>
              <a:rPr lang="fi-FI" dirty="0"/>
              <a:t>. 10 pv</a:t>
            </a:r>
          </a:p>
          <a:p>
            <a:pPr lvl="1"/>
            <a:r>
              <a:rPr lang="fi-FI" dirty="0"/>
              <a:t>tuki organisaatiolle yleensä 100-500 €/liikkuvuus</a:t>
            </a:r>
          </a:p>
          <a:p>
            <a:pPr lvl="1"/>
            <a:r>
              <a:rPr lang="fi-FI" dirty="0"/>
              <a:t>Vihreään matkustamiseen ja osallisuusliikkuvuuksiin voi saada korkeampaa tukea.</a:t>
            </a:r>
          </a:p>
          <a:p>
            <a:r>
              <a:rPr lang="fi-FI" dirty="0"/>
              <a:t>Ohjelmaopas sivut 102-105. Yksilökulut ovat 75% maksimista.</a:t>
            </a:r>
          </a:p>
          <a:p>
            <a:pPr lvl="1"/>
            <a:r>
              <a:rPr lang="fi-FI" dirty="0">
                <a:hlinkClick r:id="rId2"/>
              </a:rPr>
              <a:t>https://ec.europa.eu/programmes/erasmus-plus/resources/documents/erasmus-programme-guide-2021_en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08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042D26-C37B-47C4-BAC8-F31F20DF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Liikkuvuuksien kohteita löytyy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2EF547-7CFD-457A-ADAA-6F9E14173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School </a:t>
            </a:r>
            <a:r>
              <a:rPr lang="fi-FI" sz="2000" dirty="0" err="1">
                <a:solidFill>
                  <a:prstClr val="black"/>
                </a:solidFill>
              </a:rPr>
              <a:t>Education</a:t>
            </a:r>
            <a:r>
              <a:rPr lang="fi-FI" sz="2000" dirty="0">
                <a:solidFill>
                  <a:prstClr val="black"/>
                </a:solidFill>
              </a:rPr>
              <a:t> </a:t>
            </a:r>
            <a:r>
              <a:rPr lang="fi-FI" sz="2000" dirty="0" err="1">
                <a:solidFill>
                  <a:prstClr val="black"/>
                </a:solidFill>
              </a:rPr>
              <a:t>Gateway</a:t>
            </a:r>
            <a:r>
              <a:rPr lang="fi-FI" sz="2000" dirty="0">
                <a:solidFill>
                  <a:prstClr val="black"/>
                </a:solidFill>
              </a:rPr>
              <a:t>: </a:t>
            </a:r>
            <a:r>
              <a:rPr lang="fi-FI" sz="200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https://www.schooleducationgateway.eu/fi/pub/teacher_academy/catalogue.cfm</a:t>
            </a:r>
            <a:r>
              <a:rPr lang="fi-FI" sz="2000" dirty="0">
                <a:solidFill>
                  <a:prstClr val="black"/>
                </a:solidFill>
              </a:rPr>
              <a:t> </a:t>
            </a:r>
          </a:p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 err="1">
                <a:solidFill>
                  <a:prstClr val="black"/>
                </a:solidFill>
              </a:rPr>
              <a:t>eTwinning</a:t>
            </a:r>
            <a:r>
              <a:rPr lang="fi-FI" sz="2000" dirty="0">
                <a:solidFill>
                  <a:prstClr val="black"/>
                </a:solidFill>
              </a:rPr>
              <a:t>: </a:t>
            </a:r>
            <a:r>
              <a:rPr lang="fi-FI" sz="2000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https://www.oph.fi/fi/etwinning</a:t>
            </a:r>
            <a:r>
              <a:rPr lang="fi-FI" sz="2000" dirty="0">
                <a:solidFill>
                  <a:prstClr val="black"/>
                </a:solidFill>
              </a:rPr>
              <a:t> </a:t>
            </a:r>
          </a:p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sz="2000" dirty="0" err="1">
                <a:solidFill>
                  <a:prstClr val="black"/>
                </a:solidFill>
              </a:rPr>
              <a:t>Vanhat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tutut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</a:p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sz="2000" dirty="0" err="1">
                <a:solidFill>
                  <a:prstClr val="black"/>
                </a:solidFill>
              </a:rPr>
              <a:t>Naapurin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tutut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</a:p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sz="2000" dirty="0" err="1">
                <a:solidFill>
                  <a:prstClr val="black"/>
                </a:solidFill>
              </a:rPr>
              <a:t>Koulutuksen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järjestäjän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tutut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</a:p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sz="2000" dirty="0" err="1">
                <a:solidFill>
                  <a:prstClr val="black"/>
                </a:solidFill>
              </a:rPr>
              <a:t>Partnereiden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tutut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</a:p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en-GB" sz="2000" dirty="0" err="1">
                <a:solidFill>
                  <a:prstClr val="black"/>
                </a:solidFill>
              </a:rPr>
              <a:t>Kontaktiseminaarit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yms</a:t>
            </a:r>
            <a:r>
              <a:rPr lang="en-GB" sz="2000" dirty="0">
                <a:solidFill>
                  <a:prstClr val="black"/>
                </a:solidFill>
              </a:rPr>
              <a:t>. TCA/eTwinning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60E5ACC-E15A-4AD2-9324-703C5D5F3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126" y="4239000"/>
            <a:ext cx="3157530" cy="143572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E769B62-AA3A-4887-A144-D83E163FC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8" y="3411472"/>
            <a:ext cx="11144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8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84774F-965F-4AE6-BE62-812FBCE4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Ota selvää organisaatiosi/kuntasi/alueesi käytännöistä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ACB534-3C0F-44F3-98A8-FC225C52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Jo haun suunnitteluvaiheessa kannattaa olla yhteydessä työantajaan </a:t>
            </a:r>
          </a:p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Työnantajalla on usein omat käytännöt hakuihin liittyen</a:t>
            </a: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Mitä vaiheita pitää tehdä sisäisesti?</a:t>
            </a: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Miten tuki yleensä siirtyy hankkeiden käyttöön? </a:t>
            </a: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Mitä kuitteja tarvitaan?</a:t>
            </a: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Mitä sääntöjä on matkavarausten tekoon? </a:t>
            </a: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Kuka on allekirjoitusoikeuden omaava henkilö? Missä vaiheessa hänen pitää tietää hankkeesta, jotta hän allekirjoittaisi?</a:t>
            </a:r>
          </a:p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000" dirty="0">
                <a:solidFill>
                  <a:prstClr val="black"/>
                </a:solidFill>
              </a:rPr>
              <a:t>Muista, että tarvitset OID –koodin </a:t>
            </a:r>
            <a:r>
              <a:rPr lang="fi-FI" sz="200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https://www.oph.fi/sites/default/files/documents/oid-ohje_07012020_ylsiv-002.pdf</a:t>
            </a:r>
            <a:r>
              <a:rPr lang="fi-FI" sz="2000" dirty="0">
                <a:solidFill>
                  <a:prstClr val="black"/>
                </a:solidFill>
              </a:rPr>
              <a:t>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423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23F50E01-9AD9-4640-8A8B-B6D88624A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223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C26414-43ED-499E-8E4D-33EEC2FC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i-FI" sz="3600" b="1">
                <a:latin typeface="Calibri"/>
              </a:rPr>
              <a:t>Mikä on Erasmus+ -ohjelma</a:t>
            </a:r>
            <a:endParaRPr lang="fi-FI" sz="3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E298C0-2FCA-4967-9DBD-9CBB5CB47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fi-FI" sz="1800" dirty="0"/>
              <a:t>Erasmus+ on Euroopan unionin koulutuksen, nuorisoalan ja urheilun ohjelma vuosille 2021-2027</a:t>
            </a:r>
          </a:p>
          <a:p>
            <a:r>
              <a:rPr lang="fi-FI" sz="1800" dirty="0"/>
              <a:t>Opetushallitus on Suomen kansallinen toimisto</a:t>
            </a:r>
          </a:p>
          <a:p>
            <a:r>
              <a:rPr lang="fi-FI" sz="1800" dirty="0"/>
              <a:t>Lisätietoa </a:t>
            </a:r>
            <a:r>
              <a:rPr lang="fi-FI" sz="1800" dirty="0">
                <a:hlinkClick r:id="rId3"/>
              </a:rPr>
              <a:t>https://www.oph.fi/fi/ohjelmat/mika-erasmus-ohjelma</a:t>
            </a:r>
            <a:r>
              <a:rPr lang="fi-FI" sz="1800" dirty="0"/>
              <a:t> 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86084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13F5C2-AFFA-4A1E-8854-554A5235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Onnistu akkreditoinnissa!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0B87CCB-976E-4718-9D56-DD01E1604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18" y="1825625"/>
            <a:ext cx="7959764" cy="4351338"/>
          </a:xfrm>
        </p:spPr>
      </p:pic>
    </p:spTree>
    <p:extLst>
      <p:ext uri="{BB962C8B-B14F-4D97-AF65-F5344CB8AC3E}">
        <p14:creationId xmlns:p14="http://schemas.microsoft.com/office/powerpoint/2010/main" val="2694069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9E966-5BD6-47A9-8531-DD32B39B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083" y="2766218"/>
            <a:ext cx="10515600" cy="132556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41DC"/>
                </a:solidFill>
                <a:latin typeface="Calibri"/>
              </a:rPr>
              <a:t>Muita oppaita ja järjestelmiä </a:t>
            </a:r>
            <a:br>
              <a:rPr lang="fi-FI" b="1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263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3D7C2-92DD-4A64-BF07-463E01D5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02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rgbClr val="0041DC"/>
                </a:solidFill>
                <a:latin typeface="Calibri"/>
              </a:rPr>
              <a:t>Työkalu A3, jota voisi käyttää</a:t>
            </a:r>
            <a:endParaRPr lang="fi-FI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6477961-F576-4731-B9F0-70DC4818A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0468"/>
            <a:ext cx="10280149" cy="55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0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84FF76-F0EF-42EE-B766-B46F260D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A3 / KOKO HANKE NÄKYY YHDELLÄ PAPERILLA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A5B30C-EA8C-48D0-9572-BFC3598D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Hakemuksessa on monta sivua ja joskus ydinasia unohtuu</a:t>
            </a:r>
          </a:p>
          <a:p>
            <a:r>
              <a:rPr lang="fi-FI" dirty="0"/>
              <a:t>Sen avulla voi kertoa hankkeesta nopeasti </a:t>
            </a:r>
          </a:p>
          <a:p>
            <a:r>
              <a:rPr lang="fi-FI" dirty="0"/>
              <a:t>Sen ymmärtää helposti </a:t>
            </a:r>
          </a:p>
          <a:p>
            <a:r>
              <a:rPr lang="fi-FI" dirty="0"/>
              <a:t>On looginen tarina</a:t>
            </a:r>
          </a:p>
          <a:p>
            <a:r>
              <a:rPr lang="fi-FI" dirty="0"/>
              <a:t>Sisältää faktoja, analysointia ja perusteluja </a:t>
            </a:r>
          </a:p>
          <a:p>
            <a:r>
              <a:rPr lang="fi-FI" dirty="0"/>
              <a:t>Ratkaisee ongelman </a:t>
            </a:r>
          </a:p>
          <a:p>
            <a:r>
              <a:rPr lang="fi-FI" dirty="0"/>
              <a:t>Mieti myös, miten otatte uuden tietotaidon käyttöön </a:t>
            </a:r>
          </a:p>
          <a:p>
            <a:r>
              <a:rPr lang="fi-FI" dirty="0"/>
              <a:t>Miten levitätte tietoa</a:t>
            </a:r>
          </a:p>
          <a:p>
            <a:r>
              <a:rPr lang="fi-FI" dirty="0"/>
              <a:t>Auttaa toimimaan hankkeessa </a:t>
            </a:r>
          </a:p>
          <a:p>
            <a:r>
              <a:rPr lang="fi-FI" dirty="0"/>
              <a:t>Auttaa kertomaan hankkeesta muille </a:t>
            </a:r>
          </a:p>
          <a:p>
            <a:r>
              <a:rPr lang="fi-FI" dirty="0"/>
              <a:t>Tehtävä tiimissä  </a:t>
            </a:r>
          </a:p>
          <a:p>
            <a:r>
              <a:rPr lang="fi-FI" dirty="0">
                <a:hlinkClick r:id="rId2"/>
              </a:rPr>
              <a:t>https://laatikko.oph.fi/s/EBt89MidZR3Y4pr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7661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237F8E-5788-47A7-A6CD-716042C8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School </a:t>
            </a:r>
            <a:r>
              <a:rPr lang="fi-FI" sz="4000" b="1" dirty="0" err="1">
                <a:solidFill>
                  <a:srgbClr val="0041DC"/>
                </a:solidFill>
                <a:latin typeface="Calibri"/>
              </a:rPr>
              <a:t>Education</a:t>
            </a:r>
            <a:r>
              <a:rPr lang="fi-FI" sz="4000" b="1" dirty="0">
                <a:solidFill>
                  <a:srgbClr val="0041DC"/>
                </a:solidFill>
                <a:latin typeface="Calibri"/>
              </a:rPr>
              <a:t> </a:t>
            </a:r>
            <a:r>
              <a:rPr lang="fi-FI" sz="4000" b="1" dirty="0" err="1">
                <a:solidFill>
                  <a:srgbClr val="0041DC"/>
                </a:solidFill>
                <a:latin typeface="Calibri"/>
              </a:rPr>
              <a:t>Gateway</a:t>
            </a:r>
            <a:r>
              <a:rPr lang="fi-FI" sz="4000" b="1" dirty="0">
                <a:solidFill>
                  <a:srgbClr val="0041DC"/>
                </a:solidFill>
                <a:latin typeface="Calibri"/>
              </a:rPr>
              <a:t>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115B3A-78EE-4C4F-8C3B-8D90F1C6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0363" lvl="0" indent="-360363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</a:rPr>
              <a:t>löytää täydennyskoulutuskurssin (KA1) 		</a:t>
            </a:r>
            <a:endParaRPr lang="fi-FI" sz="800" dirty="0">
              <a:solidFill>
                <a:prstClr val="black"/>
              </a:solidFill>
            </a:endParaRPr>
          </a:p>
          <a:p>
            <a:pPr marL="895350" lvl="1" indent="-447675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Sopivan ulkomaisen kurssin valitseminen opettajalle -opas </a:t>
            </a:r>
            <a:endParaRPr lang="fi-FI" sz="16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</a:rPr>
              <a:t>etsiä </a:t>
            </a:r>
            <a:r>
              <a:rPr lang="fi-FI" sz="1600" dirty="0" err="1">
                <a:solidFill>
                  <a:prstClr val="black"/>
                </a:solidFill>
              </a:rPr>
              <a:t>job</a:t>
            </a:r>
            <a:r>
              <a:rPr lang="fi-FI" sz="1600" dirty="0">
                <a:solidFill>
                  <a:prstClr val="black"/>
                </a:solidFill>
              </a:rPr>
              <a:t> </a:t>
            </a:r>
            <a:r>
              <a:rPr lang="fi-FI" sz="1600" dirty="0" err="1">
                <a:solidFill>
                  <a:prstClr val="black"/>
                </a:solidFill>
              </a:rPr>
              <a:t>shadowing</a:t>
            </a:r>
            <a:r>
              <a:rPr lang="fi-FI" sz="1600" dirty="0">
                <a:solidFill>
                  <a:prstClr val="black"/>
                </a:solidFill>
              </a:rPr>
              <a:t> -kohdekoulun (KA1)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</a:rPr>
              <a:t>etsiä tai ilmoittaa partnerihaun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</a:rPr>
              <a:t>ilmoittaa koulusi </a:t>
            </a:r>
            <a:r>
              <a:rPr lang="fi-FI" sz="1600" dirty="0" err="1">
                <a:solidFill>
                  <a:prstClr val="black"/>
                </a:solidFill>
              </a:rPr>
              <a:t>job</a:t>
            </a:r>
            <a:r>
              <a:rPr lang="fi-FI" sz="1600" dirty="0">
                <a:solidFill>
                  <a:prstClr val="black"/>
                </a:solidFill>
              </a:rPr>
              <a:t> </a:t>
            </a:r>
            <a:r>
              <a:rPr lang="fi-FI" sz="1600" dirty="0" err="1">
                <a:solidFill>
                  <a:prstClr val="black"/>
                </a:solidFill>
              </a:rPr>
              <a:t>shadowing</a:t>
            </a:r>
            <a:r>
              <a:rPr lang="fi-FI" sz="1600" dirty="0">
                <a:solidFill>
                  <a:prstClr val="black"/>
                </a:solidFill>
              </a:rPr>
              <a:t> -opettajan vastaanottolistalle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</a:rPr>
              <a:t>ilmoittaa koulusi opettajaksi opiskelevan Erasmus+ -harjoittelijan vastaanottolistalle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</a:rPr>
              <a:t>mainostaa järjestämääsi kurssia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</a:rPr>
              <a:t>löydät käyttökelpoisia materiaaleja, joita on laadittu EU:n toimielimissä ja EU:n rahoittamissa hankkeissa esim. </a:t>
            </a:r>
            <a:r>
              <a:rPr lang="fi-FI" sz="1600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Kulttuurienvälisen osaamisen kehittäminen osana koulujen vaihtovierailuja </a:t>
            </a:r>
            <a:endParaRPr lang="fi-FI" sz="16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</a:rPr>
              <a:t>ilmaiset verkkokurssit!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1600" dirty="0">
                <a:solidFill>
                  <a:prstClr val="black"/>
                </a:solidFill>
              </a:rPr>
              <a:t>Tämä kaikki ja paljon muuta osoitteessa </a:t>
            </a:r>
            <a:r>
              <a:rPr lang="fi-FI" sz="1600" u="sng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www.schooleducationgateway.eu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  <a:endParaRPr lang="fi-FI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buNone/>
            </a:pPr>
            <a:r>
              <a:rPr lang="fi-FI" sz="1600" b="1" dirty="0" err="1">
                <a:solidFill>
                  <a:prstClr val="black"/>
                </a:solidFill>
              </a:rPr>
              <a:t>Huom</a:t>
            </a:r>
            <a:r>
              <a:rPr lang="fi-FI" sz="1600" b="1" dirty="0">
                <a:solidFill>
                  <a:prstClr val="black"/>
                </a:solidFill>
              </a:rPr>
              <a:t>! Verkkofoorumi toimii kirjautumattakin mutta kirjautumalla saat kaikki toiminnallisuudet käyttöösi</a:t>
            </a:r>
            <a:endParaRPr lang="fi-FI" sz="16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4664216-38B4-453A-A3B5-A38F0975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963" y="812670"/>
            <a:ext cx="1503154" cy="1231155"/>
          </a:xfrm>
          <a:prstGeom prst="rect">
            <a:avLst/>
          </a:prstGeom>
        </p:spPr>
      </p:pic>
      <p:pic>
        <p:nvPicPr>
          <p:cNvPr id="5" name="Sisällön paikkamerkki 7">
            <a:extLst>
              <a:ext uri="{FF2B5EF4-FFF2-40B4-BE49-F238E27FC236}">
                <a16:creationId xmlns:a16="http://schemas.microsoft.com/office/drawing/2014/main" id="{1626F5AF-431F-44B2-99AE-8963DF55C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117" y="0"/>
            <a:ext cx="1573366" cy="15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6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791121-AEEC-4184-B7ED-D05240E9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 panose="020F0502020204030204" pitchFamily="34" charset="0"/>
              </a:rPr>
              <a:t>Voit hakea apulaisopettajaa</a:t>
            </a:r>
            <a:br>
              <a:rPr lang="fi-FI" sz="4000" b="1" dirty="0">
                <a:solidFill>
                  <a:srgbClr val="0041DC"/>
                </a:solidFill>
                <a:latin typeface="Calibri" panose="020F0502020204030204" pitchFamily="34" charset="0"/>
              </a:rPr>
            </a:br>
            <a:r>
              <a:rPr lang="fi-FI" sz="4000" b="1" dirty="0">
                <a:solidFill>
                  <a:srgbClr val="0041DC"/>
                </a:solidFill>
                <a:latin typeface="Calibri" panose="020F0502020204030204" pitchFamily="34" charset="0"/>
              </a:rPr>
              <a:t>kouluusi tai päiväkotiisi?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4A8705-3EC4-476B-B668-B972FADD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3955676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Koulu voi vastaanottaa apulaisopettajan</a:t>
            </a:r>
          </a:p>
          <a:p>
            <a:pPr marL="285750" indent="-285750"/>
            <a:r>
              <a:rPr lang="fi-FI" dirty="0"/>
              <a:t>Korkeakouluopiskelija saa Erasmus+ harjoittelutuen omasta yliopistostaan</a:t>
            </a:r>
          </a:p>
          <a:p>
            <a:pPr marL="285750" indent="-285750"/>
            <a:r>
              <a:rPr lang="fi-FI" dirty="0"/>
              <a:t>Koulut voivat tarjota harjoittelupaikkaa opiskelijoille</a:t>
            </a:r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0A1CB-EA25-4529-B991-FEF7CD14F7C9}"/>
              </a:ext>
            </a:extLst>
          </p:cNvPr>
          <p:cNvSpPr txBox="1">
            <a:spLocks/>
          </p:cNvSpPr>
          <p:nvPr/>
        </p:nvSpPr>
        <p:spPr>
          <a:xfrm>
            <a:off x="6172200" y="2304000"/>
            <a:ext cx="5530174" cy="387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Kirjautumalla voit lisätä koulusi tiedot, käytössä usea alusta </a:t>
            </a:r>
          </a:p>
          <a:p>
            <a:r>
              <a:rPr lang="fi-FI" sz="2000" u="sng" dirty="0">
                <a:hlinkClick r:id="rId2"/>
              </a:rPr>
              <a:t>https://www.erasmusinschool.com/</a:t>
            </a:r>
            <a:endParaRPr lang="fi-FI" sz="2000" dirty="0"/>
          </a:p>
          <a:p>
            <a:r>
              <a:rPr lang="fi-FI" sz="2000" dirty="0">
                <a:hlinkClick r:id="rId3"/>
              </a:rPr>
              <a:t>www.schooleducationgateway.eu/fi/pub/tools/mobility.cfm</a:t>
            </a:r>
            <a:r>
              <a:rPr lang="fi-FI" sz="2000" dirty="0"/>
              <a:t> </a:t>
            </a:r>
          </a:p>
          <a:p>
            <a:r>
              <a:rPr lang="fi-FI" sz="2000" dirty="0">
                <a:hlinkClick r:id="rId4"/>
              </a:rPr>
              <a:t>http://erasmusintern.org/</a:t>
            </a:r>
            <a:r>
              <a:rPr lang="fi-FI" sz="2000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EBA2A7A-B330-42C8-9097-E5243A813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343" y="0"/>
            <a:ext cx="2848657" cy="19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1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6862F2-C1D3-4641-8DC0-16B2210D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eTwinning</a:t>
            </a:r>
            <a:r>
              <a:rPr lang="fi-FI" dirty="0"/>
              <a:t> –verkkotyöskentelyalusta</a:t>
            </a:r>
            <a:br>
              <a:rPr lang="fi-FI" dirty="0"/>
            </a:br>
            <a:r>
              <a:rPr lang="fi-FI" dirty="0"/>
              <a:t>			</a:t>
            </a:r>
            <a:r>
              <a:rPr lang="sv-SE" dirty="0"/>
              <a:t>www.etwinning.net</a:t>
            </a:r>
          </a:p>
        </p:txBody>
      </p:sp>
      <p:pic>
        <p:nvPicPr>
          <p:cNvPr id="5" name="Content Placeholder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D1DEE9B-1C40-4E7D-AF4D-4714F1AD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68" y="392043"/>
            <a:ext cx="3110341" cy="1325564"/>
          </a:xfrm>
          <a:prstGeom prst="rect">
            <a:avLst/>
          </a:prstGeom>
        </p:spPr>
      </p:pic>
      <p:pic>
        <p:nvPicPr>
          <p:cNvPr id="6" name="Picture 1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DB85039-82EC-4970-8044-231AF9EB6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3" y="4251554"/>
            <a:ext cx="6019031" cy="2321784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E84823F7-46BA-4169-A1D4-FC02FAC28980}"/>
              </a:ext>
            </a:extLst>
          </p:cNvPr>
          <p:cNvSpPr txBox="1"/>
          <p:nvPr/>
        </p:nvSpPr>
        <p:spPr>
          <a:xfrm>
            <a:off x="742770" y="2147891"/>
            <a:ext cx="5353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Keskiössä kansainväliset digitaaliset projektit</a:t>
            </a:r>
          </a:p>
          <a:p>
            <a:r>
              <a:rPr lang="fi-FI" sz="2000" dirty="0"/>
              <a:t>Sinä päätät: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Teeman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Yhteistyökumppanit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Työkalut ja työskentelytavan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Projektin keston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A27E22A-8B95-423B-88FF-0AF6D170457A}"/>
              </a:ext>
            </a:extLst>
          </p:cNvPr>
          <p:cNvSpPr txBox="1"/>
          <p:nvPr/>
        </p:nvSpPr>
        <p:spPr>
          <a:xfrm>
            <a:off x="7083919" y="2217128"/>
            <a:ext cx="47291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2 -100 kumppania</a:t>
            </a:r>
          </a:p>
          <a:p>
            <a:r>
              <a:rPr lang="fi-FI" sz="2000" dirty="0"/>
              <a:t>1 tunti -5 vuotta</a:t>
            </a:r>
          </a:p>
          <a:p>
            <a:r>
              <a:rPr lang="fi-FI" sz="2000" dirty="0"/>
              <a:t>Helppo – Haastava</a:t>
            </a:r>
          </a:p>
          <a:p>
            <a:r>
              <a:rPr lang="fi-FI" sz="2000" dirty="0"/>
              <a:t>Hauska – Vakava</a:t>
            </a:r>
          </a:p>
          <a:p>
            <a:endParaRPr lang="fi-FI" sz="2000" dirty="0"/>
          </a:p>
          <a:p>
            <a:r>
              <a:rPr lang="fi-FI" sz="2000" dirty="0"/>
              <a:t>Aina auki, ei hakuaikaa, rekisteröinti riittää</a:t>
            </a:r>
          </a:p>
          <a:p>
            <a:endParaRPr lang="fi-FI" sz="2000" dirty="0"/>
          </a:p>
          <a:p>
            <a:r>
              <a:rPr lang="fi-FI" sz="2000" dirty="0"/>
              <a:t>Lisätietoja: Riikka Aminoff ja Olga Lappi (@oph.fi)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	</a:t>
            </a:r>
            <a:r>
              <a:rPr lang="fi-FI" sz="2000" dirty="0">
                <a:hlinkClick r:id="rId4"/>
              </a:rPr>
              <a:t>https://www.oph.fi/fi/etwinning</a:t>
            </a:r>
            <a:r>
              <a:rPr lang="fi-FI" sz="2000" dirty="0"/>
              <a:t>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1941D86-403B-45DD-86B8-E1F4E2E0A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75" y="2058971"/>
            <a:ext cx="1400370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5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yltti 5">
            <a:extLst>
              <a:ext uri="{FF2B5EF4-FFF2-40B4-BE49-F238E27FC236}">
                <a16:creationId xmlns:a16="http://schemas.microsoft.com/office/drawing/2014/main" id="{2423252C-BFE2-4BF1-8379-644D8F0F4D2E}"/>
              </a:ext>
            </a:extLst>
          </p:cNvPr>
          <p:cNvSpPr/>
          <p:nvPr/>
        </p:nvSpPr>
        <p:spPr>
          <a:xfrm>
            <a:off x="1014249" y="3305260"/>
            <a:ext cx="4259477" cy="1754326"/>
          </a:xfrm>
          <a:prstGeom prst="plaqu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66829" y="4760185"/>
            <a:ext cx="2644248" cy="1570045"/>
          </a:xfrm>
        </p:spPr>
        <p:txBody>
          <a:bodyPr>
            <a:normAutofit/>
          </a:bodyPr>
          <a:lstStyle/>
          <a:p>
            <a:r>
              <a:rPr lang="fi-FI" dirty="0"/>
              <a:t> 	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379CBEC-9BFA-4F95-9167-2C3A75844E08}"/>
              </a:ext>
            </a:extLst>
          </p:cNvPr>
          <p:cNvSpPr txBox="1"/>
          <p:nvPr/>
        </p:nvSpPr>
        <p:spPr>
          <a:xfrm>
            <a:off x="6096000" y="1041991"/>
            <a:ext cx="5434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</a:rPr>
              <a:t>Erasmus+ yleissivistävä koulutus </a:t>
            </a:r>
            <a:endParaRPr lang="fi-FI" sz="1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Sirkka Säikkälä, </a:t>
            </a:r>
            <a:r>
              <a:rPr lang="fi-FI" dirty="0" err="1"/>
              <a:t>sirkka.saikkala</a:t>
            </a:r>
            <a:r>
              <a:rPr lang="fi-FI" dirty="0"/>
              <a:t>(@)oph.fi, 0295 338 583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Janne Airaksinen, </a:t>
            </a:r>
            <a:r>
              <a:rPr lang="fi-FI" dirty="0" err="1"/>
              <a:t>janne.airaksinen</a:t>
            </a:r>
            <a:r>
              <a:rPr lang="fi-FI" dirty="0"/>
              <a:t>(@)oph.fi, puh. 0295 331 859</a:t>
            </a:r>
          </a:p>
          <a:p>
            <a:endParaRPr lang="fi-FI" dirty="0"/>
          </a:p>
          <a:p>
            <a:r>
              <a:rPr lang="fi-FI" dirty="0"/>
              <a:t>Liity </a:t>
            </a:r>
            <a:r>
              <a:rPr lang="fi-FI" dirty="0" err="1"/>
              <a:t>kv.yleissivistävä</a:t>
            </a:r>
            <a:r>
              <a:rPr lang="fi-FI" dirty="0"/>
              <a:t>-sähköpostilistalle: </a:t>
            </a:r>
            <a:r>
              <a:rPr lang="fi-FI" dirty="0">
                <a:hlinkClick r:id="rId2"/>
              </a:rPr>
              <a:t>https://lista.edu.fi/sympa/subscribe/kv.yleissivistava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Palvelumme vuonna 2021  </a:t>
            </a:r>
            <a:r>
              <a:rPr lang="fi-FI" dirty="0">
                <a:hlinkClick r:id="rId3"/>
              </a:rPr>
              <a:t>https://www.oph.fi/fi/hankkeet/palvelumme-vuonna-2021-yleissivistavan-koulutuksen-kansainvalistymiseen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Tykkää meistä Facebookissa:</a:t>
            </a:r>
          </a:p>
          <a:p>
            <a:r>
              <a:rPr lang="fi-FI" dirty="0"/>
              <a:t>@kansainvalisyyttakouluille </a:t>
            </a:r>
          </a:p>
          <a:p>
            <a:endParaRPr lang="fi-FI" dirty="0"/>
          </a:p>
          <a:p>
            <a:r>
              <a:rPr lang="fi-FI" dirty="0"/>
              <a:t>Facebookissa myös ryhmä </a:t>
            </a:r>
          </a:p>
          <a:p>
            <a:r>
              <a:rPr lang="fi-FI" dirty="0"/>
              <a:t>Koulujen KV-hankeaktiivit keskusteluryhmä </a:t>
            </a:r>
          </a:p>
          <a:p>
            <a:endParaRPr lang="fi-FI" dirty="0"/>
          </a:p>
          <a:p>
            <a:r>
              <a:rPr lang="fi-FI" dirty="0"/>
              <a:t>Olemme Twitterissä </a:t>
            </a:r>
            <a:r>
              <a:rPr lang="en-GB" dirty="0"/>
              <a:t>@EDUFI_GeneralEd 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2FB1D8E-5D7E-43D4-9FB1-0F71A28776B5}"/>
              </a:ext>
            </a:extLst>
          </p:cNvPr>
          <p:cNvSpPr/>
          <p:nvPr/>
        </p:nvSpPr>
        <p:spPr>
          <a:xfrm>
            <a:off x="1272656" y="3394567"/>
            <a:ext cx="4001070" cy="1533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Tutustu</a:t>
            </a:r>
            <a:r>
              <a:rPr lang="en-GB" b="1" dirty="0"/>
              <a:t> </a:t>
            </a:r>
            <a:r>
              <a:rPr lang="en-GB" b="1" dirty="0" err="1"/>
              <a:t>verkkosivuumme</a:t>
            </a:r>
            <a:r>
              <a:rPr lang="en-GB" b="1" dirty="0"/>
              <a:t> </a:t>
            </a:r>
          </a:p>
          <a:p>
            <a:endParaRPr lang="en-GB" b="1" dirty="0"/>
          </a:p>
          <a:p>
            <a:r>
              <a:rPr lang="en-GB" dirty="0">
                <a:hlinkClick r:id="rId4"/>
              </a:rPr>
              <a:t>http://oph.fi/erasmusyleissivistavalle</a:t>
            </a:r>
            <a:r>
              <a:rPr lang="en-GB" dirty="0"/>
              <a:t> </a:t>
            </a:r>
          </a:p>
          <a:p>
            <a:r>
              <a:rPr lang="en-GB" dirty="0"/>
              <a:t>  </a:t>
            </a:r>
          </a:p>
          <a:p>
            <a:r>
              <a:rPr lang="en-GB" dirty="0">
                <a:hlinkClick r:id="rId5"/>
              </a:rPr>
              <a:t>http://oph.fi/sv/erasmusallmanbildande</a:t>
            </a:r>
            <a:r>
              <a:rPr lang="en-GB" dirty="0"/>
              <a:t>    </a:t>
            </a:r>
          </a:p>
        </p:txBody>
      </p:sp>
      <p:pic>
        <p:nvPicPr>
          <p:cNvPr id="7" name="Picture 8" descr="http://www.cimo.fi/instancedata/prime_product_julkaisu/cimo/embeds/cimowwwstructure/f6e2a87b5c03a67916fea1e9fa2ffd96648f3b3e.jpg">
            <a:extLst>
              <a:ext uri="{FF2B5EF4-FFF2-40B4-BE49-F238E27FC236}">
                <a16:creationId xmlns:a16="http://schemas.microsoft.com/office/drawing/2014/main" id="{0FC0279D-3A4B-4CB7-B937-BD9918409E0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74" y="135933"/>
            <a:ext cx="1878513" cy="5290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B42C9CF-479C-4EC3-B77F-8521D9991991}"/>
              </a:ext>
            </a:extLst>
          </p:cNvPr>
          <p:cNvSpPr txBox="1">
            <a:spLocks/>
          </p:cNvSpPr>
          <p:nvPr/>
        </p:nvSpPr>
        <p:spPr>
          <a:xfrm>
            <a:off x="1343763" y="1598467"/>
            <a:ext cx="3333750" cy="1035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Kiitos ajastasi!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17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4903C-F3A0-4CA0-8932-B20D8C64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Koko Erasmus+ -ohjelman yleiset painopisteet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73BAD4-8039-4686-9921-00F39690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359" y="2506662"/>
            <a:ext cx="8455090" cy="398621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Vuosien 2021-2027 Erasmus+ -ohjelmassa painotetaan erityisesti </a:t>
            </a:r>
          </a:p>
          <a:p>
            <a:pPr lvl="1"/>
            <a:r>
              <a:rPr lang="fi-FI" dirty="0"/>
              <a:t>osallisuutta, </a:t>
            </a:r>
          </a:p>
          <a:p>
            <a:pPr lvl="1"/>
            <a:r>
              <a:rPr lang="fi-FI" dirty="0"/>
              <a:t>digitaalisuutta, </a:t>
            </a:r>
          </a:p>
          <a:p>
            <a:pPr lvl="1"/>
            <a:r>
              <a:rPr lang="fi-FI" dirty="0"/>
              <a:t>vihreyttä sekä </a:t>
            </a:r>
          </a:p>
          <a:p>
            <a:pPr lvl="1"/>
            <a:r>
              <a:rPr lang="fi-FI" dirty="0"/>
              <a:t>yhteiskunnallista osallistumista. </a:t>
            </a:r>
          </a:p>
        </p:txBody>
      </p:sp>
    </p:spTree>
    <p:extLst>
      <p:ext uri="{BB962C8B-B14F-4D97-AF65-F5344CB8AC3E}">
        <p14:creationId xmlns:p14="http://schemas.microsoft.com/office/powerpoint/2010/main" val="182973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CCAF8A-19FB-4445-B371-9AB29293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Osallisuus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06CBA9-F4EB-4D12-BE60-006B9FE7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501"/>
            <a:ext cx="10515600" cy="5114373"/>
          </a:xfrm>
        </p:spPr>
        <p:txBody>
          <a:bodyPr>
            <a:normAutofit/>
          </a:bodyPr>
          <a:lstStyle/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Tavoitteena, että jokaisella on tasa-arvoiset mahdollisuudet kansainvälistyä sukupuolesta, sosioekonomisesta taustasta, erityisryhmään kuulumisesta, etnisestä taustasta tai asuinpaikasta riippumatta.</a:t>
            </a:r>
          </a:p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Osallistujat, joilla on muita vähemmän mahdollisuuksia huomioidaan ohjelmassa entistä vahvemmin. Ks. Ohjelmaopas s. 7 alkaen </a:t>
            </a:r>
            <a:r>
              <a:rPr lang="fi-FI" sz="1600" dirty="0">
                <a:hlinkClick r:id="rId2"/>
              </a:rPr>
              <a:t>https://ec.europa.eu/programmes/erasmus-plus/resources/documents/erasmus-programme-guide-2021_en</a:t>
            </a:r>
            <a:r>
              <a:rPr lang="fi-FI" sz="1600" dirty="0"/>
              <a:t> </a:t>
            </a:r>
            <a:endParaRPr lang="fi-FI" sz="1600" dirty="0">
              <a:solidFill>
                <a:prstClr val="black"/>
              </a:solidFill>
            </a:endParaRPr>
          </a:p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Ohjelmassa on tarjolla erityistoimia ja -rahoitusta, joilla parannetaan osallistumismahdollisuuksia mm. seuraavien mahdollisten esteiden osalta:</a:t>
            </a:r>
          </a:p>
          <a:p>
            <a:endParaRPr lang="fi-FI" dirty="0"/>
          </a:p>
        </p:txBody>
      </p:sp>
      <p:graphicFrame>
        <p:nvGraphicFramePr>
          <p:cNvPr id="4" name="Taulukko 6">
            <a:extLst>
              <a:ext uri="{FF2B5EF4-FFF2-40B4-BE49-F238E27FC236}">
                <a16:creationId xmlns:a16="http://schemas.microsoft.com/office/drawing/2014/main" id="{CB573F8F-429C-4E4A-9610-44FEB6F04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43967"/>
              </p:ext>
            </p:extLst>
          </p:nvPr>
        </p:nvGraphicFramePr>
        <p:xfrm>
          <a:off x="1279070" y="4737818"/>
          <a:ext cx="8128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75598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1517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Terveys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Vamma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5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Kulttuuriset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esteet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ja/tai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etnisyys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Koulutusjärjestelmän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asettamat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esteet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7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Sosiaaliset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esteet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Taloudelliset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esteet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6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Syrjintä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ml.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sukupuoli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Asuinpaikka</a:t>
                      </a:r>
                      <a:endParaRPr lang="fi-FI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3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52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748218-F327-46A4-BE83-7643D7B1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Digitaalisuus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06EF98-ED45-4954-8EF4-BA22803CE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Tavoitteena kasvattaa kykyä rakentaa koulutussektorille hyvin toimivaa digitaalista ekosysteemiä kansallisella ja myös koko Euroopan tasolla.</a:t>
            </a:r>
          </a:p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Lisätä digitaalista osaamista ja ymmärrystä kaikilla yhteiskunnan tasoilla niin, että tuetaan sekä perustason digitaalisen ymmärryksen, että korkeimman tason digiosaamisen kehittymistä.</a:t>
            </a:r>
          </a:p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Perustuu digitaalisen koulutuksen toimintasuunnitelmaan (2021-2027)</a:t>
            </a:r>
            <a:br>
              <a:rPr lang="fi-FI" sz="2400" dirty="0">
                <a:solidFill>
                  <a:prstClr val="black"/>
                </a:solidFill>
              </a:rPr>
            </a:br>
            <a:r>
              <a:rPr lang="fi-FI" sz="240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https://ec.europa.eu/education/education-in-the-eu/digital-education-action-plan_fi</a:t>
            </a:r>
            <a:endParaRPr lang="fi-FI" sz="24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48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C10BD-339B-4B3A-A158-77D1F3DD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Vihreys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EF660C-D853-425D-B52F-0D46713AB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4" name="Sisällön paikkamerkki 2">
            <a:extLst>
              <a:ext uri="{FF2B5EF4-FFF2-40B4-BE49-F238E27FC236}">
                <a16:creationId xmlns:a16="http://schemas.microsoft.com/office/drawing/2014/main" id="{F0FC62AB-ACA8-4F5F-B0AF-5049DD1E2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155864"/>
              </p:ext>
            </p:extLst>
          </p:nvPr>
        </p:nvGraphicFramePr>
        <p:xfrm>
          <a:off x="789560" y="1842471"/>
          <a:ext cx="10515600" cy="437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36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90E817-9C8C-486D-85DE-28641A4E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>
                <a:solidFill>
                  <a:srgbClr val="0041DC"/>
                </a:solidFill>
                <a:latin typeface="Calibri"/>
              </a:rPr>
              <a:t>Vihreys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556097-0800-4424-85F0-90463498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Tavoitteena tukea kestävään kehitykseen tarvittavien keskeisten osaamisten synnyttämistä Eurooppaan liikkuvuuden ja kumppanuushankkeiden kautta sekä lisätä liikkuvuusmahdollisuuksia liittyen vihreisiin tulevaisuuden aloihin.</a:t>
            </a:r>
          </a:p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Lisäksi, Erasmus+ merkittävänä koulutus- ja liikkuvuusohjelmana, tulee selkeästi myös tähdätä päästövähennyksiin ja pitkällä aikavälillä hiilineutraaliuteen, erityisesti tukemalla kestäviä matkustuksen muotoja, vastuullista projektitoimintaa mutta myös tulevaisuudessa CO2-kompensaatiolla.</a:t>
            </a:r>
          </a:p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Digitaalisuuden merkitys ohjelmassa kasvaa koko ajan ja </a:t>
            </a:r>
            <a:r>
              <a:rPr lang="fi-FI" sz="2400" dirty="0" err="1">
                <a:solidFill>
                  <a:prstClr val="black"/>
                </a:solidFill>
              </a:rPr>
              <a:t>eTwinning</a:t>
            </a:r>
            <a:r>
              <a:rPr lang="fi-FI" sz="2400" dirty="0">
                <a:solidFill>
                  <a:prstClr val="black"/>
                </a:solidFill>
              </a:rPr>
              <a:t>, EPALE, Europassi ja muut digi-alustat tukevat myös kestävän kehityksen tavoitteita.</a:t>
            </a:r>
          </a:p>
          <a:p>
            <a:pPr marL="355591" lvl="0" indent="-355591" defTabSz="914377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</a:pPr>
            <a:r>
              <a:rPr lang="fi-FI" sz="2400" dirty="0">
                <a:solidFill>
                  <a:prstClr val="black"/>
                </a:solidFill>
              </a:rPr>
              <a:t>Linjaukset perustuvat Euroopan vihreän kehityksen ohjelmaan</a:t>
            </a:r>
            <a:br>
              <a:rPr lang="fi-FI" sz="2400" b="1" dirty="0">
                <a:solidFill>
                  <a:prstClr val="black"/>
                </a:solidFill>
              </a:rPr>
            </a:br>
            <a:r>
              <a:rPr lang="fi-FI" sz="240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https://ec.europa.eu/info/strategy/priorities-2019-2024/european-green-deal_fi</a:t>
            </a:r>
            <a:r>
              <a:rPr lang="fi-FI" sz="2400" dirty="0">
                <a:solidFill>
                  <a:prstClr val="black"/>
                </a:solidFill>
              </a:rPr>
              <a:t>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907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8976F2-8B48-486A-9263-A3C878EC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0041DC"/>
                </a:solidFill>
                <a:latin typeface="Calibri"/>
              </a:rPr>
              <a:t>Erasmus+ </a:t>
            </a:r>
            <a:r>
              <a:rPr lang="en-GB" sz="4000" b="1" dirty="0" err="1">
                <a:solidFill>
                  <a:srgbClr val="0041DC"/>
                </a:solidFill>
                <a:latin typeface="Calibri"/>
              </a:rPr>
              <a:t>vahvistaa</a:t>
            </a:r>
            <a:r>
              <a:rPr lang="en-GB" sz="4000" b="1" dirty="0">
                <a:solidFill>
                  <a:srgbClr val="0041DC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srgbClr val="0041DC"/>
                </a:solidFill>
                <a:latin typeface="Calibri"/>
              </a:rPr>
              <a:t>kansainvälisen</a:t>
            </a:r>
            <a:r>
              <a:rPr lang="en-GB" sz="4000" b="1" dirty="0">
                <a:solidFill>
                  <a:srgbClr val="0041DC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srgbClr val="0041DC"/>
                </a:solidFill>
                <a:latin typeface="Calibri"/>
              </a:rPr>
              <a:t>yhteistyön</a:t>
            </a:r>
            <a:r>
              <a:rPr lang="en-GB" sz="4000" b="1" dirty="0">
                <a:solidFill>
                  <a:srgbClr val="0041DC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srgbClr val="0041DC"/>
                </a:solidFill>
                <a:latin typeface="Calibri"/>
              </a:rPr>
              <a:t>suunnitelmallisuutta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213863-3287-4C92-B960-36334973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247" y="2003058"/>
            <a:ext cx="5320570" cy="3870000"/>
          </a:xfrm>
        </p:spPr>
        <p:txBody>
          <a:bodyPr>
            <a:normAutofit fontScale="85000" lnSpcReduction="10000"/>
          </a:bodyPr>
          <a:lstStyle/>
          <a:p>
            <a:r>
              <a:rPr lang="fi-FI" b="1" dirty="0"/>
              <a:t>Erasmus+ -akkreditointi</a:t>
            </a:r>
            <a:r>
              <a:rPr lang="fi-FI" dirty="0"/>
              <a:t> laajennetaan korkeakoulutuksesta ja ammatillisesta koulutuksesta yleissivistävään ja aikuiskoulutukseen sekä nuorisoalalle</a:t>
            </a:r>
          </a:p>
          <a:p>
            <a:r>
              <a:rPr lang="fi-FI" b="1" dirty="0"/>
              <a:t>Konsortio</a:t>
            </a:r>
            <a:r>
              <a:rPr lang="fi-FI" dirty="0"/>
              <a:t> -toimintaa vahvistetaan koulutussektorilla: esim. kunnat ja kaupungit voivat hakea omien oppilaitostensa puolesta tai monet toimijat yhdessä</a:t>
            </a:r>
          </a:p>
          <a:p>
            <a:r>
              <a:rPr lang="fi-FI" dirty="0">
                <a:hlinkClick r:id="rId2"/>
              </a:rPr>
              <a:t>https://www.oph.fi/fi/ohjelmat/mika-erasmus-akkreditointi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pic>
        <p:nvPicPr>
          <p:cNvPr id="4" name="Kuvan paikkamerkki 9" descr="Kuva, joka sisältää kohteen henkilö, mies, kannettava, katsominen&#10;&#10;Kuvaus luotu automaattisesti">
            <a:extLst>
              <a:ext uri="{FF2B5EF4-FFF2-40B4-BE49-F238E27FC236}">
                <a16:creationId xmlns:a16="http://schemas.microsoft.com/office/drawing/2014/main" id="{B7429CFC-B02C-47EE-901F-EB9F86545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4113" b="-3"/>
          <a:stretch/>
        </p:blipFill>
        <p:spPr>
          <a:xfrm>
            <a:off x="788400" y="2003058"/>
            <a:ext cx="5320571" cy="38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281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E7F1A6E-22EE-4B97-9408-FFDC569A8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0071"/>
            <a:ext cx="12191980" cy="6856718"/>
          </a:xfrm>
          <a:prstGeom prst="rect">
            <a:avLst/>
          </a:prstGeom>
        </p:spPr>
      </p:pic>
      <p:sp>
        <p:nvSpPr>
          <p:cNvPr id="4" name="Puhekupla: Soikea 3">
            <a:extLst>
              <a:ext uri="{FF2B5EF4-FFF2-40B4-BE49-F238E27FC236}">
                <a16:creationId xmlns:a16="http://schemas.microsoft.com/office/drawing/2014/main" id="{3A4D89F2-9A2A-4A55-B837-9ADDB8230587}"/>
              </a:ext>
            </a:extLst>
          </p:cNvPr>
          <p:cNvSpPr/>
          <p:nvPr/>
        </p:nvSpPr>
        <p:spPr>
          <a:xfrm>
            <a:off x="175365" y="4509371"/>
            <a:ext cx="1954059" cy="1438400"/>
          </a:xfrm>
          <a:prstGeom prst="wedgeEllipseCallout">
            <a:avLst>
              <a:gd name="adj1" fmla="val -26628"/>
              <a:gd name="adj2" fmla="val -10500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rgbClr val="0070C0"/>
                </a:solidFill>
              </a:rPr>
              <a:t>Erasmus+ liikkuvuus vuodesta 2021</a:t>
            </a:r>
          </a:p>
        </p:txBody>
      </p:sp>
      <p:sp>
        <p:nvSpPr>
          <p:cNvPr id="6" name="Nuoli: Oikea 5">
            <a:extLst>
              <a:ext uri="{FF2B5EF4-FFF2-40B4-BE49-F238E27FC236}">
                <a16:creationId xmlns:a16="http://schemas.microsoft.com/office/drawing/2014/main" id="{40227FD2-868B-4D89-B3C8-9B5FC5CAFC50}"/>
              </a:ext>
            </a:extLst>
          </p:cNvPr>
          <p:cNvSpPr/>
          <p:nvPr/>
        </p:nvSpPr>
        <p:spPr>
          <a:xfrm>
            <a:off x="6096000" y="759917"/>
            <a:ext cx="375781" cy="3298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02666010-7CFC-4417-B1E0-DAC571636CCF}"/>
              </a:ext>
            </a:extLst>
          </p:cNvPr>
          <p:cNvSpPr/>
          <p:nvPr/>
        </p:nvSpPr>
        <p:spPr>
          <a:xfrm>
            <a:off x="6096000" y="1325676"/>
            <a:ext cx="375781" cy="3298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id="{7A8CDAFC-91B8-4615-BED7-DF791277FA6D}"/>
              </a:ext>
            </a:extLst>
          </p:cNvPr>
          <p:cNvSpPr/>
          <p:nvPr/>
        </p:nvSpPr>
        <p:spPr>
          <a:xfrm>
            <a:off x="6095999" y="4827021"/>
            <a:ext cx="375781" cy="3298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7166BBB1-7026-4B91-8044-4F7346DA8569}"/>
              </a:ext>
            </a:extLst>
          </p:cNvPr>
          <p:cNvSpPr/>
          <p:nvPr/>
        </p:nvSpPr>
        <p:spPr>
          <a:xfrm>
            <a:off x="6095999" y="5617923"/>
            <a:ext cx="375781" cy="3298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8" descr="http://www.cimo.fi/instancedata/prime_product_julkaisu/cimo/embeds/cimowwwstructure/f6e2a87b5c03a67916fea1e9fa2ffd96648f3b3e.jpg">
            <a:extLst>
              <a:ext uri="{FF2B5EF4-FFF2-40B4-BE49-F238E27FC236}">
                <a16:creationId xmlns:a16="http://schemas.microsoft.com/office/drawing/2014/main" id="{F5AAADDE-3E4E-4B1B-A6D9-1DC2D4DDC2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8" y="576747"/>
            <a:ext cx="1637492" cy="513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33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1405</Words>
  <Application>Microsoft Office PowerPoint</Application>
  <PresentationFormat>Laajakuva</PresentationFormat>
  <Paragraphs>196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Office-teema</vt:lpstr>
      <vt:lpstr>Akkreditointi uudessa  Erasmus+ -ohjelmassa 2021-2027</vt:lpstr>
      <vt:lpstr>Mikä on Erasmus+ -ohjelma</vt:lpstr>
      <vt:lpstr>Koko Erasmus+ -ohjelman yleiset painopisteet</vt:lpstr>
      <vt:lpstr>Osallisuus</vt:lpstr>
      <vt:lpstr>Digitaalisuus</vt:lpstr>
      <vt:lpstr>Vihreys</vt:lpstr>
      <vt:lpstr>Vihreys</vt:lpstr>
      <vt:lpstr>Erasmus+ vahvistaa kansainvälisen yhteistyön suunnitelmallisuutta</vt:lpstr>
      <vt:lpstr>PowerPoint-esitys</vt:lpstr>
      <vt:lpstr>Kuka voi hakea avustusta tai liittyä konsortion jäseneksi?</vt:lpstr>
      <vt:lpstr>Konsortion jäsenet</vt:lpstr>
      <vt:lpstr>Liikkuvuustoiminnon tavoitteet</vt:lpstr>
      <vt:lpstr>Erasmus+ -suunnitelmamme</vt:lpstr>
      <vt:lpstr>Erasmus+ -suunnitelmamme</vt:lpstr>
      <vt:lpstr>Erasmus Quality Standards ja Quality standards for courses under Key Action 1 - Laatuoppailla vaikuttavaan toimintaan</vt:lpstr>
      <vt:lpstr>Liikkuvuusmuodot lyhyesti</vt:lpstr>
      <vt:lpstr>Liikkuvuusavustukset</vt:lpstr>
      <vt:lpstr>Liikkuvuuksien kohteita löytyy </vt:lpstr>
      <vt:lpstr>Ota selvää organisaatiosi/kuntasi/alueesi käytännöistä</vt:lpstr>
      <vt:lpstr>Onnistu akkreditoinnissa!</vt:lpstr>
      <vt:lpstr>Muita oppaita ja järjestelmiä  </vt:lpstr>
      <vt:lpstr>Työkalu A3, jota voisi käyttää</vt:lpstr>
      <vt:lpstr>A3 / KOKO HANKE NÄKYY YHDELLÄ PAPERILLA</vt:lpstr>
      <vt:lpstr>School Education Gateway </vt:lpstr>
      <vt:lpstr>Voit hakea apulaisopettajaa kouluusi tai päiväkotiisi? </vt:lpstr>
      <vt:lpstr>eTwinning –verkkotyöskentelyalusta    www.etwinning.net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Erasmus+ -ohjelma 2021-2027</dc:title>
  <dc:creator>Säikkälä Sirkka (OPH)</dc:creator>
  <cp:lastModifiedBy>Sirkka</cp:lastModifiedBy>
  <cp:revision>48</cp:revision>
  <dcterms:created xsi:type="dcterms:W3CDTF">2021-04-09T10:18:04Z</dcterms:created>
  <dcterms:modified xsi:type="dcterms:W3CDTF">2021-04-12T11:44:02Z</dcterms:modified>
</cp:coreProperties>
</file>