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A81-397A-41E7-8D4A-765DDF0B830E}" type="datetimeFigureOut">
              <a:rPr lang="fi-FI" smtClean="0"/>
              <a:t>6.2.2018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CEF3D83-334D-4E2F-A79E-FBDF64579E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051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A81-397A-41E7-8D4A-765DDF0B830E}" type="datetimeFigureOut">
              <a:rPr lang="fi-FI" smtClean="0"/>
              <a:t>6.2.2018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CEF3D83-334D-4E2F-A79E-FBDF64579E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226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A81-397A-41E7-8D4A-765DDF0B830E}" type="datetimeFigureOut">
              <a:rPr lang="fi-FI" smtClean="0"/>
              <a:t>6.2.2018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CEF3D83-334D-4E2F-A79E-FBDF64579E6A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6936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A81-397A-41E7-8D4A-765DDF0B830E}" type="datetimeFigureOut">
              <a:rPr lang="fi-FI" smtClean="0"/>
              <a:t>6.2.2018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EF3D83-334D-4E2F-A79E-FBDF64579E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3649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A81-397A-41E7-8D4A-765DDF0B830E}" type="datetimeFigureOut">
              <a:rPr lang="fi-FI" smtClean="0"/>
              <a:t>6.2.2018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EF3D83-334D-4E2F-A79E-FBDF64579E6A}" type="slidenum">
              <a:rPr lang="fi-FI" smtClean="0"/>
              <a:t>‹#›</a:t>
            </a:fld>
            <a:endParaRPr lang="fi-FI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0491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A81-397A-41E7-8D4A-765DDF0B830E}" type="datetimeFigureOut">
              <a:rPr lang="fi-FI" smtClean="0"/>
              <a:t>6.2.2018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EF3D83-334D-4E2F-A79E-FBDF64579E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7400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A81-397A-41E7-8D4A-765DDF0B830E}" type="datetimeFigureOut">
              <a:rPr lang="fi-FI" smtClean="0"/>
              <a:t>6.2.2018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D83-334D-4E2F-A79E-FBDF64579E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023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A81-397A-41E7-8D4A-765DDF0B830E}" type="datetimeFigureOut">
              <a:rPr lang="fi-FI" smtClean="0"/>
              <a:t>6.2.2018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D83-334D-4E2F-A79E-FBDF64579E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1449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A81-397A-41E7-8D4A-765DDF0B830E}" type="datetimeFigureOut">
              <a:rPr lang="fi-FI" smtClean="0"/>
              <a:t>6.2.2018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D83-334D-4E2F-A79E-FBDF64579E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5275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A81-397A-41E7-8D4A-765DDF0B830E}" type="datetimeFigureOut">
              <a:rPr lang="fi-FI" smtClean="0"/>
              <a:t>6.2.2018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CEF3D83-334D-4E2F-A79E-FBDF64579E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894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A81-397A-41E7-8D4A-765DDF0B830E}" type="datetimeFigureOut">
              <a:rPr lang="fi-FI" smtClean="0"/>
              <a:t>6.2.2018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CEF3D83-334D-4E2F-A79E-FBDF64579E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218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A81-397A-41E7-8D4A-765DDF0B830E}" type="datetimeFigureOut">
              <a:rPr lang="fi-FI" smtClean="0"/>
              <a:t>6.2.2018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CEF3D83-334D-4E2F-A79E-FBDF64579E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1500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A81-397A-41E7-8D4A-765DDF0B830E}" type="datetimeFigureOut">
              <a:rPr lang="fi-FI" smtClean="0"/>
              <a:t>6.2.2018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D83-334D-4E2F-A79E-FBDF64579E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430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A81-397A-41E7-8D4A-765DDF0B830E}" type="datetimeFigureOut">
              <a:rPr lang="fi-FI" smtClean="0"/>
              <a:t>6.2.2018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D83-334D-4E2F-A79E-FBDF64579E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2437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A81-397A-41E7-8D4A-765DDF0B830E}" type="datetimeFigureOut">
              <a:rPr lang="fi-FI" smtClean="0"/>
              <a:t>6.2.2018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D83-334D-4E2F-A79E-FBDF64579E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6276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92A81-397A-41E7-8D4A-765DDF0B830E}" type="datetimeFigureOut">
              <a:rPr lang="fi-FI" smtClean="0"/>
              <a:t>6.2.2018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EF3D83-334D-4E2F-A79E-FBDF64579E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561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92A81-397A-41E7-8D4A-765DDF0B830E}" type="datetimeFigureOut">
              <a:rPr lang="fi-FI" smtClean="0"/>
              <a:t>6.2.2018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CEF3D83-334D-4E2F-A79E-FBDF64579E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718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da.net/navigaattori/lukiohak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YCR2q9e4sc&amp;t=34s" TargetMode="External"/><Relationship Id="rId2" Type="http://schemas.openxmlformats.org/officeDocument/2006/relationships/hyperlink" Target="https://www.youtube.com/watch?v=i3E8sv6FRJo&amp;t=43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rftzi8aNGw&amp;t=104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da.net/navigaattori/ak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SyyNMPGWZo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nnelopisto.fi/peruskoululinja/" TargetMode="External"/><Relationship Id="rId2" Type="http://schemas.openxmlformats.org/officeDocument/2006/relationships/hyperlink" Target="https://peda.net/navigaattori/vtkussv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luksia.fi/koulutustarjonta/valmentava-koulutus-valma/" TargetMode="External"/><Relationship Id="rId4" Type="http://schemas.openxmlformats.org/officeDocument/2006/relationships/hyperlink" Target="https://www.youtube.com/watch?v=ADDtP9KXK4w&amp;feature=youtu.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Ammatillisen ja lukiokoulutuksen erot vai lisäluokka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280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Lukio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Valittava lukio, jossa kurssisisällöstä hyötyä jatko-opiskeluun </a:t>
            </a:r>
          </a:p>
          <a:p>
            <a:pPr marL="0" indent="0">
              <a:buNone/>
            </a:pPr>
            <a:r>
              <a:rPr lang="fi-FI" dirty="0" smtClean="0">
                <a:hlinkClick r:id="rId2"/>
              </a:rPr>
              <a:t>Lukion valinta</a:t>
            </a:r>
            <a:endParaRPr lang="fi-FI" dirty="0" smtClean="0"/>
          </a:p>
          <a:p>
            <a:r>
              <a:rPr lang="fi-FI" dirty="0" smtClean="0"/>
              <a:t>3, 3½ tai 4 v teoriaa -&gt; pidettävä muistissa YO-koetta varten, jonka voi hajauttaa </a:t>
            </a:r>
            <a:r>
              <a:rPr lang="fi-FI" dirty="0" err="1" smtClean="0"/>
              <a:t>max</a:t>
            </a:r>
            <a:r>
              <a:rPr lang="fi-FI" dirty="0" smtClean="0"/>
              <a:t> 3 peräkkäiseen kertaan (sähköinen)</a:t>
            </a:r>
          </a:p>
          <a:p>
            <a:r>
              <a:rPr lang="fi-FI" dirty="0" smtClean="0"/>
              <a:t>YO-kokeessa AI pakollinen ja sen lisäksi valittava </a:t>
            </a:r>
            <a:r>
              <a:rPr lang="fi-FI" dirty="0" err="1" smtClean="0"/>
              <a:t>väh</a:t>
            </a:r>
            <a:r>
              <a:rPr lang="fi-FI" dirty="0" smtClean="0"/>
              <a:t>. kolme kirjotettavaa ainetta (RU, EN, MA, reaaliaine) -&gt; jatko-opinnot korkea-asteella määrittävät mitä pisteyttävät</a:t>
            </a:r>
          </a:p>
          <a:p>
            <a:r>
              <a:rPr lang="fi-FI" dirty="0" smtClean="0"/>
              <a:t>Kustannukset: </a:t>
            </a:r>
            <a:r>
              <a:rPr lang="fi-FI" i="1" dirty="0"/>
              <a:t>Lukion</a:t>
            </a:r>
            <a:r>
              <a:rPr lang="fi-FI" dirty="0"/>
              <a:t> hintalappu lukiolaiselle on tällä hetkellä keskimäärin 2 700 euroa, arvioi Suomen lukiolaisten </a:t>
            </a:r>
            <a:r>
              <a:rPr lang="fi-FI" dirty="0" smtClean="0"/>
              <a:t>liitto -&gt; läppärin ja </a:t>
            </a:r>
            <a:r>
              <a:rPr lang="fi-FI" dirty="0" err="1" smtClean="0"/>
              <a:t>ekirjojen</a:t>
            </a:r>
            <a:r>
              <a:rPr lang="fi-FI" dirty="0" smtClean="0"/>
              <a:t> (ei voi käyttää vanhoja) ostot nostaa hintaa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9604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367245"/>
            <a:ext cx="10515600" cy="4809717"/>
          </a:xfrm>
        </p:spPr>
        <p:txBody>
          <a:bodyPr/>
          <a:lstStyle/>
          <a:p>
            <a:r>
              <a:rPr lang="fi-FI" dirty="0" smtClean="0"/>
              <a:t>Tavoite:</a:t>
            </a:r>
          </a:p>
          <a:p>
            <a:pPr marL="0" indent="0">
              <a:buNone/>
            </a:pPr>
            <a:r>
              <a:rPr lang="fi-FI" dirty="0" smtClean="0"/>
              <a:t>-&gt; </a:t>
            </a:r>
            <a:r>
              <a:rPr lang="fi-FI" dirty="0" err="1" smtClean="0"/>
              <a:t>amm.tutkinto</a:t>
            </a:r>
            <a:r>
              <a:rPr lang="fi-FI" dirty="0" smtClean="0"/>
              <a:t> (yo-linja)</a:t>
            </a:r>
          </a:p>
          <a:p>
            <a:pPr marL="0" indent="0">
              <a:buNone/>
            </a:pPr>
            <a:r>
              <a:rPr lang="fi-FI" dirty="0" smtClean="0"/>
              <a:t>-&gt;ammattikorkeakoulututkinto</a:t>
            </a:r>
          </a:p>
          <a:p>
            <a:pPr marL="0" indent="0">
              <a:buNone/>
            </a:pPr>
            <a:r>
              <a:rPr lang="fi-FI" dirty="0" smtClean="0"/>
              <a:t>-&gt;yliopistotutkinto</a:t>
            </a:r>
          </a:p>
          <a:p>
            <a:r>
              <a:rPr lang="fi-FI" dirty="0" smtClean="0"/>
              <a:t>Suunniteltava ainevalinta tavoitettava vastaavaksi </a:t>
            </a:r>
          </a:p>
          <a:p>
            <a:r>
              <a:rPr lang="fi-FI" dirty="0" smtClean="0"/>
              <a:t>(opintopolku.fi -&gt; valintaperusteet ja pääsykokeet) </a:t>
            </a:r>
          </a:p>
          <a:p>
            <a:pPr marL="0" indent="0">
              <a:buNone/>
            </a:pPr>
            <a:r>
              <a:rPr lang="fi-FI" dirty="0" smtClean="0"/>
              <a:t>-&gt; suunniteltava itse </a:t>
            </a:r>
            <a:r>
              <a:rPr lang="fi-FI" dirty="0" err="1" smtClean="0"/>
              <a:t>väh</a:t>
            </a:r>
            <a:r>
              <a:rPr lang="fi-FI" dirty="0" smtClean="0"/>
              <a:t>. 13 lukujärjestystä</a:t>
            </a:r>
          </a:p>
          <a:p>
            <a:r>
              <a:rPr lang="fi-FI" dirty="0" smtClean="0"/>
              <a:t>Koeviikot (määrä riippuu lukion jaksoista)</a:t>
            </a:r>
          </a:p>
          <a:p>
            <a:r>
              <a:rPr lang="fi-FI" dirty="0" smtClean="0">
                <a:hlinkClick r:id="rId2"/>
              </a:rPr>
              <a:t>Lukio</a:t>
            </a:r>
            <a:r>
              <a:rPr lang="fi-FI" dirty="0" smtClean="0"/>
              <a:t> –video</a:t>
            </a:r>
          </a:p>
          <a:p>
            <a:r>
              <a:rPr lang="fi-FI" dirty="0" smtClean="0">
                <a:hlinkClick r:id="rId3"/>
              </a:rPr>
              <a:t>Lukiolainen</a:t>
            </a:r>
            <a:r>
              <a:rPr lang="fi-FI" dirty="0" smtClean="0"/>
              <a:t> –video</a:t>
            </a:r>
          </a:p>
          <a:p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9368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Kaksoistutkinto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Haku </a:t>
            </a:r>
            <a:r>
              <a:rPr lang="fi-FI" dirty="0" err="1" smtClean="0"/>
              <a:t>amm.tutkintoon</a:t>
            </a:r>
            <a:r>
              <a:rPr lang="fi-FI" dirty="0" smtClean="0"/>
              <a:t> ja yhteishaussa rasti ruutuun ”lukio-opinnot”</a:t>
            </a:r>
          </a:p>
          <a:p>
            <a:r>
              <a:rPr lang="fi-FI" dirty="0" smtClean="0"/>
              <a:t>Kahden tutkinnon lukio-opinnot korvaavat osan ammatillisen perustutkinnon yhteisistä tutkinnon osista ja vapaasti valittavat tutkinnon osat -&gt; syö </a:t>
            </a:r>
            <a:r>
              <a:rPr lang="fi-FI" dirty="0" err="1" smtClean="0"/>
              <a:t>amm</a:t>
            </a:r>
            <a:r>
              <a:rPr lang="fi-FI" dirty="0" smtClean="0"/>
              <a:t>. valinnaisia opintoja</a:t>
            </a:r>
          </a:p>
          <a:p>
            <a:r>
              <a:rPr lang="fi-FI" dirty="0" smtClean="0"/>
              <a:t>Opiskeltavat oppiaineet ovat äidinkieli, ruotsin kieli, englannin kieli ja lyhyen oppimäärän matematiikka. Lukio-opinnot on sijoitettu lukion opintotarjonnassa maanantaipäiville klo 11.50-17.30 Lohjalla, toisella paikkakunnalla voi olla jaksokäytäntö (katso video)</a:t>
            </a:r>
            <a:endParaRPr lang="fi-FI" dirty="0" smtClean="0">
              <a:hlinkClick r:id="rId2"/>
            </a:endParaRPr>
          </a:p>
          <a:p>
            <a:endParaRPr lang="fi-FI" dirty="0" smtClean="0">
              <a:hlinkClick r:id="rId2"/>
            </a:endParaRPr>
          </a:p>
          <a:p>
            <a:r>
              <a:rPr lang="fi-FI" dirty="0" smtClean="0">
                <a:hlinkClick r:id="rId2"/>
              </a:rPr>
              <a:t>Kaksoistutkinto</a:t>
            </a:r>
            <a:r>
              <a:rPr lang="fi-FI" dirty="0" smtClean="0"/>
              <a:t> –video</a:t>
            </a:r>
          </a:p>
        </p:txBody>
      </p:sp>
    </p:spTree>
    <p:extLst>
      <p:ext uri="{BB962C8B-B14F-4D97-AF65-F5344CB8AC3E}">
        <p14:creationId xmlns:p14="http://schemas.microsoft.com/office/powerpoint/2010/main" val="364474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Ammatillinen tutkinto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Uudistuu 1.1.2019 mennessä (perustutkintojen määrä vähenee)</a:t>
            </a:r>
          </a:p>
          <a:p>
            <a:r>
              <a:rPr lang="fi-FI" dirty="0" smtClean="0"/>
              <a:t>Valittava oppilaitos, jossa haluttu </a:t>
            </a:r>
            <a:r>
              <a:rPr lang="fi-FI" dirty="0" err="1" smtClean="0"/>
              <a:t>amm.koulutus</a:t>
            </a:r>
            <a:r>
              <a:rPr lang="fi-FI" dirty="0" smtClean="0"/>
              <a:t> löytyy</a:t>
            </a:r>
          </a:p>
          <a:p>
            <a:pPr marL="0" indent="0">
              <a:buNone/>
            </a:pPr>
            <a:r>
              <a:rPr lang="fi-FI" dirty="0" smtClean="0">
                <a:hlinkClick r:id="rId2"/>
              </a:rPr>
              <a:t>Ammatillisen koulutuksen valinta</a:t>
            </a:r>
            <a:endParaRPr lang="fi-FI" dirty="0" smtClean="0"/>
          </a:p>
          <a:p>
            <a:r>
              <a:rPr lang="fi-FI" dirty="0" err="1" smtClean="0"/>
              <a:t>Yht.opintoja</a:t>
            </a:r>
            <a:r>
              <a:rPr lang="fi-FI" dirty="0" smtClean="0"/>
              <a:t> 35 </a:t>
            </a:r>
            <a:r>
              <a:rPr lang="fi-FI" dirty="0" err="1" smtClean="0"/>
              <a:t>osp</a:t>
            </a:r>
            <a:r>
              <a:rPr lang="fi-FI" dirty="0" smtClean="0"/>
              <a:t> ja </a:t>
            </a:r>
            <a:r>
              <a:rPr lang="fi-FI" dirty="0" err="1" smtClean="0"/>
              <a:t>vap.valttavia</a:t>
            </a:r>
            <a:r>
              <a:rPr lang="fi-FI" dirty="0" smtClean="0"/>
              <a:t> 10 </a:t>
            </a:r>
            <a:r>
              <a:rPr lang="fi-FI" dirty="0" err="1" smtClean="0"/>
              <a:t>osp</a:t>
            </a:r>
            <a:endParaRPr lang="fi-FI" dirty="0" smtClean="0"/>
          </a:p>
          <a:p>
            <a:r>
              <a:rPr lang="fi-FI" dirty="0" err="1" smtClean="0"/>
              <a:t>Amm.opinnot</a:t>
            </a:r>
            <a:r>
              <a:rPr lang="fi-FI" dirty="0" smtClean="0"/>
              <a:t> 135 </a:t>
            </a:r>
            <a:r>
              <a:rPr lang="fi-FI" dirty="0" err="1" smtClean="0"/>
              <a:t>osp</a:t>
            </a:r>
            <a:r>
              <a:rPr lang="fi-FI" dirty="0" smtClean="0"/>
              <a:t> sis. </a:t>
            </a:r>
            <a:r>
              <a:rPr lang="fi-FI" dirty="0" err="1"/>
              <a:t>v</a:t>
            </a:r>
            <a:r>
              <a:rPr lang="fi-FI" dirty="0" err="1" smtClean="0"/>
              <a:t>äh</a:t>
            </a:r>
            <a:r>
              <a:rPr lang="fi-FI" dirty="0" smtClean="0"/>
              <a:t>. 30 </a:t>
            </a:r>
            <a:r>
              <a:rPr lang="fi-FI" dirty="0" err="1" smtClean="0"/>
              <a:t>osp</a:t>
            </a:r>
            <a:r>
              <a:rPr lang="fi-FI" dirty="0" smtClean="0"/>
              <a:t> </a:t>
            </a:r>
            <a:r>
              <a:rPr lang="fi-FI" dirty="0" err="1" smtClean="0"/>
              <a:t>työttäoppimista</a:t>
            </a:r>
            <a:endParaRPr lang="fi-FI" dirty="0" smtClean="0"/>
          </a:p>
          <a:p>
            <a:r>
              <a:rPr lang="fi-FI" dirty="0" smtClean="0"/>
              <a:t>Koulutusammatti -&gt; n. 30-40 työammattia, johon voit pyrkiä</a:t>
            </a:r>
          </a:p>
          <a:p>
            <a:r>
              <a:rPr lang="fi-FI" dirty="0" smtClean="0"/>
              <a:t>Työnantaja antaa erikoistumiskoulutusta</a:t>
            </a:r>
          </a:p>
          <a:p>
            <a:r>
              <a:rPr lang="fi-FI" dirty="0" smtClean="0"/>
              <a:t>Voidaan suorittaa myös oppisopimuskoulutuksena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7892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Kustannukset: </a:t>
            </a:r>
            <a:r>
              <a:rPr lang="fi-FI" dirty="0" smtClean="0">
                <a:effectLst/>
              </a:rPr>
              <a:t>Ammatillisessa koulutuksessa kustannukset riippuvat siitä, mitä alaa tai tutkintoa nuori opiskelee. Pääsääntöisesti kustannukset lasketaan ennemmin sadoissa kuin tuhansissa euroissa</a:t>
            </a:r>
          </a:p>
          <a:p>
            <a:r>
              <a:rPr lang="fi-FI" dirty="0" smtClean="0"/>
              <a:t>Tavoite: </a:t>
            </a:r>
          </a:p>
          <a:p>
            <a:pPr marL="0" indent="0">
              <a:buNone/>
            </a:pPr>
            <a:r>
              <a:rPr lang="fi-FI" dirty="0" smtClean="0"/>
              <a:t>-&gt; töihin</a:t>
            </a:r>
          </a:p>
          <a:p>
            <a:pPr marL="0" indent="0">
              <a:buNone/>
            </a:pPr>
            <a:r>
              <a:rPr lang="fi-FI" dirty="0" smtClean="0"/>
              <a:t>-&gt; erikoistumisopinnot</a:t>
            </a:r>
          </a:p>
          <a:p>
            <a:pPr marL="0" indent="0">
              <a:buNone/>
            </a:pPr>
            <a:r>
              <a:rPr lang="fi-FI" dirty="0" smtClean="0"/>
              <a:t>-&gt; jatko-opinnot</a:t>
            </a:r>
          </a:p>
          <a:p>
            <a:endParaRPr lang="fi-FI" dirty="0">
              <a:hlinkClick r:id="rId2"/>
            </a:endParaRPr>
          </a:p>
          <a:p>
            <a:endParaRPr lang="fi-FI" dirty="0" smtClean="0">
              <a:hlinkClick r:id="rId2"/>
            </a:endParaRPr>
          </a:p>
          <a:p>
            <a:r>
              <a:rPr lang="fi-FI" dirty="0" smtClean="0">
                <a:hlinkClick r:id="rId2"/>
              </a:rPr>
              <a:t>Miksi valita ammatillinen koulutus?</a:t>
            </a:r>
            <a:r>
              <a:rPr lang="fi-FI" dirty="0" smtClean="0"/>
              <a:t> –video</a:t>
            </a:r>
          </a:p>
        </p:txBody>
      </p:sp>
    </p:spTree>
    <p:extLst>
      <p:ext uri="{BB962C8B-B14F-4D97-AF65-F5344CB8AC3E}">
        <p14:creationId xmlns:p14="http://schemas.microsoft.com/office/powerpoint/2010/main" val="271537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69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Lisäluokka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>
                <a:hlinkClick r:id="rId2"/>
              </a:rPr>
              <a:t>Lisäluokkahaut</a:t>
            </a:r>
            <a:endParaRPr lang="fi-FI" dirty="0" smtClean="0"/>
          </a:p>
          <a:p>
            <a:r>
              <a:rPr lang="fi-FI" dirty="0" smtClean="0"/>
              <a:t>Lohjalla 10. luokka (</a:t>
            </a:r>
            <a:r>
              <a:rPr lang="fi-FI" dirty="0" smtClean="0">
                <a:hlinkClick r:id="rId3"/>
              </a:rPr>
              <a:t>Kanneljärven Opisto)</a:t>
            </a:r>
            <a:r>
              <a:rPr lang="fi-FI" dirty="0" smtClean="0"/>
              <a:t> käydään koko yläkoulu tiivistetysti uudelleen (numeroiden korotus + TET)</a:t>
            </a:r>
          </a:p>
          <a:p>
            <a:pPr marL="0" indent="0">
              <a:buNone/>
            </a:pPr>
            <a:r>
              <a:rPr lang="fi-FI" dirty="0" smtClean="0"/>
              <a:t>-&gt; tähtäin lukioon tai </a:t>
            </a:r>
            <a:r>
              <a:rPr lang="fi-FI" dirty="0" err="1" smtClean="0"/>
              <a:t>amm.koulutukseen</a:t>
            </a:r>
            <a:r>
              <a:rPr lang="fi-FI" dirty="0" smtClean="0"/>
              <a:t>, johon pisteet ei riitä</a:t>
            </a:r>
          </a:p>
          <a:p>
            <a:r>
              <a:rPr lang="fi-FI" dirty="0" smtClean="0">
                <a:hlinkClick r:id="rId4"/>
              </a:rPr>
              <a:t>Kansanopistokymppi</a:t>
            </a:r>
            <a:r>
              <a:rPr lang="fi-FI" dirty="0" smtClean="0"/>
              <a:t> –video</a:t>
            </a:r>
          </a:p>
          <a:p>
            <a:endParaRPr lang="fi-FI" dirty="0" smtClean="0"/>
          </a:p>
          <a:p>
            <a:r>
              <a:rPr lang="fi-FI" dirty="0" smtClean="0"/>
              <a:t>Valma (</a:t>
            </a:r>
            <a:r>
              <a:rPr lang="fi-FI" dirty="0" smtClean="0">
                <a:hlinkClick r:id="rId5"/>
              </a:rPr>
              <a:t>Luksia</a:t>
            </a:r>
            <a:r>
              <a:rPr lang="fi-FI" dirty="0" smtClean="0"/>
              <a:t>) enemmän niille, joilla tavoite hukassa (nostetaan 1-2 numeroa)</a:t>
            </a:r>
          </a:p>
          <a:p>
            <a:pPr marL="0" indent="0">
              <a:buNone/>
            </a:pPr>
            <a:r>
              <a:rPr lang="fi-FI" dirty="0" smtClean="0"/>
              <a:t>-&gt; tähtäin </a:t>
            </a:r>
            <a:r>
              <a:rPr lang="fi-FI" dirty="0" err="1" smtClean="0"/>
              <a:t>amm.koulutukseen</a:t>
            </a: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8633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ehkura">
  <a:themeElements>
    <a:clrScheme name="Kiehkur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Kiehkur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iehkur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</TotalTime>
  <Words>351</Words>
  <Application>Microsoft Office PowerPoint</Application>
  <PresentationFormat>Laajakuva</PresentationFormat>
  <Paragraphs>48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Kiehkura</vt:lpstr>
      <vt:lpstr>Ammatillisen ja lukiokoulutuksen erot vai lisäluokka</vt:lpstr>
      <vt:lpstr>Lukio </vt:lpstr>
      <vt:lpstr>PowerPoint-esitys</vt:lpstr>
      <vt:lpstr>Kaksoistutkinto</vt:lpstr>
      <vt:lpstr>Ammatillinen tutkinto</vt:lpstr>
      <vt:lpstr>PowerPoint-esitys</vt:lpstr>
      <vt:lpstr>PowerPoint-esitys</vt:lpstr>
      <vt:lpstr>Lisäluokka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Ammatillisen ja lukiokoulutuksen erot ja lisäluokka</dc:title>
  <dc:creator>Parviainen Jari</dc:creator>
  <cp:lastModifiedBy>Parviainen Jari</cp:lastModifiedBy>
  <cp:revision>9</cp:revision>
  <dcterms:created xsi:type="dcterms:W3CDTF">2018-02-05T03:17:16Z</dcterms:created>
  <dcterms:modified xsi:type="dcterms:W3CDTF">2018-02-06T15:05:03Z</dcterms:modified>
</cp:coreProperties>
</file>