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420D-8BAF-4C5E-9CFE-F0DD74B9D02A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9ECB9-28D2-4397-8A07-106E804893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2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8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95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22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94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7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54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58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17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8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41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2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A4B2-1F7B-43FD-AF71-BA63179E37A0}" type="datetimeFigureOut">
              <a:rPr lang="fi-FI" smtClean="0"/>
              <a:t>2.3.2017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38E3-3FC9-46BB-A8C9-EC440A2342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8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10-11</a:t>
            </a:r>
            <a:br>
              <a:rPr lang="fi-FI" dirty="0" smtClean="0"/>
            </a:br>
            <a:r>
              <a:rPr lang="fi-FI" dirty="0" smtClean="0"/>
              <a:t>Suomen sisävedet ja Itämeri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942412"/>
            <a:ext cx="9144000" cy="1315387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s. 68-81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Pohjavesi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5"/>
            <a:ext cx="7691203" cy="4320342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Maahan satava vesi suodattuu maankerrosten läpi</a:t>
            </a:r>
          </a:p>
          <a:p>
            <a:r>
              <a:rPr lang="fi-FI" dirty="0">
                <a:solidFill>
                  <a:schemeClr val="bg1"/>
                </a:solidFill>
              </a:rPr>
              <a:t>T</a:t>
            </a:r>
            <a:r>
              <a:rPr lang="fi-FI" dirty="0" smtClean="0">
                <a:solidFill>
                  <a:schemeClr val="bg1"/>
                </a:solidFill>
              </a:rPr>
              <a:t>äyttää maanperän huokoset läpäisemättömään kallioperään asti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Parhaita pohjavesialueita on harjualueilla ja reunamuodostumilla </a:t>
            </a:r>
            <a:r>
              <a:rPr lang="fi-FI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karkearakeiset maalajit, hiekka ja sora, suodattavat ja puhdistavat vettä parhaiten</a:t>
            </a:r>
          </a:p>
          <a:p>
            <a:r>
              <a:rPr lang="fi-FI" dirty="0" smtClean="0">
                <a:solidFill>
                  <a:schemeClr val="bg1"/>
                </a:solidFill>
                <a:sym typeface="Wingdings" panose="05000000000000000000" pitchFamily="2" charset="2"/>
              </a:rPr>
              <a:t>Käytetään juomavetenä</a:t>
            </a:r>
          </a:p>
          <a:p>
            <a:r>
              <a:rPr lang="fi-FI" dirty="0" smtClean="0">
                <a:solidFill>
                  <a:schemeClr val="bg1"/>
                </a:solidFill>
                <a:sym typeface="Wingdings" panose="05000000000000000000" pitchFamily="2" charset="2"/>
              </a:rPr>
              <a:t>Pohjaveden voi pilata mm. lannoitteiden nitraatit, öljyt ja tiesuolan kloridit</a:t>
            </a:r>
            <a:endParaRPr lang="fi-FI" dirty="0" smtClean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972" y="239843"/>
            <a:ext cx="3260361" cy="4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Pintavesi (meret, joet, järvet, lammet, purot, lähteet) = Vettä, joka ei suodatu maaperään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Järvialtaiden syntytapoja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Vettä sataa enemmän kuin ehtii haihtua </a:t>
            </a:r>
            <a:r>
              <a:rPr lang="fi-FI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luontoon muodostuneet altaat täyttyvät vedellä  järvi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Meteoriittikraatterit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Kallioperän murroslaaksot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Maankohoamisesta aiheutuneet järvet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Tekojärvet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Tyypillinen suomalainen järvi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Pieni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Nuori (alle 10 000 vuotta)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Matala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Luode-kaakko-suuntainen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Karu eli vähäravinteinen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Tummavetinen johtuen humuksesta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Rikkonainen rantaviivaltaan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Termistöä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Valuma-alue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Maa-alue, jolta vedet valuvat vesistöön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Vedenjakaja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3342963" cy="3942867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Jakavat vedet virtaamaan eri vesistöalueisiin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Usein tasainen ja soistunut alue, joka on ympäristöään korkeammalla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590" y="3012637"/>
            <a:ext cx="2396007" cy="317702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022" y="55378"/>
            <a:ext cx="2222136" cy="394286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490" y="382111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Vesistöjen muutokset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b="1" dirty="0" smtClean="0">
                <a:solidFill>
                  <a:schemeClr val="bg1"/>
                </a:solidFill>
              </a:rPr>
              <a:t>Säännöstely:</a:t>
            </a:r>
            <a:r>
              <a:rPr lang="fi-FI" dirty="0" smtClean="0">
                <a:solidFill>
                  <a:schemeClr val="bg1"/>
                </a:solidFill>
              </a:rPr>
              <a:t> padot ja tekojärvet, energiantuotanto vesivoimaloissa, lumien sulamisvesien säätely</a:t>
            </a:r>
            <a:endParaRPr lang="fi-FI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>
                <a:solidFill>
                  <a:schemeClr val="bg1"/>
                </a:solidFill>
              </a:rPr>
              <a:t>Maankohoaminen</a:t>
            </a:r>
            <a:r>
              <a:rPr lang="fi-FI" dirty="0" smtClean="0">
                <a:solidFill>
                  <a:schemeClr val="bg1"/>
                </a:solidFill>
              </a:rPr>
              <a:t>: jääkauden jälkeinen maankuoren lommo tasoittuu hitaasti (alle 1 cm vuodessa) </a:t>
            </a:r>
            <a:r>
              <a:rPr lang="fi-FI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jokien virtaussuuntiin muutoksia, merenlahtia kuroutuu irti merestä (järviä ja soita syntyy), järvien umpeenkasvu ja soistuminen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Rehevöityminen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Vedenlaadussa tapahtuvat muutokset</a:t>
            </a:r>
          </a:p>
          <a:p>
            <a:pPr marL="514350" indent="-514350">
              <a:buFont typeface="+mj-lt"/>
              <a:buAutoNum type="arabicPeriod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6915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Itämeri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Valuma-alue laaja</a:t>
            </a:r>
            <a:r>
              <a:rPr lang="fi-FI" dirty="0" smtClean="0">
                <a:solidFill>
                  <a:schemeClr val="bg1"/>
                </a:solidFill>
              </a:rPr>
              <a:t>: 14 valtiota (lähes 90 miljoonaa asukasta)</a:t>
            </a:r>
          </a:p>
          <a:p>
            <a:r>
              <a:rPr lang="fi-FI" b="1" dirty="0" smtClean="0">
                <a:solidFill>
                  <a:schemeClr val="bg1"/>
                </a:solidFill>
              </a:rPr>
              <a:t>Pieni, matala </a:t>
            </a:r>
            <a:r>
              <a:rPr lang="fi-FI" dirty="0" smtClean="0">
                <a:solidFill>
                  <a:schemeClr val="bg1"/>
                </a:solidFill>
              </a:rPr>
              <a:t>(keskisyvyys 55 metriä) sisämeri</a:t>
            </a:r>
          </a:p>
          <a:p>
            <a:r>
              <a:rPr lang="fi-FI" b="1" dirty="0" smtClean="0">
                <a:solidFill>
                  <a:schemeClr val="bg1"/>
                </a:solidFill>
              </a:rPr>
              <a:t>Murtovettä: </a:t>
            </a:r>
            <a:r>
              <a:rPr lang="fi-FI" dirty="0" smtClean="0">
                <a:solidFill>
                  <a:schemeClr val="bg1"/>
                </a:solidFill>
              </a:rPr>
              <a:t>suolainen vesi Atlantilta ja makea vesi sisävesistä sekä sateista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Suolaisen ja makean veden eliölajeja</a:t>
            </a:r>
          </a:p>
          <a:p>
            <a:r>
              <a:rPr lang="fi-FI" b="1" dirty="0" smtClean="0">
                <a:solidFill>
                  <a:schemeClr val="bg1"/>
                </a:solidFill>
              </a:rPr>
              <a:t>Kerrostunut</a:t>
            </a:r>
            <a:r>
              <a:rPr lang="fi-FI" dirty="0" smtClean="0">
                <a:solidFill>
                  <a:schemeClr val="bg1"/>
                </a:solidFill>
              </a:rPr>
              <a:t>: suolainen vesi tiheämpänä pohjalla, makea hapekkaampi vesi pinnalla (</a:t>
            </a:r>
            <a:r>
              <a:rPr lang="fi-FI" dirty="0" err="1" smtClean="0">
                <a:solidFill>
                  <a:schemeClr val="bg1"/>
                </a:solidFill>
              </a:rPr>
              <a:t>halokliini</a:t>
            </a:r>
            <a:r>
              <a:rPr lang="fi-FI" dirty="0" smtClean="0">
                <a:solidFill>
                  <a:schemeClr val="bg1"/>
                </a:solidFill>
              </a:rPr>
              <a:t> eli kerros, jossa suolaisuus muuttuu lyhyellä matkalla, estää veden pystyvirtaukset eikä happea pääse pinnalta pohjaan)</a:t>
            </a:r>
          </a:p>
          <a:p>
            <a:r>
              <a:rPr lang="fi-FI" b="1" dirty="0" smtClean="0">
                <a:solidFill>
                  <a:schemeClr val="bg1"/>
                </a:solidFill>
              </a:rPr>
              <a:t>Suolapulssit</a:t>
            </a:r>
            <a:r>
              <a:rPr lang="fi-FI" dirty="0" smtClean="0">
                <a:solidFill>
                  <a:schemeClr val="bg1"/>
                </a:solidFill>
              </a:rPr>
              <a:t>: syvän veden virtaukset Pohjanmereltä (Atlantilta) tuovat suolaista ja hapekasta vettä Itämeren syvänteisiin</a:t>
            </a:r>
          </a:p>
          <a:p>
            <a:r>
              <a:rPr lang="fi-FI" b="1" dirty="0" smtClean="0">
                <a:solidFill>
                  <a:schemeClr val="bg1"/>
                </a:solidFill>
              </a:rPr>
              <a:t>Rehevöitynyt merialue</a:t>
            </a:r>
          </a:p>
        </p:txBody>
      </p:sp>
    </p:spTree>
    <p:extLst>
      <p:ext uri="{BB962C8B-B14F-4D97-AF65-F5344CB8AC3E}">
        <p14:creationId xmlns:p14="http://schemas.microsoft.com/office/powerpoint/2010/main" val="1924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277</Words>
  <Application>Microsoft Office PowerPoint</Application>
  <PresentationFormat>Laajakuva</PresentationFormat>
  <Paragraphs>42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Office-teema</vt:lpstr>
      <vt:lpstr>Kpl 10-11 Suomen sisävedet ja Itämeri</vt:lpstr>
      <vt:lpstr>Pohjavesi</vt:lpstr>
      <vt:lpstr>Pintavesi (meret, joet, järvet, lammet, purot, lähteet) = Vettä, joka ei suodatu maaperään</vt:lpstr>
      <vt:lpstr>Termistöä</vt:lpstr>
      <vt:lpstr>Vesistöjen muutokset</vt:lpstr>
      <vt:lpstr>Itämeri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Kpl 10-11 Suomen sisävedet ja Itämeri</dc:title>
  <dc:creator>Reetta Luomanen</dc:creator>
  <cp:lastModifiedBy>Reetta Luomanen</cp:lastModifiedBy>
  <cp:revision>14</cp:revision>
  <cp:lastPrinted>2017-03-02T09:55:45Z</cp:lastPrinted>
  <dcterms:created xsi:type="dcterms:W3CDTF">2017-02-27T07:36:50Z</dcterms:created>
  <dcterms:modified xsi:type="dcterms:W3CDTF">2017-03-02T10:00:54Z</dcterms:modified>
</cp:coreProperties>
</file>