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67" r:id="rId1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72" y="3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99FF83B4-79B3-46B8-9179-DFE1F3BD846C}" type="datetimeFigureOut">
              <a:rPr lang="fi-FI" smtClean="0"/>
              <a:t>13.12.2019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3237217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9FF83B4-79B3-46B8-9179-DFE1F3BD846C}" type="datetimeFigureOut">
              <a:rPr lang="fi-FI" smtClean="0"/>
              <a:t>13.12.2019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785419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9FF83B4-79B3-46B8-9179-DFE1F3BD846C}" type="datetimeFigureOut">
              <a:rPr lang="fi-FI" smtClean="0"/>
              <a:t>13.12.2019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3519037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9FF83B4-79B3-46B8-9179-DFE1F3BD846C}" type="datetimeFigureOut">
              <a:rPr lang="fi-FI" smtClean="0"/>
              <a:t>13.12.2019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1350142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99FF83B4-79B3-46B8-9179-DFE1F3BD846C}" type="datetimeFigureOut">
              <a:rPr lang="fi-FI" smtClean="0"/>
              <a:t>13.12.2019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227174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99FF83B4-79B3-46B8-9179-DFE1F3BD846C}" type="datetimeFigureOut">
              <a:rPr lang="fi-FI" smtClean="0"/>
              <a:t>13.12.2019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2722868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99FF83B4-79B3-46B8-9179-DFE1F3BD846C}" type="datetimeFigureOut">
              <a:rPr lang="fi-FI" smtClean="0"/>
              <a:t>13.12.2019</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342859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99FF83B4-79B3-46B8-9179-DFE1F3BD846C}" type="datetimeFigureOut">
              <a:rPr lang="fi-FI" smtClean="0"/>
              <a:t>13.12.2019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2711478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9FF83B4-79B3-46B8-9179-DFE1F3BD846C}" type="datetimeFigureOut">
              <a:rPr lang="fi-FI" smtClean="0"/>
              <a:t>13.12.2019</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3923555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99FF83B4-79B3-46B8-9179-DFE1F3BD846C}" type="datetimeFigureOut">
              <a:rPr lang="fi-FI" smtClean="0"/>
              <a:t>13.12.2019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1313552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99FF83B4-79B3-46B8-9179-DFE1F3BD846C}" type="datetimeFigureOut">
              <a:rPr lang="fi-FI" smtClean="0"/>
              <a:t>13.12.2019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D07259E-0056-48DD-B81C-A23D7F21F0FA}" type="slidenum">
              <a:rPr lang="fi-FI" smtClean="0"/>
              <a:t>‹#›</a:t>
            </a:fld>
            <a:endParaRPr lang="fi-FI"/>
          </a:p>
        </p:txBody>
      </p:sp>
    </p:spTree>
    <p:extLst>
      <p:ext uri="{BB962C8B-B14F-4D97-AF65-F5344CB8AC3E}">
        <p14:creationId xmlns:p14="http://schemas.microsoft.com/office/powerpoint/2010/main" val="1667951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F83B4-79B3-46B8-9179-DFE1F3BD846C}" type="datetimeFigureOut">
              <a:rPr lang="fi-FI" smtClean="0"/>
              <a:t>13.12.2019</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7259E-0056-48DD-B81C-A23D7F21F0FA}" type="slidenum">
              <a:rPr lang="fi-FI" smtClean="0"/>
              <a:t>‹#›</a:t>
            </a:fld>
            <a:endParaRPr lang="fi-FI"/>
          </a:p>
        </p:txBody>
      </p:sp>
    </p:spTree>
    <p:extLst>
      <p:ext uri="{BB962C8B-B14F-4D97-AF65-F5344CB8AC3E}">
        <p14:creationId xmlns:p14="http://schemas.microsoft.com/office/powerpoint/2010/main" val="2038213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Kirjallisuushistoria</a:t>
            </a:r>
            <a:endParaRPr lang="fi-FI" dirty="0"/>
          </a:p>
        </p:txBody>
      </p:sp>
      <p:sp>
        <p:nvSpPr>
          <p:cNvPr id="3" name="Alaotsikko 2"/>
          <p:cNvSpPr>
            <a:spLocks noGrp="1"/>
          </p:cNvSpPr>
          <p:nvPr>
            <p:ph type="subTitle" idx="1"/>
          </p:nvPr>
        </p:nvSpPr>
        <p:spPr/>
        <p:txBody>
          <a:bodyPr/>
          <a:lstStyle/>
          <a:p>
            <a:endParaRPr lang="fi-FI" dirty="0"/>
          </a:p>
        </p:txBody>
      </p:sp>
    </p:spTree>
    <p:extLst>
      <p:ext uri="{BB962C8B-B14F-4D97-AF65-F5344CB8AC3E}">
        <p14:creationId xmlns:p14="http://schemas.microsoft.com/office/powerpoint/2010/main" val="4202654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Romantiikka</a:t>
            </a:r>
            <a:endParaRPr lang="fi-FI" dirty="0"/>
          </a:p>
        </p:txBody>
      </p:sp>
      <p:pic>
        <p:nvPicPr>
          <p:cNvPr id="4" name="Sisällön paikkamerkki 3"/>
          <p:cNvPicPr>
            <a:picLocks noGrp="1" noChangeAspect="1"/>
          </p:cNvPicPr>
          <p:nvPr>
            <p:ph idx="1"/>
          </p:nvPr>
        </p:nvPicPr>
        <p:blipFill>
          <a:blip r:embed="rId2"/>
          <a:stretch>
            <a:fillRect/>
          </a:stretch>
        </p:blipFill>
        <p:spPr>
          <a:xfrm>
            <a:off x="627017" y="1332411"/>
            <a:ext cx="6439990" cy="5212080"/>
          </a:xfrm>
          <a:prstGeom prst="rect">
            <a:avLst/>
          </a:prstGeom>
        </p:spPr>
      </p:pic>
    </p:spTree>
    <p:extLst>
      <p:ext uri="{BB962C8B-B14F-4D97-AF65-F5344CB8AC3E}">
        <p14:creationId xmlns:p14="http://schemas.microsoft.com/office/powerpoint/2010/main" val="24646478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Modernismi</a:t>
            </a:r>
            <a:endParaRPr lang="fi-FI" dirty="0"/>
          </a:p>
        </p:txBody>
      </p:sp>
      <p:sp>
        <p:nvSpPr>
          <p:cNvPr id="3" name="Sisällön paikkamerkki 2"/>
          <p:cNvSpPr>
            <a:spLocks noGrp="1"/>
          </p:cNvSpPr>
          <p:nvPr>
            <p:ph idx="1"/>
          </p:nvPr>
        </p:nvSpPr>
        <p:spPr/>
        <p:txBody>
          <a:bodyPr/>
          <a:lstStyle/>
          <a:p>
            <a:r>
              <a:rPr lang="fi-FI" dirty="0" smtClean="0"/>
              <a:t>Modernismi syntyi 1900-luvun alussa vastaamaan uudistuneen maailman menoa (teollistuminen, sodat, maailmankuvan muuttuminen).</a:t>
            </a:r>
          </a:p>
          <a:p>
            <a:r>
              <a:rPr lang="fi-FI" dirty="0" smtClean="0"/>
              <a:t>Tyylillisesti modernismi pyrki rikkomaan aiempia muotokaavoja. Tämä näkyi mm. runouden muotovaatimusten poistumisena.</a:t>
            </a:r>
          </a:p>
          <a:p>
            <a:r>
              <a:rPr lang="fi-FI" dirty="0" smtClean="0"/>
              <a:t>Kertovassa kirjallisuudessa modernismi näkyi sisällössä (ihmisen vaikeus löytää paikkaansa maailmassa, sotien kauheus, irrallisuuden tunne) ja muodossa (mm. ”tajunnanvirtatekniikka”).</a:t>
            </a:r>
          </a:p>
          <a:p>
            <a:endParaRPr lang="fi-FI" dirty="0"/>
          </a:p>
        </p:txBody>
      </p:sp>
    </p:spTree>
    <p:extLst>
      <p:ext uri="{BB962C8B-B14F-4D97-AF65-F5344CB8AC3E}">
        <p14:creationId xmlns:p14="http://schemas.microsoft.com/office/powerpoint/2010/main" val="3083323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Modernismi</a:t>
            </a:r>
            <a:endParaRPr lang="fi-FI" dirty="0"/>
          </a:p>
        </p:txBody>
      </p:sp>
      <p:sp>
        <p:nvSpPr>
          <p:cNvPr id="3" name="Sisällön paikkamerkki 2"/>
          <p:cNvSpPr>
            <a:spLocks noGrp="1"/>
          </p:cNvSpPr>
          <p:nvPr>
            <p:ph idx="1"/>
          </p:nvPr>
        </p:nvSpPr>
        <p:spPr/>
        <p:txBody>
          <a:bodyPr/>
          <a:lstStyle/>
          <a:p>
            <a:r>
              <a:rPr lang="fi-FI" dirty="0" smtClean="0"/>
              <a:t>Modernismi taiteessa sisälsi valtavan määrän alalajeja, jotka saattoivat sanomaltaan olla keskenään ristiriidassa.</a:t>
            </a:r>
          </a:p>
          <a:p>
            <a:r>
              <a:rPr lang="fi-FI" dirty="0" smtClean="0"/>
              <a:t>Modernismi oli merkittävä tyylikausi myös esimerkiksi maalaustaiteessa. </a:t>
            </a:r>
            <a:endParaRPr lang="fi-FI" dirty="0"/>
          </a:p>
        </p:txBody>
      </p:sp>
      <p:pic>
        <p:nvPicPr>
          <p:cNvPr id="4" name="Kuva 3" descr="Does thinking about professors make you more intelligen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4194" y="3487783"/>
            <a:ext cx="8819606" cy="3046185"/>
          </a:xfrm>
          <a:prstGeom prst="rect">
            <a:avLst/>
          </a:prstGeom>
        </p:spPr>
      </p:pic>
    </p:spTree>
    <p:extLst>
      <p:ext uri="{BB962C8B-B14F-4D97-AF65-F5344CB8AC3E}">
        <p14:creationId xmlns:p14="http://schemas.microsoft.com/office/powerpoint/2010/main" val="668048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 modernismin ristiriitaisuudesta</a:t>
            </a:r>
            <a:endParaRPr lang="fi-FI" dirty="0"/>
          </a:p>
        </p:txBody>
      </p:sp>
      <p:sp>
        <p:nvSpPr>
          <p:cNvPr id="3" name="Sisällön paikkamerkki 2"/>
          <p:cNvSpPr>
            <a:spLocks noGrp="1"/>
          </p:cNvSpPr>
          <p:nvPr>
            <p:ph idx="1"/>
          </p:nvPr>
        </p:nvSpPr>
        <p:spPr/>
        <p:txBody>
          <a:bodyPr/>
          <a:lstStyle/>
          <a:p>
            <a:r>
              <a:rPr lang="fi-FI" dirty="0" smtClean="0"/>
              <a:t>Monet sotaa kuvaavat modernistiset teokset pyrkivät tuomaan esille sodan mielettömyyden ja ovat siten sodanvastaisia (esim. Veijo Meren </a:t>
            </a:r>
            <a:r>
              <a:rPr lang="fi-FI" i="1" dirty="0" smtClean="0"/>
              <a:t>Manillaköysi</a:t>
            </a:r>
            <a:r>
              <a:rPr lang="fi-FI" dirty="0" smtClean="0"/>
              <a:t>)</a:t>
            </a:r>
          </a:p>
          <a:p>
            <a:r>
              <a:rPr lang="fi-FI" dirty="0" smtClean="0"/>
              <a:t>Modernismiin kuuluva futuristinen liike sen sijaan ihannoi kaikkea uuttaa teknologiaa ja sen tuhovoimaa. Tämä näkyi mm. sotien ja sotakoneiden ihannointina.</a:t>
            </a:r>
          </a:p>
          <a:p>
            <a:endParaRPr lang="fi-FI" dirty="0"/>
          </a:p>
        </p:txBody>
      </p:sp>
    </p:spTree>
    <p:extLst>
      <p:ext uri="{BB962C8B-B14F-4D97-AF65-F5344CB8AC3E}">
        <p14:creationId xmlns:p14="http://schemas.microsoft.com/office/powerpoint/2010/main" val="24709197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Futuristinen manifesti</a:t>
            </a:r>
            <a:endParaRPr lang="fi-FI" dirty="0"/>
          </a:p>
        </p:txBody>
      </p:sp>
      <p:sp>
        <p:nvSpPr>
          <p:cNvPr id="3" name="Sisällön paikkamerkki 2"/>
          <p:cNvSpPr>
            <a:spLocks noGrp="1"/>
          </p:cNvSpPr>
          <p:nvPr>
            <p:ph idx="1"/>
          </p:nvPr>
        </p:nvSpPr>
        <p:spPr/>
        <p:txBody>
          <a:bodyPr>
            <a:normAutofit lnSpcReduction="10000"/>
          </a:bodyPr>
          <a:lstStyle/>
          <a:p>
            <a:pPr lvl="0"/>
            <a:r>
              <a:rPr lang="fi-FI" sz="2000" dirty="0">
                <a:solidFill>
                  <a:prstClr val="black"/>
                </a:solidFill>
              </a:rPr>
              <a:t>Seuraavassa näyte </a:t>
            </a:r>
            <a:r>
              <a:rPr lang="fi-FI" sz="2000" dirty="0" err="1">
                <a:solidFill>
                  <a:prstClr val="black"/>
                </a:solidFill>
              </a:rPr>
              <a:t>Filippo</a:t>
            </a:r>
            <a:r>
              <a:rPr lang="fi-FI" sz="2000" dirty="0">
                <a:solidFill>
                  <a:prstClr val="black"/>
                </a:solidFill>
              </a:rPr>
              <a:t> </a:t>
            </a:r>
            <a:r>
              <a:rPr lang="fi-FI" sz="2000" dirty="0" err="1">
                <a:solidFill>
                  <a:prstClr val="black"/>
                </a:solidFill>
              </a:rPr>
              <a:t>Marinettin</a:t>
            </a:r>
            <a:r>
              <a:rPr lang="fi-FI" sz="2000" dirty="0">
                <a:solidFill>
                  <a:prstClr val="black"/>
                </a:solidFill>
              </a:rPr>
              <a:t> futuristisesta manifestista, jossa ilmaistaan runollisesti futurismin ihanteet:</a:t>
            </a:r>
          </a:p>
          <a:p>
            <a:pPr lvl="0"/>
            <a:r>
              <a:rPr lang="fi-FI" sz="2000" dirty="0">
                <a:solidFill>
                  <a:prstClr val="black"/>
                </a:solidFill>
              </a:rPr>
              <a:t> </a:t>
            </a:r>
            <a:r>
              <a:rPr lang="fi-FI" sz="2000" i="1" dirty="0">
                <a:solidFill>
                  <a:prstClr val="black"/>
                </a:solidFill>
              </a:rPr>
              <a:t>Kilpa-auto, jonka konepeltiä koristavat suuret putket, kuin </a:t>
            </a:r>
            <a:r>
              <a:rPr lang="fi-FI" sz="2000" i="1" dirty="0" err="1">
                <a:solidFill>
                  <a:prstClr val="black"/>
                </a:solidFill>
              </a:rPr>
              <a:t>räjähtävähenkäyksiset</a:t>
            </a:r>
            <a:r>
              <a:rPr lang="fi-FI" sz="2000" i="1" dirty="0">
                <a:solidFill>
                  <a:prstClr val="black"/>
                </a:solidFill>
              </a:rPr>
              <a:t> käärmeet – ärjyvä auto, joka vaikuttaa ratsastavan </a:t>
            </a:r>
            <a:r>
              <a:rPr lang="fi-FI" sz="2000" i="1" dirty="0" err="1">
                <a:solidFill>
                  <a:prstClr val="black"/>
                </a:solidFill>
              </a:rPr>
              <a:t>kartessilaukauksella</a:t>
            </a:r>
            <a:r>
              <a:rPr lang="fi-FI" sz="2000" i="1" dirty="0">
                <a:solidFill>
                  <a:prstClr val="black"/>
                </a:solidFill>
              </a:rPr>
              <a:t>, on kauniimpi kuin </a:t>
            </a:r>
            <a:r>
              <a:rPr lang="fi-FI" sz="2000" i="1" dirty="0" err="1">
                <a:solidFill>
                  <a:prstClr val="black"/>
                </a:solidFill>
              </a:rPr>
              <a:t>Samothrakeen</a:t>
            </a:r>
            <a:r>
              <a:rPr lang="fi-FI" sz="2000" i="1" dirty="0">
                <a:solidFill>
                  <a:prstClr val="black"/>
                </a:solidFill>
              </a:rPr>
              <a:t> Nike. – – Me haluamme repiä museot ja kirjastot hajalle”</a:t>
            </a:r>
          </a:p>
          <a:p>
            <a:pPr lvl="0"/>
            <a:endParaRPr lang="fi-FI" sz="2000" i="1" dirty="0">
              <a:solidFill>
                <a:prstClr val="black"/>
              </a:solidFill>
            </a:endParaRPr>
          </a:p>
          <a:p>
            <a:pPr lvl="0"/>
            <a:endParaRPr lang="fi-FI" sz="2000" i="1" dirty="0">
              <a:solidFill>
                <a:prstClr val="black"/>
              </a:solidFill>
            </a:endParaRPr>
          </a:p>
          <a:p>
            <a:pPr lvl="0"/>
            <a:r>
              <a:rPr lang="fi-FI" sz="2000" i="1" dirty="0">
                <a:solidFill>
                  <a:prstClr val="black"/>
                </a:solidFill>
              </a:rPr>
              <a:t>Me ihannoimme sotaa – ainoaa hygienian muotoa – militarismia, patriotismia, vapaudentuojain tuhoavaa signaalia, kauniita aatteita joiden edestä kannattaa kuolla, ja halveksimme naisia.</a:t>
            </a:r>
          </a:p>
          <a:p>
            <a:pPr lvl="0"/>
            <a:endParaRPr lang="fi-FI" sz="2000" i="1" dirty="0">
              <a:solidFill>
                <a:prstClr val="black"/>
              </a:solidFill>
            </a:endParaRPr>
          </a:p>
          <a:p>
            <a:pPr lvl="0"/>
            <a:r>
              <a:rPr lang="fi-FI" sz="2000" i="1" dirty="0">
                <a:solidFill>
                  <a:prstClr val="black"/>
                </a:solidFill>
              </a:rPr>
              <a:t>Katsokaa meitä! Me emme ole hengästyneitä, meidän sydämemme eivät ole lainkaan väsyneet. Sillä ne on ravittu tulella, vihalla ja nopeudella! Yllättääkö tämä sinua? Onko näin siksi, että et edes muista olevasi elossa? Maailman huipulla seisten me vielä kerran sinkoamme uhmamme vasten tähtiä!</a:t>
            </a:r>
          </a:p>
          <a:p>
            <a:endParaRPr lang="fi-FI" dirty="0"/>
          </a:p>
        </p:txBody>
      </p:sp>
    </p:spTree>
    <p:extLst>
      <p:ext uri="{BB962C8B-B14F-4D97-AF65-F5344CB8AC3E}">
        <p14:creationId xmlns:p14="http://schemas.microsoft.com/office/powerpoint/2010/main" val="4022045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Suuria modernisteja kirjallisuudessa</a:t>
            </a:r>
            <a:endParaRPr lang="fi-FI" dirty="0"/>
          </a:p>
        </p:txBody>
      </p:sp>
      <p:sp>
        <p:nvSpPr>
          <p:cNvPr id="3" name="Sisällön paikkamerkki 2"/>
          <p:cNvSpPr>
            <a:spLocks noGrp="1"/>
          </p:cNvSpPr>
          <p:nvPr>
            <p:ph idx="1"/>
          </p:nvPr>
        </p:nvSpPr>
        <p:spPr/>
        <p:txBody>
          <a:bodyPr/>
          <a:lstStyle/>
          <a:p>
            <a:r>
              <a:rPr lang="fi-FI" dirty="0" smtClean="0"/>
              <a:t>James Joyce (mm. Odysseus)</a:t>
            </a:r>
          </a:p>
          <a:p>
            <a:r>
              <a:rPr lang="fi-FI" dirty="0" smtClean="0"/>
              <a:t>William </a:t>
            </a:r>
            <a:r>
              <a:rPr lang="fi-FI" dirty="0" err="1" smtClean="0"/>
              <a:t>Faulkner</a:t>
            </a:r>
            <a:r>
              <a:rPr lang="fi-FI" dirty="0" smtClean="0"/>
              <a:t> </a:t>
            </a:r>
          </a:p>
          <a:p>
            <a:r>
              <a:rPr lang="fi-FI" dirty="0" smtClean="0"/>
              <a:t>Albert Camus (Sivullinen)</a:t>
            </a:r>
          </a:p>
          <a:p>
            <a:r>
              <a:rPr lang="fi-FI" dirty="0" smtClean="0"/>
              <a:t>Franz Kafka (mm. Oikeusjuttu)</a:t>
            </a:r>
            <a:endParaRPr lang="fi-FI" dirty="0"/>
          </a:p>
        </p:txBody>
      </p:sp>
    </p:spTree>
    <p:extLst>
      <p:ext uri="{BB962C8B-B14F-4D97-AF65-F5344CB8AC3E}">
        <p14:creationId xmlns:p14="http://schemas.microsoft.com/office/powerpoint/2010/main" val="4197222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a:p>
        </p:txBody>
      </p:sp>
    </p:spTree>
    <p:extLst>
      <p:ext uri="{BB962C8B-B14F-4D97-AF65-F5344CB8AC3E}">
        <p14:creationId xmlns:p14="http://schemas.microsoft.com/office/powerpoint/2010/main" val="3086672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kirjallisuushistoria on?</a:t>
            </a:r>
            <a:endParaRPr lang="fi-FI" dirty="0"/>
          </a:p>
        </p:txBody>
      </p:sp>
      <p:sp>
        <p:nvSpPr>
          <p:cNvPr id="3" name="Sisällön paikkamerkki 2"/>
          <p:cNvSpPr>
            <a:spLocks noGrp="1"/>
          </p:cNvSpPr>
          <p:nvPr>
            <p:ph idx="1"/>
          </p:nvPr>
        </p:nvSpPr>
        <p:spPr/>
        <p:txBody>
          <a:bodyPr/>
          <a:lstStyle/>
          <a:p>
            <a:r>
              <a:rPr lang="fi-FI" dirty="0" smtClean="0"/>
              <a:t>Jokaisella maalla ja kansalla on omat klassikkokirjansa, jotka kertovat jotakin kunkin maan ja kansan kulttuurista.</a:t>
            </a:r>
          </a:p>
          <a:p>
            <a:r>
              <a:rPr lang="fi-FI" dirty="0" err="1" smtClean="0"/>
              <a:t>Esim</a:t>
            </a:r>
            <a:r>
              <a:rPr lang="fi-FI" dirty="0" smtClean="0"/>
              <a:t>: </a:t>
            </a:r>
            <a:r>
              <a:rPr lang="fi-FI" i="1" dirty="0" smtClean="0"/>
              <a:t>Seitsemän veljestä </a:t>
            </a:r>
            <a:r>
              <a:rPr lang="fi-FI" dirty="0" smtClean="0"/>
              <a:t>ei voisi olla klassikkokirja Italiassa, koska se ei kuvaa 1800-luvun italialaista elämää.</a:t>
            </a:r>
          </a:p>
          <a:p>
            <a:r>
              <a:rPr lang="fi-FI" dirty="0" smtClean="0"/>
              <a:t>Eri aikakausien klassikkoteokset elävät nykyisyydessä muun muassa </a:t>
            </a:r>
            <a:r>
              <a:rPr lang="fi-FI" b="1" i="1" dirty="0" err="1" smtClean="0"/>
              <a:t>intertekstuaalisina</a:t>
            </a:r>
            <a:r>
              <a:rPr lang="fi-FI" b="1" i="1" dirty="0" smtClean="0"/>
              <a:t> viittauksina</a:t>
            </a:r>
          </a:p>
          <a:p>
            <a:endParaRPr lang="fi-FI" i="1" dirty="0"/>
          </a:p>
        </p:txBody>
      </p:sp>
    </p:spTree>
    <p:extLst>
      <p:ext uri="{BB962C8B-B14F-4D97-AF65-F5344CB8AC3E}">
        <p14:creationId xmlns:p14="http://schemas.microsoft.com/office/powerpoint/2010/main" val="2175858695"/>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kirjallisuushistoria on?</a:t>
            </a:r>
            <a:endParaRPr lang="fi-FI" dirty="0"/>
          </a:p>
        </p:txBody>
      </p:sp>
      <p:sp>
        <p:nvSpPr>
          <p:cNvPr id="3" name="Sisällön paikkamerkki 2"/>
          <p:cNvSpPr>
            <a:spLocks noGrp="1"/>
          </p:cNvSpPr>
          <p:nvPr>
            <p:ph idx="1"/>
          </p:nvPr>
        </p:nvSpPr>
        <p:spPr/>
        <p:txBody>
          <a:bodyPr/>
          <a:lstStyle/>
          <a:p>
            <a:r>
              <a:rPr lang="fi-FI" dirty="0" smtClean="0"/>
              <a:t>Kirjallisuushistoriaa on tärkeä tuntea, mikäli haluaa ymmärtää historiallisia ajanjaksoja laajemmin.</a:t>
            </a:r>
          </a:p>
          <a:p>
            <a:r>
              <a:rPr lang="fi-FI" dirty="0" smtClean="0"/>
              <a:t>Jokaisen aikakauden kirjallisuus kertoo meille paljon siitä, millaisessa maailmassa kyseisenä ajankohtana elettiin.</a:t>
            </a:r>
          </a:p>
          <a:p>
            <a:r>
              <a:rPr lang="fi-FI" dirty="0" smtClean="0"/>
              <a:t>Kirjallisuus jaetaan karkeasti eri suuntauksiin sen perusteella, mitä yhteisiä tekijöitä kunkin kauden teoksilla on ollut.</a:t>
            </a:r>
          </a:p>
          <a:p>
            <a:r>
              <a:rPr lang="fi-FI" dirty="0" smtClean="0"/>
              <a:t>On huomioitava, että mikään kirjallisuuden tyylikausi ei katoa, vaikka ajattelisimmekin kirjallisuuden valtavirran vaihtuneen uuteen tyylikauteen.</a:t>
            </a:r>
          </a:p>
          <a:p>
            <a:endParaRPr lang="fi-FI" dirty="0"/>
          </a:p>
        </p:txBody>
      </p:sp>
    </p:spTree>
    <p:extLst>
      <p:ext uri="{BB962C8B-B14F-4D97-AF65-F5344CB8AC3E}">
        <p14:creationId xmlns:p14="http://schemas.microsoft.com/office/powerpoint/2010/main" val="3277383203"/>
      </p:ext>
    </p:extLst>
  </p:cSld>
  <p:clrMapOvr>
    <a:masterClrMapping/>
  </p:clrMapOvr>
  <mc:AlternateContent xmlns:mc="http://schemas.openxmlformats.org/markup-compatibility/2006" xmlns:p14="http://schemas.microsoft.com/office/powerpoint/2010/main">
    <mc:Choice Requires="p14">
      <p:transition spd="slow" p14:dur="3900">
        <p14:glitter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kirjallisuushistoria on?</a:t>
            </a:r>
            <a:endParaRPr lang="fi-FI" dirty="0"/>
          </a:p>
        </p:txBody>
      </p:sp>
      <p:sp>
        <p:nvSpPr>
          <p:cNvPr id="3" name="Sisällön paikkamerkki 2"/>
          <p:cNvSpPr>
            <a:spLocks noGrp="1"/>
          </p:cNvSpPr>
          <p:nvPr>
            <p:ph idx="1"/>
          </p:nvPr>
        </p:nvSpPr>
        <p:spPr/>
        <p:txBody>
          <a:bodyPr/>
          <a:lstStyle/>
          <a:p>
            <a:r>
              <a:rPr lang="fi-FI" dirty="0" smtClean="0"/>
              <a:t>Voidaan ajatella, että kaikki aiemmat tyylikaudet jättävät jälkensä tulevien aikojen kirjallisuuteen. Kukin tyylikausi on aikanaan ollut selvästi muodissa, mutta muunlaistakin kirjallisuutta on aina ollut muodikkaan kirjallisuuden rinnalla.</a:t>
            </a:r>
            <a:endParaRPr lang="fi-FI" dirty="0"/>
          </a:p>
        </p:txBody>
      </p:sp>
    </p:spTree>
    <p:extLst>
      <p:ext uri="{BB962C8B-B14F-4D97-AF65-F5344CB8AC3E}">
        <p14:creationId xmlns:p14="http://schemas.microsoft.com/office/powerpoint/2010/main" val="355470125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Maailmankirjallisuuden vaiheet tiivistetysti</a:t>
            </a:r>
            <a:endParaRPr lang="fi-FI" dirty="0"/>
          </a:p>
        </p:txBody>
      </p:sp>
      <p:sp>
        <p:nvSpPr>
          <p:cNvPr id="3" name="Sisällön paikkamerkki 2"/>
          <p:cNvSpPr>
            <a:spLocks noGrp="1"/>
          </p:cNvSpPr>
          <p:nvPr>
            <p:ph idx="1"/>
          </p:nvPr>
        </p:nvSpPr>
        <p:spPr/>
        <p:txBody>
          <a:bodyPr/>
          <a:lstStyle/>
          <a:p>
            <a:r>
              <a:rPr lang="fi-FI" dirty="0" smtClean="0"/>
              <a:t>Ensimmäiset kirjoitetut kirjat on peräisin 2500-3000 vuoden takaa, edelläkävijöinä toimivat Antiikin Kreikka ja Kiina (mm. Ilias ja Odysseia)</a:t>
            </a:r>
          </a:p>
          <a:p>
            <a:r>
              <a:rPr lang="fi-FI" dirty="0" smtClean="0"/>
              <a:t>Keskiajalla kirjallisuus oli valtaosin uskonnollista, ja vain harvalla oli lukutaitoa</a:t>
            </a:r>
          </a:p>
          <a:p>
            <a:r>
              <a:rPr lang="fi-FI" dirty="0" smtClean="0"/>
              <a:t>1500-luvulla kirjallisuus monimuotoistui </a:t>
            </a:r>
            <a:r>
              <a:rPr lang="fi-FI" b="1" i="1" dirty="0" smtClean="0"/>
              <a:t>renessanssin</a:t>
            </a:r>
            <a:r>
              <a:rPr lang="fi-FI" dirty="0" smtClean="0"/>
              <a:t> myötä (mm. Shakespeare, Cervantes, Dante)</a:t>
            </a:r>
            <a:endParaRPr lang="fi-FI" dirty="0"/>
          </a:p>
        </p:txBody>
      </p:sp>
    </p:spTree>
    <p:extLst>
      <p:ext uri="{BB962C8B-B14F-4D97-AF65-F5344CB8AC3E}">
        <p14:creationId xmlns:p14="http://schemas.microsoft.com/office/powerpoint/2010/main" val="15728608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Valistusaika</a:t>
            </a:r>
            <a:endParaRPr lang="fi-FI" dirty="0"/>
          </a:p>
        </p:txBody>
      </p:sp>
      <p:sp>
        <p:nvSpPr>
          <p:cNvPr id="3" name="Sisällön paikkamerkki 2"/>
          <p:cNvSpPr>
            <a:spLocks noGrp="1"/>
          </p:cNvSpPr>
          <p:nvPr>
            <p:ph idx="1"/>
          </p:nvPr>
        </p:nvSpPr>
        <p:spPr/>
        <p:txBody>
          <a:bodyPr/>
          <a:lstStyle/>
          <a:p>
            <a:r>
              <a:rPr lang="fi-FI" dirty="0" smtClean="0"/>
              <a:t>Valistuksen tyylikautena ei pyritty enää renessanssin tavoin viihdyttämään, vaan valistamaan.</a:t>
            </a:r>
          </a:p>
          <a:p>
            <a:r>
              <a:rPr lang="fi-FI" dirty="0" smtClean="0"/>
              <a:t>Valistuksen syntypaikkana pidetään Ranskaa</a:t>
            </a:r>
          </a:p>
          <a:p>
            <a:r>
              <a:rPr lang="fi-FI" dirty="0" smtClean="0"/>
              <a:t>Mm. Voltaire, </a:t>
            </a:r>
            <a:r>
              <a:rPr lang="fi-FI" dirty="0" err="1" smtClean="0"/>
              <a:t>Rousseau</a:t>
            </a:r>
            <a:r>
              <a:rPr lang="fi-FI" dirty="0" smtClean="0"/>
              <a:t>, Hume</a:t>
            </a:r>
          </a:p>
          <a:p>
            <a:endParaRPr lang="fi-FI" dirty="0"/>
          </a:p>
          <a:p>
            <a:endParaRPr lang="fi-FI" dirty="0" smtClean="0"/>
          </a:p>
          <a:p>
            <a:r>
              <a:rPr lang="fi-FI" dirty="0" smtClean="0"/>
              <a:t>Ihmiset alkoivat kaivata mielikuvituksellisuutta 1700-luvun yhteiskunnallisuuden tilalle </a:t>
            </a:r>
            <a:r>
              <a:rPr lang="fi-FI" b="1" dirty="0" smtClean="0"/>
              <a:t>(</a:t>
            </a:r>
            <a:r>
              <a:rPr lang="fi-FI" b="1" dirty="0" err="1" smtClean="0"/>
              <a:t>Huom</a:t>
            </a:r>
            <a:r>
              <a:rPr lang="fi-FI" b="1" dirty="0" smtClean="0"/>
              <a:t>! Ranskan vallankumous 1700-luvun lopulla)   -&gt; Romantiikan aika</a:t>
            </a:r>
            <a:endParaRPr lang="fi-FI" b="1" dirty="0"/>
          </a:p>
        </p:txBody>
      </p:sp>
    </p:spTree>
    <p:extLst>
      <p:ext uri="{BB962C8B-B14F-4D97-AF65-F5344CB8AC3E}">
        <p14:creationId xmlns:p14="http://schemas.microsoft.com/office/powerpoint/2010/main" val="2505091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Romantiikka </a:t>
            </a:r>
            <a:endParaRPr lang="fi-FI" dirty="0"/>
          </a:p>
        </p:txBody>
      </p:sp>
      <p:sp>
        <p:nvSpPr>
          <p:cNvPr id="3" name="Sisällön paikkamerkki 2"/>
          <p:cNvSpPr>
            <a:spLocks noGrp="1"/>
          </p:cNvSpPr>
          <p:nvPr>
            <p:ph idx="1"/>
          </p:nvPr>
        </p:nvSpPr>
        <p:spPr/>
        <p:txBody>
          <a:bodyPr/>
          <a:lstStyle/>
          <a:p>
            <a:r>
              <a:rPr lang="fi-FI" dirty="0" smtClean="0"/>
              <a:t>Romantiikan tyylikausi ei tarkoittanut pelkästään romanttista rakkautta kuvailevien teosten nousua, vaan tunteiden ja mielikuvituksen nousua ylipäänsä.</a:t>
            </a:r>
          </a:p>
          <a:p>
            <a:r>
              <a:rPr lang="fi-FI" dirty="0" smtClean="0"/>
              <a:t>Kirjoitettiin paljon kauhukirjallisuutta, fantasia- ja scifikirjallisuutta, ritarikirjallisuutta sekä rakkauskirjallisuutta.</a:t>
            </a:r>
          </a:p>
          <a:p>
            <a:r>
              <a:rPr lang="fi-FI" dirty="0" smtClean="0"/>
              <a:t>Mm. Von Goethe (Saksa), Hugo, Dumas (Ranska), Lordi Byron, Mary Shelley (Englanti), Edgar Allan Poe (Yhdysvallat)</a:t>
            </a:r>
          </a:p>
          <a:p>
            <a:endParaRPr lang="fi-FI" dirty="0"/>
          </a:p>
        </p:txBody>
      </p:sp>
    </p:spTree>
    <p:extLst>
      <p:ext uri="{BB962C8B-B14F-4D97-AF65-F5344CB8AC3E}">
        <p14:creationId xmlns:p14="http://schemas.microsoft.com/office/powerpoint/2010/main" val="342952771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Realismi</a:t>
            </a:r>
            <a:endParaRPr lang="fi-FI" dirty="0"/>
          </a:p>
        </p:txBody>
      </p:sp>
      <p:sp>
        <p:nvSpPr>
          <p:cNvPr id="3" name="Sisällön paikkamerkki 2"/>
          <p:cNvSpPr>
            <a:spLocks noGrp="1"/>
          </p:cNvSpPr>
          <p:nvPr>
            <p:ph idx="1"/>
          </p:nvPr>
        </p:nvSpPr>
        <p:spPr/>
        <p:txBody>
          <a:bodyPr/>
          <a:lstStyle/>
          <a:p>
            <a:r>
              <a:rPr lang="fi-FI" dirty="0" smtClean="0"/>
              <a:t>Teollistuminen muutti yhteiskunnallisia oloja, ja syntyi tarve kuvata uusia yhteiskuntaluokkia.</a:t>
            </a:r>
          </a:p>
          <a:p>
            <a:r>
              <a:rPr lang="fi-FI" dirty="0" smtClean="0"/>
              <a:t>Realistinen kirjallisuus pyrki todenmukaisesti ja neutraalisti kuvaamaan esimerkiksi tehdastyöläisten oloja.</a:t>
            </a:r>
          </a:p>
          <a:p>
            <a:r>
              <a:rPr lang="fi-FI" dirty="0" smtClean="0"/>
              <a:t>Realistisessa kirjallisuudessa kritisoitiin yläluokkaa ja oltiin tavallisen ihmisen puolella.</a:t>
            </a:r>
          </a:p>
          <a:p>
            <a:endParaRPr lang="fi-FI" dirty="0" smtClean="0"/>
          </a:p>
          <a:p>
            <a:r>
              <a:rPr lang="fi-FI" dirty="0" smtClean="0"/>
              <a:t>Mm. Leo Tolstoi, Anton </a:t>
            </a:r>
            <a:r>
              <a:rPr lang="fi-FI" dirty="0" err="1" smtClean="0"/>
              <a:t>Tsehov</a:t>
            </a:r>
            <a:r>
              <a:rPr lang="fi-FI" dirty="0" smtClean="0"/>
              <a:t>, Charles Dickens, </a:t>
            </a:r>
            <a:r>
              <a:rPr lang="fi-FI" dirty="0" err="1" smtClean="0"/>
              <a:t>Gustave</a:t>
            </a:r>
            <a:r>
              <a:rPr lang="fi-FI" dirty="0" smtClean="0"/>
              <a:t> </a:t>
            </a:r>
            <a:r>
              <a:rPr lang="fi-FI" dirty="0" err="1" smtClean="0"/>
              <a:t>Flaubert</a:t>
            </a:r>
            <a:r>
              <a:rPr lang="fi-FI" dirty="0" smtClean="0"/>
              <a:t>, Henrik Ibsen, Charlotte </a:t>
            </a:r>
            <a:r>
              <a:rPr lang="fi-FI" dirty="0" err="1" smtClean="0"/>
              <a:t>Bronte</a:t>
            </a:r>
            <a:r>
              <a:rPr lang="fi-FI" dirty="0" smtClean="0"/>
              <a:t>.</a:t>
            </a:r>
          </a:p>
          <a:p>
            <a:endParaRPr lang="fi-FI" dirty="0"/>
          </a:p>
        </p:txBody>
      </p:sp>
    </p:spTree>
    <p:extLst>
      <p:ext uri="{BB962C8B-B14F-4D97-AF65-F5344CB8AC3E}">
        <p14:creationId xmlns:p14="http://schemas.microsoft.com/office/powerpoint/2010/main" val="86346562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Realismi</a:t>
            </a:r>
            <a:endParaRPr lang="fi-FI" dirty="0"/>
          </a:p>
        </p:txBody>
      </p:sp>
      <p:pic>
        <p:nvPicPr>
          <p:cNvPr id="4" name="Sisällön paikkamerkki 3" descr="Volgan lautturit (maalaus) – Wikipedi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23406" y="1528355"/>
            <a:ext cx="9927771" cy="5081452"/>
          </a:xfrm>
        </p:spPr>
      </p:pic>
    </p:spTree>
    <p:extLst>
      <p:ext uri="{BB962C8B-B14F-4D97-AF65-F5344CB8AC3E}">
        <p14:creationId xmlns:p14="http://schemas.microsoft.com/office/powerpoint/2010/main" val="12556241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7453</TotalTime>
  <Words>637</Words>
  <Application>Microsoft Office PowerPoint</Application>
  <PresentationFormat>Laajakuva</PresentationFormat>
  <Paragraphs>58</Paragraphs>
  <Slides>16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16</vt:i4>
      </vt:variant>
    </vt:vector>
  </HeadingPairs>
  <TitlesOfParts>
    <vt:vector size="20" baseType="lpstr">
      <vt:lpstr>Arial</vt:lpstr>
      <vt:lpstr>Calibri</vt:lpstr>
      <vt:lpstr>Calibri Light</vt:lpstr>
      <vt:lpstr>Office-teema</vt:lpstr>
      <vt:lpstr>Kirjallisuushistoria</vt:lpstr>
      <vt:lpstr>Mitä kirjallisuushistoria on?</vt:lpstr>
      <vt:lpstr>Mitä kirjallisuushistoria on?</vt:lpstr>
      <vt:lpstr>Mitä kirjallisuushistoria on?</vt:lpstr>
      <vt:lpstr>Maailmankirjallisuuden vaiheet tiivistetysti</vt:lpstr>
      <vt:lpstr>Valistusaika</vt:lpstr>
      <vt:lpstr>Romantiikka </vt:lpstr>
      <vt:lpstr>Realismi</vt:lpstr>
      <vt:lpstr>Realismi</vt:lpstr>
      <vt:lpstr>Romantiikka</vt:lpstr>
      <vt:lpstr>Modernismi</vt:lpstr>
      <vt:lpstr>Modernismi</vt:lpstr>
      <vt:lpstr>Esimerkki modernismin ristiriitaisuudesta</vt:lpstr>
      <vt:lpstr>Futuristinen manifesti</vt:lpstr>
      <vt:lpstr>Suuria modernisteja kirjallisuudessa</vt:lpstr>
      <vt:lpstr>PowerPoint-esitys</vt:lpstr>
    </vt:vector>
  </TitlesOfParts>
  <Company>Lohjan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Kirjallisuushistoria</dc:title>
  <dc:creator>Lahtinen Elias</dc:creator>
  <cp:lastModifiedBy>Lahtinen Elias</cp:lastModifiedBy>
  <cp:revision>18</cp:revision>
  <dcterms:created xsi:type="dcterms:W3CDTF">2019-12-10T10:00:05Z</dcterms:created>
  <dcterms:modified xsi:type="dcterms:W3CDTF">2019-12-17T09:08:31Z</dcterms:modified>
</cp:coreProperties>
</file>