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0122-7E1A-4779-AD4C-707A8AD045C7}" type="datetimeFigureOut">
              <a:rPr lang="fi-FI" smtClean="0"/>
              <a:t>24.1.2021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9BE6-6F0C-4234-BF4C-4F39DCC8E8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90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0122-7E1A-4779-AD4C-707A8AD045C7}" type="datetimeFigureOut">
              <a:rPr lang="fi-FI" smtClean="0"/>
              <a:t>24.1.2021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9BE6-6F0C-4234-BF4C-4F39DCC8E8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417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0122-7E1A-4779-AD4C-707A8AD045C7}" type="datetimeFigureOut">
              <a:rPr lang="fi-FI" smtClean="0"/>
              <a:t>24.1.2021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9BE6-6F0C-4234-BF4C-4F39DCC8E8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748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0122-7E1A-4779-AD4C-707A8AD045C7}" type="datetimeFigureOut">
              <a:rPr lang="fi-FI" smtClean="0"/>
              <a:t>24.1.2021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9BE6-6F0C-4234-BF4C-4F39DCC8E8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78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0122-7E1A-4779-AD4C-707A8AD045C7}" type="datetimeFigureOut">
              <a:rPr lang="fi-FI" smtClean="0"/>
              <a:t>24.1.2021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9BE6-6F0C-4234-BF4C-4F39DCC8E8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161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0122-7E1A-4779-AD4C-707A8AD045C7}" type="datetimeFigureOut">
              <a:rPr lang="fi-FI" smtClean="0"/>
              <a:t>24.1.2021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9BE6-6F0C-4234-BF4C-4F39DCC8E8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68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0122-7E1A-4779-AD4C-707A8AD045C7}" type="datetimeFigureOut">
              <a:rPr lang="fi-FI" smtClean="0"/>
              <a:t>24.1.2021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9BE6-6F0C-4234-BF4C-4F39DCC8E8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01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0122-7E1A-4779-AD4C-707A8AD045C7}" type="datetimeFigureOut">
              <a:rPr lang="fi-FI" smtClean="0"/>
              <a:t>24.1.2021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9BE6-6F0C-4234-BF4C-4F39DCC8E8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71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0122-7E1A-4779-AD4C-707A8AD045C7}" type="datetimeFigureOut">
              <a:rPr lang="fi-FI" smtClean="0"/>
              <a:t>24.1.2021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9BE6-6F0C-4234-BF4C-4F39DCC8E8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93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0122-7E1A-4779-AD4C-707A8AD045C7}" type="datetimeFigureOut">
              <a:rPr lang="fi-FI" smtClean="0"/>
              <a:t>24.1.2021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9BE6-6F0C-4234-BF4C-4F39DCC8E8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85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0122-7E1A-4779-AD4C-707A8AD045C7}" type="datetimeFigureOut">
              <a:rPr lang="fi-FI" smtClean="0"/>
              <a:t>24.1.2021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9BE6-6F0C-4234-BF4C-4F39DCC8E8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424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0122-7E1A-4779-AD4C-707A8AD045C7}" type="datetimeFigureOut">
              <a:rPr lang="fi-FI" smtClean="0"/>
              <a:t>24.1.2021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9BE6-6F0C-4234-BF4C-4F39DCC8E8E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572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Symbolismi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(1800- ja 1900-luvun taitteessa)</a:t>
            </a:r>
            <a:endParaRPr lang="fi-FI" dirty="0"/>
          </a:p>
          <a:p>
            <a:r>
              <a:rPr lang="fi-FI" dirty="0" smtClean="0"/>
              <a:t>( </a:t>
            </a:r>
            <a:r>
              <a:rPr lang="fi-FI" dirty="0" err="1" smtClean="0"/>
              <a:t>symballein</a:t>
            </a:r>
            <a:r>
              <a:rPr lang="fi-FI" dirty="0" smtClean="0"/>
              <a:t> = heittää yhteen, </a:t>
            </a:r>
            <a:r>
              <a:rPr lang="fi-FI" dirty="0" err="1" smtClean="0"/>
              <a:t>symbol</a:t>
            </a:r>
            <a:r>
              <a:rPr lang="fi-FI" dirty="0" smtClean="0"/>
              <a:t>= merkki)</a:t>
            </a:r>
          </a:p>
        </p:txBody>
      </p:sp>
    </p:spTree>
    <p:extLst>
      <p:ext uri="{BB962C8B-B14F-4D97-AF65-F5344CB8AC3E}">
        <p14:creationId xmlns:p14="http://schemas.microsoft.com/office/powerpoint/2010/main" val="9609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Aino Kallas, Sudenmorsian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61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Taustaa: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Levisi Ranskasta 1800-luvun lopussa</a:t>
            </a:r>
          </a:p>
          <a:p>
            <a:r>
              <a:rPr lang="fi-FI" dirty="0" smtClean="0"/>
              <a:t>Koski alun perin kuvataidetta ja levisi kuvataiteesta myös kirjallisuuteen.</a:t>
            </a:r>
          </a:p>
          <a:p>
            <a:r>
              <a:rPr lang="fi-FI" dirty="0" smtClean="0"/>
              <a:t>Kirjallisuudessa symbolismi näkyi eniten runoudessa, mutta jossain määrin myös proosa- eli romaanikirjallisuudessa.</a:t>
            </a:r>
            <a:endParaRPr lang="fi-FI" dirty="0"/>
          </a:p>
        </p:txBody>
      </p:sp>
      <p:pic>
        <p:nvPicPr>
          <p:cNvPr id="6" name="Kuva 5" descr="Peace Dove Bird · Free image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22" y="3725333"/>
            <a:ext cx="2948693" cy="27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7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Yhteiskunnallinen tausta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1800-luvun alussa saatu autonomia oli synnyttänyt 1800-luvun aikana itsenäistymispyrkimyksiä, joita Venäjä pyrki hillitsemään venäläistämisohjelmalla (”sortovuodet”)-&gt; Symbolismin ajan taiteilijat toivat siksi voimakkaasti esille suomalaisille tärkeitä asioita.</a:t>
            </a:r>
          </a:p>
          <a:p>
            <a:r>
              <a:rPr lang="fi-FI" dirty="0" smtClean="0"/>
              <a:t>Romantiikan ajalta tutut myyttiset hahmot ja luonnon ihannointi nousivat taas kuvauksen kohteeksi.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077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Yhteiskunnallinen tausta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Sortovuodet synnyttivät vastareaktion, jossa oli mukana monet sen ajan suomalaiset taiteilijat (= ”uusromantiikka”, ”karelianismi”)</a:t>
            </a:r>
          </a:p>
          <a:p>
            <a:r>
              <a:rPr lang="fi-FI" dirty="0" smtClean="0"/>
              <a:t>Monet kuvataitelijat (mm. Gallen-Kallela) ja säveltäjät (mm. Sibelius) olivat kirjailijoiden rinnalla vastustamassa venäläistämisohjelmaa.</a:t>
            </a:r>
          </a:p>
          <a:p>
            <a:r>
              <a:rPr lang="fi-FI" dirty="0" smtClean="0"/>
              <a:t>Tämä näkyi taiteen sisällössä -&gt; Teoksissa pyrittiin romantisoimaan suomalaisille tärkeitä asioita (aivan kuten romantiikan aikana).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613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Millaista on symbolistinen kirjallisuus?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Yksilön ajatukset nousivat taas keskiöön.</a:t>
            </a:r>
          </a:p>
          <a:p>
            <a:r>
              <a:rPr lang="fi-FI" dirty="0" smtClean="0"/>
              <a:t>Yhteiskunnallisia luokkia ja objektiivista kuvaustapaa alettiin taas vierastamaan.</a:t>
            </a:r>
          </a:p>
          <a:p>
            <a:r>
              <a:rPr lang="fi-FI" dirty="0" smtClean="0"/>
              <a:t>Tunnetilat tuotiin esille symbolien ja aistihavaintojen kautta.</a:t>
            </a:r>
          </a:p>
          <a:p>
            <a:r>
              <a:rPr lang="fi-FI" dirty="0" smtClean="0"/>
              <a:t>Esimerkkejä: Eino Leino ja ”Elegia”, Edvard Isto ja ”Hyökkäys”, Aino Kallas ja ”Sudenmorsian”. </a:t>
            </a:r>
            <a:endParaRPr lang="fi-FI" dirty="0"/>
          </a:p>
        </p:txBody>
      </p:sp>
      <p:pic>
        <p:nvPicPr>
          <p:cNvPr id="4" name="Kuva 3" descr="Eino Leino – Wikipedi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889" y="4232527"/>
            <a:ext cx="2350826" cy="241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4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Millaista on symbolistinen kirjallisuus?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Symbolismin kirjallisuus (etenkin runous) hyödynsi symboleita, vertauskuvia ja metaforia.</a:t>
            </a:r>
          </a:p>
          <a:p>
            <a:r>
              <a:rPr lang="fi-FI" b="1" dirty="0" smtClean="0"/>
              <a:t>Symboli</a:t>
            </a:r>
            <a:r>
              <a:rPr lang="fi-FI" dirty="0" smtClean="0"/>
              <a:t>: Sydän -&gt; rakkaus 		Pääkallo -&gt; kuolema</a:t>
            </a:r>
          </a:p>
          <a:p>
            <a:r>
              <a:rPr lang="fi-FI" b="1" dirty="0" smtClean="0"/>
              <a:t>Vertauskuva</a:t>
            </a:r>
            <a:r>
              <a:rPr lang="fi-FI" dirty="0" smtClean="0"/>
              <a:t>: ”Olet minulle </a:t>
            </a:r>
            <a:r>
              <a:rPr lang="fi-FI" b="1" dirty="0" smtClean="0"/>
              <a:t>kuin</a:t>
            </a:r>
            <a:r>
              <a:rPr lang="fi-FI" dirty="0" smtClean="0"/>
              <a:t> lempeä kesäillan aurinko”</a:t>
            </a:r>
          </a:p>
          <a:p>
            <a:r>
              <a:rPr lang="fi-FI" b="1" dirty="0" smtClean="0"/>
              <a:t>Metafora</a:t>
            </a:r>
            <a:r>
              <a:rPr lang="fi-FI" dirty="0" smtClean="0"/>
              <a:t>: ”Olet kesäillan lempeä aurinko”</a:t>
            </a:r>
          </a:p>
          <a:p>
            <a:endParaRPr lang="fi-FI" dirty="0"/>
          </a:p>
          <a:p>
            <a:r>
              <a:rPr lang="fi-FI" dirty="0" smtClean="0"/>
              <a:t>Kuten romantiikan aikana, symboleina käytettiin paljon luonnonilmiöitä (mm. myrsky, lempeä tuuli jne.)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88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389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Edvard Isto, Hyökkäys</a:t>
            </a:r>
            <a:endParaRPr lang="fi-FI" dirty="0"/>
          </a:p>
        </p:txBody>
      </p:sp>
      <p:pic>
        <p:nvPicPr>
          <p:cNvPr id="4" name="Sisällön paikkamerkki 3" descr="File:&quot;L'attaque&quot; (musée national, Helsinki).jpg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3" y="658723"/>
            <a:ext cx="4739205" cy="5546134"/>
          </a:xfrm>
        </p:spPr>
      </p:pic>
    </p:spTree>
    <p:extLst>
      <p:ext uri="{BB962C8B-B14F-4D97-AF65-F5344CB8AC3E}">
        <p14:creationId xmlns:p14="http://schemas.microsoft.com/office/powerpoint/2010/main" val="32739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 descr="Death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81642"/>
            <a:ext cx="9584266" cy="5995321"/>
          </a:xfrm>
        </p:spPr>
      </p:pic>
    </p:spTree>
    <p:extLst>
      <p:ext uri="{BB962C8B-B14F-4D97-AF65-F5344CB8AC3E}">
        <p14:creationId xmlns:p14="http://schemas.microsoft.com/office/powerpoint/2010/main" val="29474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Eino Leino, Elegia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600" dirty="0" smtClean="0"/>
              <a:t>http://runosto.net/eino-leino/halla/elegia/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1342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47905</TotalTime>
  <Words>276</Words>
  <Application>Microsoft Office PowerPoint</Application>
  <PresentationFormat>Laajakuva</PresentationFormat>
  <Paragraphs>30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Symbolismi</vt:lpstr>
      <vt:lpstr>Taustaa:</vt:lpstr>
      <vt:lpstr>Yhteiskunnallinen tausta</vt:lpstr>
      <vt:lpstr>Yhteiskunnallinen tausta</vt:lpstr>
      <vt:lpstr>Millaista on symbolistinen kirjallisuus?</vt:lpstr>
      <vt:lpstr>Millaista on symbolistinen kirjallisuus?</vt:lpstr>
      <vt:lpstr>Edvard Isto, Hyökkäys</vt:lpstr>
      <vt:lpstr>PowerPoint-esitys</vt:lpstr>
      <vt:lpstr>Eino Leino, Elegia</vt:lpstr>
      <vt:lpstr>Aino Kallas, Sudenmorsian</vt:lpstr>
    </vt:vector>
  </TitlesOfParts>
  <Company>Lohjan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Symbolismi</dc:title>
  <dc:creator>Lahtinen Elias</dc:creator>
  <cp:lastModifiedBy>Lahtinen Elias</cp:lastModifiedBy>
  <cp:revision>21</cp:revision>
  <dcterms:created xsi:type="dcterms:W3CDTF">2018-11-22T10:41:38Z</dcterms:created>
  <dcterms:modified xsi:type="dcterms:W3CDTF">2021-02-02T15:12:20Z</dcterms:modified>
</cp:coreProperties>
</file>