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ABD6-271A-44DD-BCAF-9235959C6B47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A0A0-D680-44E0-BB78-A55966B9F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851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ABD6-271A-44DD-BCAF-9235959C6B47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A0A0-D680-44E0-BB78-A55966B9F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467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ABD6-271A-44DD-BCAF-9235959C6B47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A0A0-D680-44E0-BB78-A55966B9F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026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ABD6-271A-44DD-BCAF-9235959C6B47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A0A0-D680-44E0-BB78-A55966B9F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920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ABD6-271A-44DD-BCAF-9235959C6B47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A0A0-D680-44E0-BB78-A55966B9F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587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ABD6-271A-44DD-BCAF-9235959C6B47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A0A0-D680-44E0-BB78-A55966B9F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742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ABD6-271A-44DD-BCAF-9235959C6B47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A0A0-D680-44E0-BB78-A55966B9F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169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ABD6-271A-44DD-BCAF-9235959C6B47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A0A0-D680-44E0-BB78-A55966B9F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687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ABD6-271A-44DD-BCAF-9235959C6B47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A0A0-D680-44E0-BB78-A55966B9F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39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ABD6-271A-44DD-BCAF-9235959C6B47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A0A0-D680-44E0-BB78-A55966B9F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348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ABD6-271A-44DD-BCAF-9235959C6B47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A0A0-D680-44E0-BB78-A55966B9F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119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EABD6-271A-44DD-BCAF-9235959C6B47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1A0A0-D680-44E0-BB78-A55966B9F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081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Realismi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586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Realismi maailmalla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Taustalla olevat syyt:</a:t>
            </a:r>
          </a:p>
          <a:p>
            <a:pPr lvl="1"/>
            <a:r>
              <a:rPr lang="fi-FI" dirty="0" smtClean="0"/>
              <a:t>Teknologian, luonnontieteiden ja järjellisen ajattelun nousu.</a:t>
            </a:r>
          </a:p>
          <a:p>
            <a:pPr lvl="1"/>
            <a:r>
              <a:rPr lang="fi-FI" dirty="0" smtClean="0"/>
              <a:t>Teollistumisen tuomat muutokset yhteiskunnallisiin asetelmiin -&gt; kritiikki.</a:t>
            </a:r>
          </a:p>
          <a:p>
            <a:pPr lvl="1"/>
            <a:r>
              <a:rPr lang="fi-FI" dirty="0" smtClean="0"/>
              <a:t>Yksittäisenä merkittävänä tekijänä </a:t>
            </a:r>
            <a:r>
              <a:rPr lang="fi-FI" dirty="0" err="1" smtClean="0"/>
              <a:t>darwinismi</a:t>
            </a:r>
            <a:r>
              <a:rPr lang="fi-FI" dirty="0" smtClean="0"/>
              <a:t> (Charles Darwinin evoluutioteoria).</a:t>
            </a:r>
          </a:p>
          <a:p>
            <a:pPr marL="457200" lvl="1" indent="0">
              <a:buNone/>
            </a:pPr>
            <a:endParaRPr lang="fi-FI" dirty="0" smtClean="0"/>
          </a:p>
          <a:p>
            <a:pPr marL="457200" lvl="1" indent="0">
              <a:buNone/>
            </a:pPr>
            <a:endParaRPr lang="fi-FI" dirty="0" smtClean="0"/>
          </a:p>
          <a:p>
            <a:pPr lvl="1"/>
            <a:endParaRPr lang="fi-FI" dirty="0"/>
          </a:p>
        </p:txBody>
      </p:sp>
      <p:pic>
        <p:nvPicPr>
          <p:cNvPr id="4" name="Kuva 3" descr="File:Charles Darwin photograph by Herbert Rose Barraud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672" y="3471333"/>
            <a:ext cx="2387980" cy="338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25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Realismi maailmalla – realismin piirteet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Kuvattiin yhteiskunnallisia epäkohtia</a:t>
            </a:r>
          </a:p>
          <a:p>
            <a:pPr lvl="1"/>
            <a:r>
              <a:rPr lang="fi-FI" dirty="0" smtClean="0"/>
              <a:t>Erityisesti työväen työolot ja sukupuolinen epätasa-arvo olivat kuvauksen kohteena.</a:t>
            </a:r>
          </a:p>
          <a:p>
            <a:pPr lvl="1"/>
            <a:r>
              <a:rPr lang="fi-FI" dirty="0" smtClean="0"/>
              <a:t>Sisällön lisäksi myös kirjallisuuden tyylilliset piirteet muuttuivat paljon.</a:t>
            </a:r>
          </a:p>
          <a:p>
            <a:pPr lvl="1"/>
            <a:r>
              <a:rPr lang="fi-FI" dirty="0" smtClean="0"/>
              <a:t>Romantiikan ajan runollisuus ja subjektiivisuus vaihtuivat kertomakirjalliseen ilmaisuun ja mahdollisimman objektiiviseen tapaan kertoa asioita.</a:t>
            </a:r>
          </a:p>
          <a:p>
            <a:pPr lvl="1"/>
            <a:r>
              <a:rPr lang="fi-FI" dirty="0" smtClean="0"/>
              <a:t>Epäkohdat tuotiin esille tarkalla kuvauksella, suurta liioittelua ja dramaattisuutta vältettiin.</a:t>
            </a:r>
          </a:p>
        </p:txBody>
      </p:sp>
      <p:pic>
        <p:nvPicPr>
          <p:cNvPr id="4" name="Kuva 3" descr="Repin, Ilja Jefimowitsch: Kreuzprozession im Kursker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0656" y="4001294"/>
            <a:ext cx="2075063" cy="270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01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Realismi maailmalla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Venäjä ja Ranska olivat merkittävimmät realistisen kirjallisuuden keskukset.</a:t>
            </a:r>
          </a:p>
          <a:p>
            <a:r>
              <a:rPr lang="fi-FI" dirty="0" smtClean="0"/>
              <a:t>Ranskaa pidetään realistisen kirjallisuuden synnyinmaana ja </a:t>
            </a:r>
            <a:r>
              <a:rPr lang="fi-FI" dirty="0" err="1" smtClean="0"/>
              <a:t>Gustave</a:t>
            </a:r>
            <a:r>
              <a:rPr lang="fi-FI" dirty="0" smtClean="0"/>
              <a:t> </a:t>
            </a:r>
            <a:r>
              <a:rPr lang="fi-FI" dirty="0" err="1" smtClean="0"/>
              <a:t>Flaubertia</a:t>
            </a:r>
            <a:r>
              <a:rPr lang="fi-FI" dirty="0" smtClean="0"/>
              <a:t> ensimmäisenä varsinaisena realismin tyylikauden kirjailijana.</a:t>
            </a:r>
          </a:p>
          <a:p>
            <a:r>
              <a:rPr lang="fi-FI" dirty="0" err="1" smtClean="0"/>
              <a:t>Flaubertin</a:t>
            </a:r>
            <a:r>
              <a:rPr lang="fi-FI" dirty="0" smtClean="0"/>
              <a:t> teoksissa korostui ympäristön objektiivinen havainnointi, mikä on tärkeä piirre realismin kirjallisuudessa. 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12957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Realismi maailmalla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Venäjän merkittävimmät realismin tyylikauden kirjailijat:</a:t>
            </a:r>
          </a:p>
          <a:p>
            <a:pPr lvl="1"/>
            <a:r>
              <a:rPr lang="fi-FI" dirty="0" smtClean="0"/>
              <a:t>Fjodor Dostojevski kuvasi tarkasti ihmismielen toimintaa erilaisissa tilanteissa, joissa ihminen joutuu tekemään suuria päätöksiä. (Rikos ja rangaistus)</a:t>
            </a:r>
          </a:p>
          <a:p>
            <a:pPr lvl="1"/>
            <a:r>
              <a:rPr lang="fi-FI" dirty="0" smtClean="0"/>
              <a:t>Leo Tolstoi kritisoi realismille tyypillisesti yläluokkaa ja puolusti tavallista kansaa. (Sota ja rauha, Anna Karenina)</a:t>
            </a:r>
          </a:p>
          <a:p>
            <a:pPr lvl="1"/>
            <a:r>
              <a:rPr lang="fi-FI" dirty="0" smtClean="0"/>
              <a:t>Anton </a:t>
            </a:r>
            <a:r>
              <a:rPr lang="fi-FI" dirty="0" err="1" smtClean="0"/>
              <a:t>Tsehov</a:t>
            </a:r>
            <a:r>
              <a:rPr lang="fi-FI" dirty="0" smtClean="0"/>
              <a:t> edusti ns. psykologista realismia, jossa ihmisen nähtiin toimivan psykologisten ja psyykkisten reaktioiden kannustamana.</a:t>
            </a:r>
          </a:p>
          <a:p>
            <a:pPr lvl="1"/>
            <a:endParaRPr lang="fi-FI" dirty="0"/>
          </a:p>
          <a:p>
            <a:pPr lvl="1"/>
            <a:r>
              <a:rPr lang="fi-FI" dirty="0" smtClean="0"/>
              <a:t>Englannissa suuria realismin kirjailijoita olivat Charles Dickens ja </a:t>
            </a:r>
            <a:r>
              <a:rPr lang="fi-FI" dirty="0" err="1" smtClean="0"/>
              <a:t>Bronten</a:t>
            </a:r>
            <a:r>
              <a:rPr lang="fi-FI" dirty="0" smtClean="0"/>
              <a:t> sisarukset Emily ja Charlotte.</a:t>
            </a:r>
            <a:endParaRPr lang="fi-FI" dirty="0"/>
          </a:p>
        </p:txBody>
      </p:sp>
      <p:pic>
        <p:nvPicPr>
          <p:cNvPr id="4" name="Kuva 3" descr="Fjodor Dostojevski -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369" y="82902"/>
            <a:ext cx="1724431" cy="215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57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Realismi Suomessa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Suomen realistinen kirjallisuus perustui monelta osin samoin syihin ja sisälsi samankaltaisia tyylillisiä piirteitä kuin muun Euroopan realistinen kirjallisuus.</a:t>
            </a:r>
          </a:p>
          <a:p>
            <a:r>
              <a:rPr lang="fi-FI" dirty="0" smtClean="0"/>
              <a:t>Teollistumisen myötä monet muuttivat maalta kaupunkiin ja menivät töihin nopealla tahdilla lisääntyviin tehtaisiin.</a:t>
            </a:r>
          </a:p>
          <a:p>
            <a:r>
              <a:rPr lang="fi-FI" dirty="0" smtClean="0"/>
              <a:t>Ihmiset olettivat, että kaupungissa elämä olisi vaurasta ja helppoa -&gt; Todellisuudessa työväen elinolot olivat todella kurjia.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Kuva 3" descr="Parkend Ironworks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518" y="4447823"/>
            <a:ext cx="2558114" cy="229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08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Realismi Suomessa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Kirjailijat alkoivat kuvata näitä kurjia oloja tarkoituksenaan herättää yhteiskunnallista keskustelua epäkohdista.</a:t>
            </a:r>
          </a:p>
          <a:p>
            <a:r>
              <a:rPr lang="fi-FI" dirty="0" smtClean="0"/>
              <a:t>Myös sukupuolinen tasa-arvo nousi puheenaiheeksi. Erityisesti Minna Canth oli vaikutusvaltainen ja aktiivinen sukupuolisen tasa-arvon puolestapuhuja.</a:t>
            </a:r>
          </a:p>
          <a:p>
            <a:r>
              <a:rPr lang="fi-FI" dirty="0" smtClean="0"/>
              <a:t>Merkittäviä suomalaisia realismin tyylikauden kirjailijoita:</a:t>
            </a:r>
          </a:p>
          <a:p>
            <a:pPr lvl="1"/>
            <a:r>
              <a:rPr lang="fi-FI" dirty="0" smtClean="0"/>
              <a:t>Minna Canth</a:t>
            </a:r>
          </a:p>
          <a:p>
            <a:pPr lvl="1"/>
            <a:r>
              <a:rPr lang="fi-FI" dirty="0" smtClean="0"/>
              <a:t>Juhani Aho</a:t>
            </a:r>
          </a:p>
          <a:p>
            <a:pPr lvl="1"/>
            <a:r>
              <a:rPr lang="fi-FI" dirty="0" smtClean="0"/>
              <a:t>Teuvo Pakkala</a:t>
            </a:r>
            <a:endParaRPr lang="fi-FI" dirty="0"/>
          </a:p>
        </p:txBody>
      </p:sp>
      <p:pic>
        <p:nvPicPr>
          <p:cNvPr id="4" name="Kuva 3" descr="Minna Canth –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762" y="4476748"/>
            <a:ext cx="5043416" cy="238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86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301</Words>
  <Application>Microsoft Office PowerPoint</Application>
  <PresentationFormat>Laajakuva</PresentationFormat>
  <Paragraphs>35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Realismi</vt:lpstr>
      <vt:lpstr>Realismi maailmalla</vt:lpstr>
      <vt:lpstr>Realismi maailmalla – realismin piirteet</vt:lpstr>
      <vt:lpstr>Realismi maailmalla</vt:lpstr>
      <vt:lpstr>Realismi maailmalla</vt:lpstr>
      <vt:lpstr>Realismi Suomessa</vt:lpstr>
      <vt:lpstr>Realismi Suomessa</vt:lpstr>
    </vt:vector>
  </TitlesOfParts>
  <Company>Lohjan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Realismi</dc:title>
  <dc:creator>Lahtinen Elias</dc:creator>
  <cp:lastModifiedBy>Lahtinen Elias</cp:lastModifiedBy>
  <cp:revision>8</cp:revision>
  <dcterms:created xsi:type="dcterms:W3CDTF">2021-01-14T08:44:44Z</dcterms:created>
  <dcterms:modified xsi:type="dcterms:W3CDTF">2021-01-14T11:11:04Z</dcterms:modified>
</cp:coreProperties>
</file>