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343465C9-D929-4D8D-9492-ACAEC8315372}" type="datetimeFigureOut">
              <a:rPr lang="fi-FI" smtClean="0"/>
              <a:t>26.1.2021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395684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43465C9-D929-4D8D-9492-ACAEC8315372}" type="datetimeFigureOut">
              <a:rPr lang="fi-FI" smtClean="0"/>
              <a:t>26.1.2021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181625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43465C9-D929-4D8D-9492-ACAEC8315372}" type="datetimeFigureOut">
              <a:rPr lang="fi-FI" smtClean="0"/>
              <a:t>26.1.2021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248738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43465C9-D929-4D8D-9492-ACAEC8315372}" type="datetimeFigureOut">
              <a:rPr lang="fi-FI" smtClean="0"/>
              <a:t>26.1.2021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37253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343465C9-D929-4D8D-9492-ACAEC8315372}" type="datetimeFigureOut">
              <a:rPr lang="fi-FI" smtClean="0"/>
              <a:t>26.1.2021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226083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343465C9-D929-4D8D-9492-ACAEC8315372}" type="datetimeFigureOut">
              <a:rPr lang="fi-FI" smtClean="0"/>
              <a:t>26.1.2021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4002920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343465C9-D929-4D8D-9492-ACAEC8315372}" type="datetimeFigureOut">
              <a:rPr lang="fi-FI" smtClean="0"/>
              <a:t>26.1.2021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395723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343465C9-D929-4D8D-9492-ACAEC8315372}" type="datetimeFigureOut">
              <a:rPr lang="fi-FI" smtClean="0"/>
              <a:t>26.1.2021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231241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343465C9-D929-4D8D-9492-ACAEC8315372}" type="datetimeFigureOut">
              <a:rPr lang="fi-FI" smtClean="0"/>
              <a:t>26.1.2021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383308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343465C9-D929-4D8D-9492-ACAEC8315372}" type="datetimeFigureOut">
              <a:rPr lang="fi-FI" smtClean="0"/>
              <a:t>26.1.2021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160760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343465C9-D929-4D8D-9492-ACAEC8315372}" type="datetimeFigureOut">
              <a:rPr lang="fi-FI" smtClean="0"/>
              <a:t>26.1.2021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2AC6D77F-76FF-43A1-A7B5-5B2D03B5D5C6}" type="slidenum">
              <a:rPr lang="fi-FI" smtClean="0"/>
              <a:t>‹#›</a:t>
            </a:fld>
            <a:endParaRPr lang="fi-FI"/>
          </a:p>
        </p:txBody>
      </p:sp>
    </p:spTree>
    <p:extLst>
      <p:ext uri="{BB962C8B-B14F-4D97-AF65-F5344CB8AC3E}">
        <p14:creationId xmlns:p14="http://schemas.microsoft.com/office/powerpoint/2010/main" val="289816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465C9-D929-4D8D-9492-ACAEC8315372}" type="datetimeFigureOut">
              <a:rPr lang="fi-FI" smtClean="0"/>
              <a:t>26.1.2021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6D77F-76FF-43A1-A7B5-5B2D03B5D5C6}" type="slidenum">
              <a:rPr lang="fi-FI" smtClean="0"/>
              <a:t>‹#›</a:t>
            </a:fld>
            <a:endParaRPr lang="fi-FI"/>
          </a:p>
        </p:txBody>
      </p:sp>
    </p:spTree>
    <p:extLst>
      <p:ext uri="{BB962C8B-B14F-4D97-AF65-F5344CB8AC3E}">
        <p14:creationId xmlns:p14="http://schemas.microsoft.com/office/powerpoint/2010/main" val="422164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Modernismi</a:t>
            </a:r>
            <a:endParaRPr lang="fi-FI" dirty="0"/>
          </a:p>
        </p:txBody>
      </p:sp>
      <p:sp>
        <p:nvSpPr>
          <p:cNvPr id="3" name="Alaotsikko 2"/>
          <p:cNvSpPr>
            <a:spLocks noGrp="1"/>
          </p:cNvSpPr>
          <p:nvPr>
            <p:ph type="subTitle" idx="1"/>
          </p:nvPr>
        </p:nvSpPr>
        <p:spPr/>
        <p:txBody>
          <a:bodyPr/>
          <a:lstStyle/>
          <a:p>
            <a:endParaRPr lang="fi-FI" dirty="0"/>
          </a:p>
        </p:txBody>
      </p:sp>
      <p:pic>
        <p:nvPicPr>
          <p:cNvPr id="4" name="Kuva 3" descr="Poetry in America: Modernism | Harvard Online Learning Port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3672" y="2905919"/>
            <a:ext cx="3070860" cy="3048000"/>
          </a:xfrm>
          <a:prstGeom prst="rect">
            <a:avLst/>
          </a:prstGeom>
        </p:spPr>
      </p:pic>
    </p:spTree>
    <p:extLst>
      <p:ext uri="{BB962C8B-B14F-4D97-AF65-F5344CB8AC3E}">
        <p14:creationId xmlns:p14="http://schemas.microsoft.com/office/powerpoint/2010/main" val="1818953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Taustaa</a:t>
            </a:r>
            <a:endParaRPr lang="fi-FI" dirty="0"/>
          </a:p>
        </p:txBody>
      </p:sp>
      <p:sp>
        <p:nvSpPr>
          <p:cNvPr id="3" name="Sisällön paikkamerkki 2"/>
          <p:cNvSpPr>
            <a:spLocks noGrp="1"/>
          </p:cNvSpPr>
          <p:nvPr>
            <p:ph idx="1"/>
          </p:nvPr>
        </p:nvSpPr>
        <p:spPr/>
        <p:txBody>
          <a:bodyPr/>
          <a:lstStyle/>
          <a:p>
            <a:pPr lvl="0"/>
            <a:r>
              <a:rPr lang="fi-FI" dirty="0">
                <a:solidFill>
                  <a:prstClr val="black"/>
                </a:solidFill>
              </a:rPr>
              <a:t>Modernismi syntyi 1900-luvun alussa vastaamaan uudistuneen maailman menoa (teollistuminen, sodat, maailmankuvan muuttuminen).</a:t>
            </a:r>
          </a:p>
          <a:p>
            <a:pPr lvl="0"/>
            <a:r>
              <a:rPr lang="fi-FI" dirty="0">
                <a:solidFill>
                  <a:prstClr val="black"/>
                </a:solidFill>
              </a:rPr>
              <a:t>Tyylillisesti modernismi pyrki rikkomaan aiempia muotokaavoja. Tämä näkyi mm. runouden muotovaatimusten poistumisena.</a:t>
            </a:r>
          </a:p>
          <a:p>
            <a:pPr lvl="0"/>
            <a:r>
              <a:rPr lang="fi-FI" dirty="0">
                <a:solidFill>
                  <a:prstClr val="black"/>
                </a:solidFill>
              </a:rPr>
              <a:t>Kertovassa kirjallisuudessa modernismi näkyi sisällössä (ihmisen vaikeus löytää paikkaansa maailmassa, sotien kauheus, irrallisuuden tunne) ja muodossa (mm. ”tajunnanvirtatekniikka</a:t>
            </a:r>
            <a:r>
              <a:rPr lang="fi-FI" dirty="0" smtClean="0">
                <a:solidFill>
                  <a:prstClr val="black"/>
                </a:solidFill>
              </a:rPr>
              <a:t>”, muotosääntöjen puuttuminen runoudessa).</a:t>
            </a:r>
            <a:endParaRPr lang="fi-FI" dirty="0">
              <a:solidFill>
                <a:prstClr val="black"/>
              </a:solidFill>
            </a:endParaRPr>
          </a:p>
          <a:p>
            <a:endParaRPr lang="fi-FI" dirty="0"/>
          </a:p>
        </p:txBody>
      </p:sp>
    </p:spTree>
    <p:extLst>
      <p:ext uri="{BB962C8B-B14F-4D97-AF65-F5344CB8AC3E}">
        <p14:creationId xmlns:p14="http://schemas.microsoft.com/office/powerpoint/2010/main" val="215474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Modernismin kaksi </a:t>
            </a:r>
            <a:r>
              <a:rPr lang="fi-FI" dirty="0" smtClean="0"/>
              <a:t>aaltoa Suomessa</a:t>
            </a:r>
            <a:endParaRPr lang="fi-FI" dirty="0"/>
          </a:p>
        </p:txBody>
      </p:sp>
      <p:sp>
        <p:nvSpPr>
          <p:cNvPr id="3" name="Sisällön paikkamerkki 2"/>
          <p:cNvSpPr>
            <a:spLocks noGrp="1"/>
          </p:cNvSpPr>
          <p:nvPr>
            <p:ph idx="1"/>
          </p:nvPr>
        </p:nvSpPr>
        <p:spPr/>
        <p:txBody>
          <a:bodyPr/>
          <a:lstStyle/>
          <a:p>
            <a:r>
              <a:rPr lang="fi-FI" dirty="0" smtClean="0"/>
              <a:t>1920-luvun modernismi uudisti lähinnä runoutta, jossa perinteiset runomitat ja loppusoinnut hylättiin.</a:t>
            </a:r>
          </a:p>
          <a:p>
            <a:r>
              <a:rPr lang="fi-FI" dirty="0" smtClean="0"/>
              <a:t>1920-luvun modernismissa suhtauduttiin uuteen aikaan innolla ja optimistisesti.</a:t>
            </a:r>
          </a:p>
          <a:p>
            <a:r>
              <a:rPr lang="fi-FI" dirty="0" smtClean="0"/>
              <a:t>Suomalaiset kirjailijat ottivat paljon vaikutteita Euroopasta (Tulenkantajat</a:t>
            </a:r>
            <a:r>
              <a:rPr lang="fi-FI" dirty="0" smtClean="0"/>
              <a:t>).</a:t>
            </a:r>
            <a:endParaRPr lang="fi-FI" dirty="0" smtClean="0"/>
          </a:p>
          <a:p>
            <a:r>
              <a:rPr lang="fi-FI" dirty="0" smtClean="0"/>
              <a:t>1920-luvun modernismin alalajina oli futurismi, jossa ihannoitiin uusia koneita ja keksintöjä (= ns. ”koneromantiikka</a:t>
            </a:r>
            <a:r>
              <a:rPr lang="fi-FI" dirty="0" smtClean="0"/>
              <a:t>”).</a:t>
            </a:r>
            <a:endParaRPr lang="fi-FI" dirty="0"/>
          </a:p>
        </p:txBody>
      </p:sp>
      <p:pic>
        <p:nvPicPr>
          <p:cNvPr id="4" name="Kuva 3" descr="IL FUTURISMO - Parte III (il futurismo in architettura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79899" y="4921956"/>
            <a:ext cx="2789611" cy="1569156"/>
          </a:xfrm>
          <a:prstGeom prst="rect">
            <a:avLst/>
          </a:prstGeom>
        </p:spPr>
      </p:pic>
    </p:spTree>
    <p:extLst>
      <p:ext uri="{BB962C8B-B14F-4D97-AF65-F5344CB8AC3E}">
        <p14:creationId xmlns:p14="http://schemas.microsoft.com/office/powerpoint/2010/main" val="43894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Modernismin kaksi aaltoa, jatkuu.</a:t>
            </a:r>
            <a:endParaRPr lang="fi-FI" dirty="0"/>
          </a:p>
        </p:txBody>
      </p:sp>
      <p:sp>
        <p:nvSpPr>
          <p:cNvPr id="3" name="Sisällön paikkamerkki 2"/>
          <p:cNvSpPr>
            <a:spLocks noGrp="1"/>
          </p:cNvSpPr>
          <p:nvPr>
            <p:ph idx="1"/>
          </p:nvPr>
        </p:nvSpPr>
        <p:spPr/>
        <p:txBody>
          <a:bodyPr/>
          <a:lstStyle/>
          <a:p>
            <a:r>
              <a:rPr lang="fi-FI" dirty="0" smtClean="0"/>
              <a:t>1950-luvun modernismi kattoi yhä enemmän myös proosa- eli kertomakirjallisuuden.</a:t>
            </a:r>
          </a:p>
          <a:p>
            <a:r>
              <a:rPr lang="fi-FI" dirty="0" smtClean="0"/>
              <a:t>Kun runoudessa modernismin muutokset näkyivät eritoten muotoseikoissa, näkyivät ne proosakirjallisuudessa myös sisällössä.</a:t>
            </a:r>
          </a:p>
          <a:p>
            <a:r>
              <a:rPr lang="fi-FI" dirty="0" smtClean="0"/>
              <a:t>1950-luvun modernistit kirjoittivat teoksia, joissa kuvattiin yksilön vaikeutta löytää paikkaansa muuttuvassa maailmassa.</a:t>
            </a:r>
          </a:p>
          <a:p>
            <a:r>
              <a:rPr lang="fi-FI" dirty="0" smtClean="0"/>
              <a:t>Lähihistorian sodilla oli myös suuri rooli 1950-luvun modernistien teoksissa.</a:t>
            </a:r>
            <a:endParaRPr lang="fi-FI" dirty="0"/>
          </a:p>
        </p:txBody>
      </p:sp>
      <p:pic>
        <p:nvPicPr>
          <p:cNvPr id="4" name="Kuva 3" descr="Tuntematon sotilas – Wikipedi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2750" y="4256617"/>
            <a:ext cx="1619250" cy="2476500"/>
          </a:xfrm>
          <a:prstGeom prst="rect">
            <a:avLst/>
          </a:prstGeom>
        </p:spPr>
      </p:pic>
    </p:spTree>
    <p:extLst>
      <p:ext uri="{BB962C8B-B14F-4D97-AF65-F5344CB8AC3E}">
        <p14:creationId xmlns:p14="http://schemas.microsoft.com/office/powerpoint/2010/main" val="95570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Tyylilliset piirteet</a:t>
            </a:r>
            <a:endParaRPr lang="fi-FI" dirty="0"/>
          </a:p>
        </p:txBody>
      </p:sp>
      <p:sp>
        <p:nvSpPr>
          <p:cNvPr id="3" name="Sisällön paikkamerkki 2"/>
          <p:cNvSpPr>
            <a:spLocks noGrp="1"/>
          </p:cNvSpPr>
          <p:nvPr>
            <p:ph idx="1"/>
          </p:nvPr>
        </p:nvSpPr>
        <p:spPr/>
        <p:txBody>
          <a:bodyPr/>
          <a:lstStyle/>
          <a:p>
            <a:r>
              <a:rPr lang="fi-FI" dirty="0" smtClean="0"/>
              <a:t>Runomittojen ja loppusointujen katoaminen (runous).</a:t>
            </a:r>
          </a:p>
          <a:p>
            <a:r>
              <a:rPr lang="fi-FI" dirty="0" smtClean="0"/>
              <a:t>Tiivis ilmaisu ja lyhyet virkkeet (proosa- eli kertomakirjallisuus).</a:t>
            </a:r>
          </a:p>
          <a:p>
            <a:r>
              <a:rPr lang="fi-FI" dirty="0" smtClean="0"/>
              <a:t>Toteava tyyli, jossa syitä ja seurauksia ei selitetä (proosa).</a:t>
            </a:r>
          </a:p>
          <a:p>
            <a:r>
              <a:rPr lang="fi-FI" dirty="0" smtClean="0"/>
              <a:t>Subjektiivinen näkökulma (molemmat).</a:t>
            </a:r>
          </a:p>
          <a:p>
            <a:pPr marL="0" indent="0">
              <a:buNone/>
            </a:pPr>
            <a:endParaRPr lang="fi-FI" dirty="0" smtClean="0"/>
          </a:p>
          <a:p>
            <a:endParaRPr lang="fi-FI" dirty="0"/>
          </a:p>
        </p:txBody>
      </p:sp>
    </p:spTree>
    <p:extLst>
      <p:ext uri="{BB962C8B-B14F-4D97-AF65-F5344CB8AC3E}">
        <p14:creationId xmlns:p14="http://schemas.microsoft.com/office/powerpoint/2010/main" val="180994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Futuristinen manifesti (ns. koneromantiikka)</a:t>
            </a:r>
            <a:endParaRPr lang="fi-FI" dirty="0"/>
          </a:p>
        </p:txBody>
      </p:sp>
      <p:sp>
        <p:nvSpPr>
          <p:cNvPr id="3" name="Sisällön paikkamerkki 2"/>
          <p:cNvSpPr>
            <a:spLocks noGrp="1"/>
          </p:cNvSpPr>
          <p:nvPr>
            <p:ph idx="1"/>
          </p:nvPr>
        </p:nvSpPr>
        <p:spPr/>
        <p:txBody>
          <a:bodyPr>
            <a:normAutofit lnSpcReduction="10000"/>
          </a:bodyPr>
          <a:lstStyle/>
          <a:p>
            <a:pPr lvl="0"/>
            <a:r>
              <a:rPr lang="fi-FI" sz="2000" dirty="0">
                <a:solidFill>
                  <a:prstClr val="black"/>
                </a:solidFill>
              </a:rPr>
              <a:t>Seuraavassa näyte </a:t>
            </a:r>
            <a:r>
              <a:rPr lang="fi-FI" sz="2000" dirty="0" err="1">
                <a:solidFill>
                  <a:prstClr val="black"/>
                </a:solidFill>
              </a:rPr>
              <a:t>Filippo</a:t>
            </a:r>
            <a:r>
              <a:rPr lang="fi-FI" sz="2000" dirty="0">
                <a:solidFill>
                  <a:prstClr val="black"/>
                </a:solidFill>
              </a:rPr>
              <a:t> </a:t>
            </a:r>
            <a:r>
              <a:rPr lang="fi-FI" sz="2000" dirty="0" err="1">
                <a:solidFill>
                  <a:prstClr val="black"/>
                </a:solidFill>
              </a:rPr>
              <a:t>Marinettin</a:t>
            </a:r>
            <a:r>
              <a:rPr lang="fi-FI" sz="2000" dirty="0">
                <a:solidFill>
                  <a:prstClr val="black"/>
                </a:solidFill>
              </a:rPr>
              <a:t> futuristisesta manifestista, jossa ilmaistaan runollisesti futurismin ihanteet:</a:t>
            </a:r>
          </a:p>
          <a:p>
            <a:pPr lvl="0"/>
            <a:r>
              <a:rPr lang="fi-FI" sz="2000" dirty="0">
                <a:solidFill>
                  <a:prstClr val="black"/>
                </a:solidFill>
              </a:rPr>
              <a:t> </a:t>
            </a:r>
            <a:r>
              <a:rPr lang="fi-FI" sz="2000" i="1" dirty="0">
                <a:solidFill>
                  <a:prstClr val="black"/>
                </a:solidFill>
              </a:rPr>
              <a:t>Kilpa-auto, jonka konepeltiä koristavat suuret putket, kuin </a:t>
            </a:r>
            <a:r>
              <a:rPr lang="fi-FI" sz="2000" i="1" dirty="0" err="1">
                <a:solidFill>
                  <a:prstClr val="black"/>
                </a:solidFill>
              </a:rPr>
              <a:t>räjähtävähenkäyksiset</a:t>
            </a:r>
            <a:r>
              <a:rPr lang="fi-FI" sz="2000" i="1" dirty="0">
                <a:solidFill>
                  <a:prstClr val="black"/>
                </a:solidFill>
              </a:rPr>
              <a:t> käärmeet – ärjyvä auto, joka vaikuttaa ratsastavan </a:t>
            </a:r>
            <a:r>
              <a:rPr lang="fi-FI" sz="2000" i="1" dirty="0" err="1">
                <a:solidFill>
                  <a:prstClr val="black"/>
                </a:solidFill>
              </a:rPr>
              <a:t>kartessilaukauksella</a:t>
            </a:r>
            <a:r>
              <a:rPr lang="fi-FI" sz="2000" i="1" dirty="0">
                <a:solidFill>
                  <a:prstClr val="black"/>
                </a:solidFill>
              </a:rPr>
              <a:t>, on kauniimpi kuin </a:t>
            </a:r>
            <a:r>
              <a:rPr lang="fi-FI" sz="2000" i="1" dirty="0" err="1">
                <a:solidFill>
                  <a:prstClr val="black"/>
                </a:solidFill>
              </a:rPr>
              <a:t>Samothrakeen</a:t>
            </a:r>
            <a:r>
              <a:rPr lang="fi-FI" sz="2000" i="1" dirty="0">
                <a:solidFill>
                  <a:prstClr val="black"/>
                </a:solidFill>
              </a:rPr>
              <a:t> Nike. – – Me haluamme repiä museot ja kirjastot hajalle”</a:t>
            </a:r>
          </a:p>
          <a:p>
            <a:pPr lvl="0"/>
            <a:endParaRPr lang="fi-FI" sz="2000" i="1" dirty="0">
              <a:solidFill>
                <a:prstClr val="black"/>
              </a:solidFill>
            </a:endParaRPr>
          </a:p>
          <a:p>
            <a:pPr lvl="0"/>
            <a:endParaRPr lang="fi-FI" sz="2000" i="1" dirty="0">
              <a:solidFill>
                <a:prstClr val="black"/>
              </a:solidFill>
            </a:endParaRPr>
          </a:p>
          <a:p>
            <a:pPr lvl="0"/>
            <a:r>
              <a:rPr lang="fi-FI" sz="2000" i="1" dirty="0">
                <a:solidFill>
                  <a:prstClr val="black"/>
                </a:solidFill>
              </a:rPr>
              <a:t>Me ihannoimme sotaa – ainoaa hygienian muotoa – militarismia, patriotismia, vapaudentuojain tuhoavaa signaalia, kauniita aatteita joiden edestä kannattaa kuolla, ja halveksimme naisia.</a:t>
            </a:r>
          </a:p>
          <a:p>
            <a:pPr lvl="0"/>
            <a:endParaRPr lang="fi-FI" sz="2000" i="1" dirty="0">
              <a:solidFill>
                <a:prstClr val="black"/>
              </a:solidFill>
            </a:endParaRPr>
          </a:p>
          <a:p>
            <a:pPr lvl="0"/>
            <a:r>
              <a:rPr lang="fi-FI" sz="2000" i="1" dirty="0">
                <a:solidFill>
                  <a:prstClr val="black"/>
                </a:solidFill>
              </a:rPr>
              <a:t>Katsokaa meitä! Me emme ole hengästyneitä, meidän sydämemme eivät ole lainkaan väsyneet. Sillä ne on ravittu tulella, vihalla ja nopeudella! Yllättääkö tämä sinua? Onko näin siksi, että et edes muista olevasi elossa? Maailman huipulla seisten me vielä kerran sinkoamme uhmamme vasten tähtiä!</a:t>
            </a:r>
          </a:p>
          <a:p>
            <a:endParaRPr lang="fi-FI" dirty="0"/>
          </a:p>
        </p:txBody>
      </p:sp>
    </p:spTree>
    <p:extLst>
      <p:ext uri="{BB962C8B-B14F-4D97-AF65-F5344CB8AC3E}">
        <p14:creationId xmlns:p14="http://schemas.microsoft.com/office/powerpoint/2010/main" val="199401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Modernismin alalajit</a:t>
            </a:r>
            <a:endParaRPr lang="fi-FI" dirty="0"/>
          </a:p>
        </p:txBody>
      </p:sp>
      <p:sp>
        <p:nvSpPr>
          <p:cNvPr id="3" name="Sisällön paikkamerkki 2"/>
          <p:cNvSpPr>
            <a:spLocks noGrp="1"/>
          </p:cNvSpPr>
          <p:nvPr>
            <p:ph idx="1"/>
          </p:nvPr>
        </p:nvSpPr>
        <p:spPr/>
        <p:txBody>
          <a:bodyPr/>
          <a:lstStyle/>
          <a:p>
            <a:r>
              <a:rPr lang="fi-FI" dirty="0"/>
              <a:t>Modernismi taiteessa sisälsi valtavan määrän alalajeja, jotka saattoivat sanomaltaan olla keskenään ristiriidassa.</a:t>
            </a:r>
          </a:p>
          <a:p>
            <a:r>
              <a:rPr lang="fi-FI" dirty="0"/>
              <a:t>Modernismi oli merkittävä tyylikausi myös esimerkiksi maalaustaiteessa</a:t>
            </a:r>
            <a:r>
              <a:rPr lang="fi-FI" dirty="0" smtClean="0"/>
              <a:t>.</a:t>
            </a:r>
          </a:p>
          <a:p>
            <a:endParaRPr lang="fi-FI" dirty="0"/>
          </a:p>
          <a:p>
            <a:endParaRPr lang="fi-FI" dirty="0" smtClean="0"/>
          </a:p>
          <a:p>
            <a:r>
              <a:rPr lang="fi-FI" dirty="0" smtClean="0"/>
              <a:t>Pablo Picasso,</a:t>
            </a:r>
          </a:p>
          <a:p>
            <a:pPr marL="0" indent="0">
              <a:buNone/>
            </a:pPr>
            <a:r>
              <a:rPr lang="fi-FI" dirty="0" err="1" smtClean="0"/>
              <a:t>Guernica</a:t>
            </a:r>
            <a:r>
              <a:rPr lang="fi-FI" dirty="0" smtClean="0"/>
              <a:t>. </a:t>
            </a:r>
            <a:endParaRPr lang="fi-FI" dirty="0"/>
          </a:p>
          <a:p>
            <a:endParaRPr lang="fi-FI" dirty="0"/>
          </a:p>
        </p:txBody>
      </p:sp>
      <p:pic>
        <p:nvPicPr>
          <p:cNvPr id="4" name="Kuva 3" descr="Guernica : el experimento del horror | SCANDAL.LO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2089" y="3081867"/>
            <a:ext cx="7651043" cy="3453900"/>
          </a:xfrm>
          <a:prstGeom prst="rect">
            <a:avLst/>
          </a:prstGeom>
        </p:spPr>
      </p:pic>
    </p:spTree>
    <p:extLst>
      <p:ext uri="{BB962C8B-B14F-4D97-AF65-F5344CB8AC3E}">
        <p14:creationId xmlns:p14="http://schemas.microsoft.com/office/powerpoint/2010/main" val="1943074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Esimerkki modernismin alalajien ristiriitaisuudesta</a:t>
            </a:r>
            <a:endParaRPr lang="fi-FI" dirty="0"/>
          </a:p>
        </p:txBody>
      </p:sp>
      <p:sp>
        <p:nvSpPr>
          <p:cNvPr id="3" name="Sisällön paikkamerkki 2"/>
          <p:cNvSpPr>
            <a:spLocks noGrp="1"/>
          </p:cNvSpPr>
          <p:nvPr>
            <p:ph idx="1"/>
          </p:nvPr>
        </p:nvSpPr>
        <p:spPr/>
        <p:txBody>
          <a:bodyPr/>
          <a:lstStyle/>
          <a:p>
            <a:r>
              <a:rPr lang="fi-FI" dirty="0"/>
              <a:t>Monet sotaa kuvaavat modernistiset teokset pyrkivät tuomaan esille sodan mielettömyyden ja ovat siten sodanvastaisia (esim. Veijo Meren Manillaköysi)</a:t>
            </a:r>
          </a:p>
          <a:p>
            <a:r>
              <a:rPr lang="fi-FI" dirty="0"/>
              <a:t>Modernismiin kuuluva futuristinen liike sen sijaan ihannoi kaikkea uuttaa teknologiaa ja sen tuhovoimaa. Tämä näkyi mm. sotien ja sotakoneiden ihannointina.</a:t>
            </a:r>
          </a:p>
          <a:p>
            <a:endParaRPr lang="fi-FI" dirty="0"/>
          </a:p>
        </p:txBody>
      </p:sp>
    </p:spTree>
    <p:extLst>
      <p:ext uri="{BB962C8B-B14F-4D97-AF65-F5344CB8AC3E}">
        <p14:creationId xmlns:p14="http://schemas.microsoft.com/office/powerpoint/2010/main" val="305404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Tunnettuja modernisteja kirjallisuudessa</a:t>
            </a:r>
            <a:endParaRPr lang="fi-FI" dirty="0"/>
          </a:p>
        </p:txBody>
      </p:sp>
      <p:sp>
        <p:nvSpPr>
          <p:cNvPr id="3" name="Sisällön paikkamerkki 2"/>
          <p:cNvSpPr>
            <a:spLocks noGrp="1"/>
          </p:cNvSpPr>
          <p:nvPr>
            <p:ph idx="1"/>
          </p:nvPr>
        </p:nvSpPr>
        <p:spPr/>
        <p:txBody>
          <a:bodyPr>
            <a:normAutofit lnSpcReduction="10000"/>
          </a:bodyPr>
          <a:lstStyle/>
          <a:p>
            <a:r>
              <a:rPr lang="fi-FI" dirty="0"/>
              <a:t>James Joyce (mm. Odysseus)</a:t>
            </a:r>
          </a:p>
          <a:p>
            <a:r>
              <a:rPr lang="fi-FI" dirty="0"/>
              <a:t>William </a:t>
            </a:r>
            <a:r>
              <a:rPr lang="fi-FI" dirty="0" err="1"/>
              <a:t>Faulkner</a:t>
            </a:r>
            <a:r>
              <a:rPr lang="fi-FI" dirty="0"/>
              <a:t> </a:t>
            </a:r>
          </a:p>
          <a:p>
            <a:r>
              <a:rPr lang="fi-FI" dirty="0"/>
              <a:t>Albert Camus (Sivullinen)</a:t>
            </a:r>
          </a:p>
          <a:p>
            <a:r>
              <a:rPr lang="fi-FI" dirty="0"/>
              <a:t>Franz Kafka (mm. Oikeusjuttu</a:t>
            </a:r>
            <a:r>
              <a:rPr lang="fi-FI" dirty="0" smtClean="0"/>
              <a:t>)</a:t>
            </a:r>
          </a:p>
          <a:p>
            <a:pPr marL="0" indent="0">
              <a:buNone/>
            </a:pPr>
            <a:r>
              <a:rPr lang="fi-FI" dirty="0" smtClean="0"/>
              <a:t>______________________________________________________</a:t>
            </a:r>
            <a:endParaRPr lang="fi-FI" dirty="0"/>
          </a:p>
          <a:p>
            <a:r>
              <a:rPr lang="fi-FI" dirty="0" smtClean="0"/>
              <a:t>Edith Södergran</a:t>
            </a:r>
          </a:p>
          <a:p>
            <a:r>
              <a:rPr lang="fi-FI" dirty="0" smtClean="0"/>
              <a:t>Olavi Paavolainen</a:t>
            </a:r>
          </a:p>
          <a:p>
            <a:r>
              <a:rPr lang="fi-FI" dirty="0" smtClean="0"/>
              <a:t>Veijo Meri</a:t>
            </a:r>
          </a:p>
          <a:p>
            <a:r>
              <a:rPr lang="fi-FI" dirty="0" smtClean="0"/>
              <a:t>Väinö Linna</a:t>
            </a:r>
            <a:endParaRPr lang="fi-FI" dirty="0"/>
          </a:p>
          <a:p>
            <a:endParaRPr lang="fi-FI" dirty="0"/>
          </a:p>
        </p:txBody>
      </p:sp>
    </p:spTree>
    <p:extLst>
      <p:ext uri="{BB962C8B-B14F-4D97-AF65-F5344CB8AC3E}">
        <p14:creationId xmlns:p14="http://schemas.microsoft.com/office/powerpoint/2010/main" val="1577527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1209</TotalTime>
  <Words>451</Words>
  <Application>Microsoft Office PowerPoint</Application>
  <PresentationFormat>Laajakuva</PresentationFormat>
  <Paragraphs>48</Paragraphs>
  <Slides>9</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Calibri Light</vt:lpstr>
      <vt:lpstr>Office-teema</vt:lpstr>
      <vt:lpstr>Modernismi</vt:lpstr>
      <vt:lpstr>Taustaa</vt:lpstr>
      <vt:lpstr>Modernismin kaksi aaltoa Suomessa</vt:lpstr>
      <vt:lpstr>Modernismin kaksi aaltoa, jatkuu.</vt:lpstr>
      <vt:lpstr>Tyylilliset piirteet</vt:lpstr>
      <vt:lpstr>Futuristinen manifesti (ns. koneromantiikka)</vt:lpstr>
      <vt:lpstr>Modernismin alalajit</vt:lpstr>
      <vt:lpstr>Esimerkki modernismin alalajien ristiriitaisuudesta</vt:lpstr>
      <vt:lpstr>Tunnettuja modernisteja kirjallisuudessa</vt:lpstr>
    </vt:vector>
  </TitlesOfParts>
  <Company>Lohjan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Modernismi</dc:title>
  <dc:creator>Lahtinen Elias</dc:creator>
  <cp:lastModifiedBy>Lahtinen Elias</cp:lastModifiedBy>
  <cp:revision>7</cp:revision>
  <dcterms:created xsi:type="dcterms:W3CDTF">2020-03-11T13:18:05Z</dcterms:created>
  <dcterms:modified xsi:type="dcterms:W3CDTF">2021-01-27T06:57:57Z</dcterms:modified>
</cp:coreProperties>
</file>