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Source Code Pro" panose="020B0604020202020204" charset="0"/>
      <p:regular r:id="rId11"/>
      <p:bold r:id="rId12"/>
    </p:embeddedFont>
    <p:embeddedFont>
      <p:font typeface="Calibri" panose="020F0502020204030204" pitchFamily="34" charset="0"/>
      <p:regular r:id="rId13"/>
      <p:bold r:id="rId14"/>
      <p:italic r:id="rId15"/>
      <p:boldItalic r:id="rId16"/>
    </p:embeddedFont>
    <p:embeddedFont>
      <p:font typeface="Amatic SC" panose="020B0604020202020204"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456"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81160420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200"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palvelut.lohja.fi/kirjasto/default.asp?kieli=246&amp;id_sivu=229&amp;alasivu=229" TargetMode="External"/><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youtube.com/watch?v=SzHobYh3e8Q" TargetMode="External"/><Relationship Id="rId5" Type="http://schemas.openxmlformats.org/officeDocument/2006/relationships/hyperlink" Target="https://www.youtube.com/watch?v=0xalgIHk8UY" TargetMode="External"/><Relationship Id="rId4" Type="http://schemas.openxmlformats.org/officeDocument/2006/relationships/hyperlink" Target="https://www.youtube.com/watch?v=buPmcknrJD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468350"/>
            <a:ext cx="8520600" cy="2690400"/>
          </a:xfrm>
          <a:prstGeom prst="rect">
            <a:avLst/>
          </a:prstGeom>
        </p:spPr>
        <p:txBody>
          <a:bodyPr lIns="91425" tIns="91425" rIns="91425" bIns="91425" anchor="ctr" anchorCtr="0">
            <a:noAutofit/>
          </a:bodyPr>
          <a:lstStyle/>
          <a:p>
            <a:pPr lvl="0">
              <a:spcBef>
                <a:spcPts val="0"/>
              </a:spcBef>
              <a:buNone/>
            </a:pPr>
            <a:r>
              <a:rPr lang="en"/>
              <a:t> 9lk kirja-analyysi</a:t>
            </a:r>
          </a:p>
        </p:txBody>
      </p:sp>
      <p:sp>
        <p:nvSpPr>
          <p:cNvPr id="57" name="Shape 57"/>
          <p:cNvSpPr txBox="1">
            <a:spLocks noGrp="1"/>
          </p:cNvSpPr>
          <p:nvPr>
            <p:ph type="subTitle" idx="1"/>
          </p:nvPr>
        </p:nvSpPr>
        <p:spPr>
          <a:xfrm>
            <a:off x="311700" y="3890400"/>
            <a:ext cx="8520600" cy="706200"/>
          </a:xfrm>
          <a:prstGeom prst="rect">
            <a:avLst/>
          </a:prstGeom>
        </p:spPr>
        <p:txBody>
          <a:bodyPr lIns="91425" tIns="91425" rIns="91425" bIns="91425" anchor="ctr" anchorCtr="0">
            <a:noAutofit/>
          </a:bodyPr>
          <a:lstStyle/>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Tavoite ja näkökulma</a:t>
            </a:r>
          </a:p>
        </p:txBody>
      </p:sp>
      <p:sp>
        <p:nvSpPr>
          <p:cNvPr id="63" name="Shape 63"/>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0" lvl="0" indent="0">
              <a:lnSpc>
                <a:spcPct val="130384"/>
              </a:lnSpc>
              <a:spcBef>
                <a:spcPts val="0"/>
              </a:spcBef>
              <a:spcAft>
                <a:spcPts val="0"/>
              </a:spcAft>
              <a:buNone/>
            </a:pPr>
            <a:r>
              <a:rPr lang="en" sz="1400" b="1">
                <a:solidFill>
                  <a:srgbClr val="000000"/>
                </a:solidFill>
                <a:highlight>
                  <a:srgbClr val="FFFFFF"/>
                </a:highlight>
                <a:latin typeface="Arial"/>
                <a:ea typeface="Arial"/>
                <a:cs typeface="Arial"/>
                <a:sym typeface="Arial"/>
              </a:rPr>
              <a:t>Tavoite</a:t>
            </a:r>
            <a:r>
              <a:rPr lang="en" sz="1400">
                <a:solidFill>
                  <a:srgbClr val="000000"/>
                </a:solidFill>
                <a:highlight>
                  <a:srgbClr val="FFFFFF"/>
                </a:highlight>
                <a:latin typeface="Arial"/>
                <a:ea typeface="Arial"/>
                <a:cs typeface="Arial"/>
                <a:sym typeface="Arial"/>
              </a:rPr>
              <a:t>​</a:t>
            </a:r>
          </a:p>
          <a:p>
            <a:pPr marL="685800" lvl="0" indent="-317500">
              <a:lnSpc>
                <a:spcPct val="130384"/>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Esittele, erittele ja tulkitse lukemaasi kirjaa ​</a:t>
            </a:r>
          </a:p>
          <a:p>
            <a:pPr marL="38100" lvl="0" indent="0">
              <a:lnSpc>
                <a:spcPct val="130384"/>
              </a:lnSpc>
              <a:spcBef>
                <a:spcPts val="0"/>
              </a:spcBef>
              <a:spcAft>
                <a:spcPts val="0"/>
              </a:spcAft>
              <a:buNone/>
            </a:pPr>
            <a:r>
              <a:rPr lang="en" sz="1400">
                <a:solidFill>
                  <a:srgbClr val="000000"/>
                </a:solidFill>
                <a:highlight>
                  <a:srgbClr val="FFFFFF"/>
                </a:highlight>
                <a:latin typeface="Arial"/>
                <a:ea typeface="Arial"/>
                <a:cs typeface="Arial"/>
                <a:sym typeface="Arial"/>
              </a:rPr>
              <a:t>  tarkasti ja omakohtaisesti​</a:t>
            </a:r>
          </a:p>
          <a:p>
            <a:pPr marL="38100" lvl="0" indent="0">
              <a:lnSpc>
                <a:spcPct val="102444"/>
              </a:lnSpc>
              <a:spcBef>
                <a:spcPts val="0"/>
              </a:spcBef>
              <a:spcAft>
                <a:spcPts val="0"/>
              </a:spcAft>
              <a:buNone/>
            </a:pPr>
            <a:r>
              <a:rPr lang="en" sz="1400">
                <a:solidFill>
                  <a:srgbClr val="000000"/>
                </a:solidFill>
                <a:highlight>
                  <a:srgbClr val="FFFFFF"/>
                </a:highlight>
                <a:latin typeface="Arial"/>
                <a:ea typeface="Arial"/>
                <a:cs typeface="Arial"/>
                <a:sym typeface="Arial"/>
              </a:rPr>
              <a:t>​</a:t>
            </a:r>
          </a:p>
          <a:p>
            <a:pPr marL="38100" lvl="0" indent="0">
              <a:lnSpc>
                <a:spcPct val="130384"/>
              </a:lnSpc>
              <a:spcBef>
                <a:spcPts val="0"/>
              </a:spcBef>
              <a:spcAft>
                <a:spcPts val="0"/>
              </a:spcAft>
              <a:buNone/>
            </a:pPr>
            <a:r>
              <a:rPr lang="en" sz="1400" b="1">
                <a:solidFill>
                  <a:srgbClr val="000000"/>
                </a:solidFill>
                <a:highlight>
                  <a:srgbClr val="FFFFFF"/>
                </a:highlight>
                <a:latin typeface="Arial"/>
                <a:ea typeface="Arial"/>
                <a:cs typeface="Arial"/>
                <a:sym typeface="Arial"/>
              </a:rPr>
              <a:t>Vastaanottajan näkökulma</a:t>
            </a:r>
            <a:r>
              <a:rPr lang="en" sz="1400">
                <a:solidFill>
                  <a:srgbClr val="000000"/>
                </a:solidFill>
                <a:highlight>
                  <a:srgbClr val="FFFFFF"/>
                </a:highlight>
                <a:latin typeface="Arial"/>
                <a:ea typeface="Arial"/>
                <a:cs typeface="Arial"/>
                <a:sym typeface="Arial"/>
              </a:rPr>
              <a:t>​</a:t>
            </a:r>
          </a:p>
          <a:p>
            <a:pPr marL="685800" lvl="0" indent="-317500">
              <a:lnSpc>
                <a:spcPct val="130384"/>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Välitä lukijalle todenmukainen ja monipuolinen käsitys ​</a:t>
            </a:r>
          </a:p>
          <a:p>
            <a:pPr marL="38100" lvl="0" indent="0">
              <a:lnSpc>
                <a:spcPct val="130384"/>
              </a:lnSpc>
              <a:spcBef>
                <a:spcPts val="0"/>
              </a:spcBef>
              <a:spcAft>
                <a:spcPts val="0"/>
              </a:spcAft>
              <a:buNone/>
            </a:pPr>
            <a:r>
              <a:rPr lang="en" sz="1400">
                <a:solidFill>
                  <a:srgbClr val="000000"/>
                </a:solidFill>
                <a:highlight>
                  <a:srgbClr val="FFFFFF"/>
                </a:highlight>
                <a:latin typeface="Arial"/>
                <a:ea typeface="Arial"/>
                <a:cs typeface="Arial"/>
                <a:sym typeface="Arial"/>
              </a:rPr>
              <a:t>  kirjan sisällöstä​</a:t>
            </a:r>
          </a:p>
          <a:p>
            <a:pPr marL="685800" lvl="0" indent="-317500">
              <a:lnSpc>
                <a:spcPct val="130384"/>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Kerro lukijalle myös omia havaintojasi, tulkintojasi ja arvioitasi kirjasta​</a:t>
            </a:r>
          </a:p>
          <a:p>
            <a:pPr lvl="0">
              <a:spcBef>
                <a:spcPts val="0"/>
              </a:spcBef>
              <a:buNone/>
            </a:pPr>
            <a:endParaRPr/>
          </a:p>
        </p:txBody>
      </p:sp>
      <p:pic>
        <p:nvPicPr>
          <p:cNvPr id="64" name="Shape 64"/>
          <p:cNvPicPr preferRelativeResize="0"/>
          <p:nvPr/>
        </p:nvPicPr>
        <p:blipFill>
          <a:blip r:embed="rId3">
            <a:alphaModFix/>
          </a:blip>
          <a:stretch>
            <a:fillRect/>
          </a:stretch>
        </p:blipFill>
        <p:spPr>
          <a:xfrm>
            <a:off x="7597650" y="593525"/>
            <a:ext cx="1295400" cy="1866900"/>
          </a:xfrm>
          <a:prstGeom prst="rect">
            <a:avLst/>
          </a:prstGeom>
          <a:noFill/>
          <a:ln>
            <a:noFill/>
          </a:ln>
        </p:spPr>
      </p:pic>
      <p:pic>
        <p:nvPicPr>
          <p:cNvPr id="65" name="Shape 65"/>
          <p:cNvPicPr preferRelativeResize="0"/>
          <p:nvPr/>
        </p:nvPicPr>
        <p:blipFill>
          <a:blip r:embed="rId4">
            <a:alphaModFix/>
          </a:blip>
          <a:stretch>
            <a:fillRect/>
          </a:stretch>
        </p:blipFill>
        <p:spPr>
          <a:xfrm>
            <a:off x="6102000" y="3425100"/>
            <a:ext cx="1040307" cy="1549624"/>
          </a:xfrm>
          <a:prstGeom prst="rect">
            <a:avLst/>
          </a:prstGeom>
          <a:noFill/>
          <a:ln>
            <a:noFill/>
          </a:ln>
        </p:spPr>
      </p:pic>
      <p:sp>
        <p:nvSpPr>
          <p:cNvPr id="66" name="Shape 66"/>
          <p:cNvSpPr txBox="1"/>
          <p:nvPr/>
        </p:nvSpPr>
        <p:spPr>
          <a:xfrm>
            <a:off x="5982975" y="306225"/>
            <a:ext cx="3000000" cy="3000000"/>
          </a:xfrm>
          <a:prstGeom prst="rect">
            <a:avLst/>
          </a:prstGeom>
          <a:noFill/>
          <a:ln>
            <a:noFill/>
          </a:ln>
        </p:spPr>
        <p:txBody>
          <a:bodyPr lIns="91425" tIns="91425" rIns="91425" bIns="91425" anchor="ctr" anchorCtr="0">
            <a:noAutofit/>
          </a:bodyPr>
          <a:lstStyle/>
          <a:p>
            <a:pPr lvl="0" rtl="0">
              <a:spcBef>
                <a:spcPts val="0"/>
              </a:spcBef>
              <a:buNone/>
            </a:pPr>
            <a:r>
              <a:rPr lang="en"/>
              <a:t> </a:t>
            </a:r>
          </a:p>
        </p:txBody>
      </p:sp>
      <p:pic>
        <p:nvPicPr>
          <p:cNvPr id="67" name="Shape 67"/>
          <p:cNvPicPr preferRelativeResize="0"/>
          <p:nvPr/>
        </p:nvPicPr>
        <p:blipFill>
          <a:blip r:embed="rId5">
            <a:alphaModFix/>
          </a:blip>
          <a:stretch>
            <a:fillRect/>
          </a:stretch>
        </p:blipFill>
        <p:spPr>
          <a:xfrm>
            <a:off x="7327650" y="2900600"/>
            <a:ext cx="1181100" cy="1917700"/>
          </a:xfrm>
          <a:prstGeom prst="rect">
            <a:avLst/>
          </a:prstGeom>
          <a:noFill/>
          <a:ln>
            <a:noFill/>
          </a:ln>
        </p:spPr>
      </p:pic>
      <p:sp>
        <p:nvSpPr>
          <p:cNvPr id="68" name="Shape 68"/>
          <p:cNvSpPr txBox="1"/>
          <p:nvPr/>
        </p:nvSpPr>
        <p:spPr>
          <a:xfrm>
            <a:off x="7480050" y="3053000"/>
            <a:ext cx="3000000" cy="3000000"/>
          </a:xfrm>
          <a:prstGeom prst="rect">
            <a:avLst/>
          </a:prstGeom>
          <a:noFill/>
          <a:ln>
            <a:noFill/>
          </a:ln>
        </p:spPr>
        <p:txBody>
          <a:bodyPr lIns="91425" tIns="91425" rIns="91425" bIns="91425" anchor="ctr" anchorCtr="0">
            <a:noAutofit/>
          </a:bodyPr>
          <a:lstStyle/>
          <a:p>
            <a:pPr lvl="0" rtl="0">
              <a:spcBef>
                <a:spcPts val="0"/>
              </a:spcBef>
              <a:buNone/>
            </a:pPr>
            <a:r>
              <a:rPr lang="en"/>
              <a:t> </a:t>
            </a:r>
          </a:p>
        </p:txBody>
      </p:sp>
      <p:pic>
        <p:nvPicPr>
          <p:cNvPr id="69" name="Shape 69"/>
          <p:cNvPicPr preferRelativeResize="0"/>
          <p:nvPr/>
        </p:nvPicPr>
        <p:blipFill>
          <a:blip r:embed="rId6">
            <a:alphaModFix/>
          </a:blip>
          <a:stretch>
            <a:fillRect/>
          </a:stretch>
        </p:blipFill>
        <p:spPr>
          <a:xfrm>
            <a:off x="5679900" y="485450"/>
            <a:ext cx="1257300" cy="1955800"/>
          </a:xfrm>
          <a:prstGeom prst="rect">
            <a:avLst/>
          </a:prstGeom>
          <a:noFill/>
          <a:ln>
            <a:noFill/>
          </a:ln>
        </p:spPr>
      </p:pic>
      <p:sp>
        <p:nvSpPr>
          <p:cNvPr id="70" name="Shape 70"/>
          <p:cNvSpPr txBox="1"/>
          <p:nvPr/>
        </p:nvSpPr>
        <p:spPr>
          <a:xfrm>
            <a:off x="5508750" y="-99400"/>
            <a:ext cx="3000000" cy="3000000"/>
          </a:xfrm>
          <a:prstGeom prst="rect">
            <a:avLst/>
          </a:prstGeom>
          <a:noFill/>
          <a:ln>
            <a:noFill/>
          </a:ln>
        </p:spPr>
        <p:txBody>
          <a:bodyPr lIns="91425" tIns="91425" rIns="91425" bIns="91425" anchor="ctr" anchorCtr="0">
            <a:noAutofit/>
          </a:bodyPr>
          <a:lstStyle/>
          <a:p>
            <a:pPr lvl="0" rtl="0">
              <a:spcBef>
                <a:spcPts val="0"/>
              </a:spcBef>
              <a:buNone/>
            </a:pPr>
            <a:r>
              <a:rPr lang="en"/>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Rakenne ja sisältö</a:t>
            </a:r>
          </a:p>
        </p:txBody>
      </p:sp>
      <p:sp>
        <p:nvSpPr>
          <p:cNvPr id="76" name="Shape 76"/>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685800" lvl="0" indent="-317500">
              <a:lnSpc>
                <a:spcPct val="135771"/>
              </a:lnSpc>
              <a:spcBef>
                <a:spcPts val="0"/>
              </a:spcBef>
              <a:spcAft>
                <a:spcPts val="0"/>
              </a:spcAft>
              <a:buClr>
                <a:srgbClr val="000000"/>
              </a:buClr>
              <a:buSzPct val="100000"/>
              <a:buFont typeface="Arial"/>
            </a:pPr>
            <a:r>
              <a:rPr lang="en" sz="1400" b="1">
                <a:solidFill>
                  <a:srgbClr val="000000"/>
                </a:solidFill>
                <a:highlight>
                  <a:srgbClr val="FFFFFF"/>
                </a:highlight>
                <a:latin typeface="Arial"/>
                <a:ea typeface="Arial"/>
                <a:cs typeface="Arial"/>
                <a:sym typeface="Arial"/>
              </a:rPr>
              <a:t>Otsikoi</a:t>
            </a:r>
            <a:r>
              <a:rPr lang="en" sz="1400">
                <a:solidFill>
                  <a:srgbClr val="000000"/>
                </a:solidFill>
                <a:highlight>
                  <a:srgbClr val="FFFFFF"/>
                </a:highlight>
                <a:latin typeface="Arial"/>
                <a:ea typeface="Arial"/>
                <a:cs typeface="Arial"/>
                <a:sym typeface="Arial"/>
              </a:rPr>
              <a:t> tekstisi osuvasti; pelkkä kirjan nimi tai sana analyysi otsikkona ei vielä välttämättä houkuttele lukemaan.</a:t>
            </a:r>
          </a:p>
          <a:p>
            <a:pPr marL="685800" lvl="0" indent="-317500">
              <a:lnSpc>
                <a:spcPct val="135771"/>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Seuraavaksi otsikon alapuolella kerrotaan kirjan tiedot. Niissä mainitaan kirjoittajan nimi, kirjan nimi, ilmestymisvuosi, mahdollinen suomentaja, kustannusosakeyhtiö, sen kotipaikka ja usein kirjan sivumäärä. ​</a:t>
            </a:r>
          </a:p>
          <a:p>
            <a:pPr marL="685800" lvl="0" indent="-317500" rtl="0">
              <a:lnSpc>
                <a:spcPct val="135771"/>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 Sen jälkeen alkaa varsinainen analyysi. </a:t>
            </a:r>
          </a:p>
          <a:p>
            <a:pPr marL="685800" lvl="0" indent="-317500">
              <a:lnSpc>
                <a:spcPct val="135771"/>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Teksti jaetaan kappaleisiin. ​</a:t>
            </a:r>
          </a:p>
          <a:p>
            <a:pPr marL="685800" lvl="0" indent="-317500">
              <a:lnSpc>
                <a:spcPct val="135771"/>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Aloita analyysi kiinnostavasti esimerkiksi kirjaan tai sen kirjoittajaan liittyvällä toteamuksella, kysymyksellä, väitteellä, huudahduksella, ajatelmalla tai taustatiedolla. Voit lähteä liikkelle myös omasta lukukokemuksestasi. ​</a:t>
            </a:r>
          </a:p>
          <a:p>
            <a:pPr lvl="0">
              <a:lnSpc>
                <a:spcPct val="135771"/>
              </a:lnSpc>
              <a:spcBef>
                <a:spcPts val="0"/>
              </a:spcBef>
              <a:spcAft>
                <a:spcPts val="0"/>
              </a:spcAft>
              <a:buNone/>
            </a:pPr>
            <a:endParaRPr sz="1400">
              <a:solidFill>
                <a:srgbClr val="000000"/>
              </a:solidFill>
              <a:highlight>
                <a:srgbClr val="FFFFFF"/>
              </a:highlight>
              <a:latin typeface="Arial"/>
              <a:ea typeface="Arial"/>
              <a:cs typeface="Arial"/>
              <a:sym typeface="Arial"/>
            </a:endParaRPr>
          </a:p>
          <a:p>
            <a:pPr lvl="0">
              <a:spcBef>
                <a:spcPts val="0"/>
              </a:spcBef>
              <a:buNone/>
            </a:pP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Rakenne ja sisältö</a:t>
            </a:r>
          </a:p>
        </p:txBody>
      </p:sp>
      <p:sp>
        <p:nvSpPr>
          <p:cNvPr id="82" name="Shape 82"/>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38100" lvl="0" indent="0">
              <a:lnSpc>
                <a:spcPct val="112045"/>
              </a:lnSpc>
              <a:spcBef>
                <a:spcPts val="0"/>
              </a:spcBef>
              <a:spcAft>
                <a:spcPts val="0"/>
              </a:spcAft>
              <a:buNone/>
            </a:pPr>
            <a:r>
              <a:rPr lang="en" b="1">
                <a:solidFill>
                  <a:srgbClr val="000000"/>
                </a:solidFill>
                <a:highlight>
                  <a:srgbClr val="FFFFFF"/>
                </a:highlight>
                <a:latin typeface="Arial"/>
                <a:ea typeface="Arial"/>
                <a:cs typeface="Arial"/>
                <a:sym typeface="Arial"/>
              </a:rPr>
              <a:t>1)</a:t>
            </a:r>
            <a:r>
              <a:rPr lang="en">
                <a:solidFill>
                  <a:srgbClr val="000000"/>
                </a:solidFill>
                <a:highlight>
                  <a:srgbClr val="FFFFFF"/>
                </a:highlight>
                <a:latin typeface="Arial"/>
                <a:ea typeface="Arial"/>
                <a:cs typeface="Arial"/>
                <a:sym typeface="Arial"/>
              </a:rPr>
              <a:t> Esittele kirjan </a:t>
            </a:r>
            <a:r>
              <a:rPr lang="en" b="1">
                <a:solidFill>
                  <a:srgbClr val="000000"/>
                </a:solidFill>
                <a:highlight>
                  <a:srgbClr val="FFFFFF"/>
                </a:highlight>
                <a:latin typeface="Arial"/>
                <a:ea typeface="Arial"/>
                <a:cs typeface="Arial"/>
                <a:sym typeface="Arial"/>
              </a:rPr>
              <a:t>miljöö</a:t>
            </a:r>
            <a:r>
              <a:rPr lang="en">
                <a:solidFill>
                  <a:srgbClr val="000000"/>
                </a:solidFill>
                <a:highlight>
                  <a:srgbClr val="FFFFFF"/>
                </a:highlight>
                <a:latin typeface="Arial"/>
                <a:ea typeface="Arial"/>
                <a:cs typeface="Arial"/>
                <a:sym typeface="Arial"/>
              </a:rPr>
              <a:t>tä, eli missä tapahtumat käydään. Kuvaile tärkeimpiä tapahtumapaikkoja. Millainen on kirjan henkilöiden elämänpiiri, mihin aikaan/aikakauteen tapahtumat sijoittuvat? Miten ajankuva näkyy kirjassa? (Onko se esim. kovin erilainen kuin nykymaailma) Onko kirjassa takaumia tai ennakointeja, vai mennäänkö tapahtumia kronologisesti eteenpäin?​</a:t>
            </a:r>
          </a:p>
          <a:p>
            <a:pPr marL="38100" lvl="0" indent="0">
              <a:lnSpc>
                <a:spcPct val="112045"/>
              </a:lnSpc>
              <a:spcBef>
                <a:spcPts val="0"/>
              </a:spcBef>
              <a:spcAft>
                <a:spcPts val="0"/>
              </a:spcAft>
              <a:buNone/>
            </a:pPr>
            <a:r>
              <a:rPr lang="en">
                <a:solidFill>
                  <a:srgbClr val="000000"/>
                </a:solidFill>
                <a:highlight>
                  <a:srgbClr val="FFFFFF"/>
                </a:highlight>
                <a:latin typeface="Arial"/>
                <a:ea typeface="Arial"/>
                <a:cs typeface="Arial"/>
                <a:sym typeface="Arial"/>
              </a:rPr>
              <a:t>​</a:t>
            </a:r>
          </a:p>
          <a:p>
            <a:pPr marL="38100" lvl="0" indent="0">
              <a:lnSpc>
                <a:spcPct val="112045"/>
              </a:lnSpc>
              <a:spcBef>
                <a:spcPts val="0"/>
              </a:spcBef>
              <a:spcAft>
                <a:spcPts val="0"/>
              </a:spcAft>
              <a:buNone/>
            </a:pPr>
            <a:r>
              <a:rPr lang="en" b="1">
                <a:solidFill>
                  <a:srgbClr val="000000"/>
                </a:solidFill>
                <a:highlight>
                  <a:srgbClr val="FFFFFF"/>
                </a:highlight>
                <a:latin typeface="Arial"/>
                <a:ea typeface="Arial"/>
                <a:cs typeface="Arial"/>
                <a:sym typeface="Arial"/>
              </a:rPr>
              <a:t>2)</a:t>
            </a:r>
            <a:r>
              <a:rPr lang="en">
                <a:solidFill>
                  <a:srgbClr val="000000"/>
                </a:solidFill>
                <a:highlight>
                  <a:srgbClr val="FFFFFF"/>
                </a:highlight>
                <a:latin typeface="Arial"/>
                <a:ea typeface="Arial"/>
                <a:cs typeface="Arial"/>
                <a:sym typeface="Arial"/>
              </a:rPr>
              <a:t> Millaisia kirjan </a:t>
            </a:r>
            <a:r>
              <a:rPr lang="en" b="1">
                <a:solidFill>
                  <a:srgbClr val="000000"/>
                </a:solidFill>
                <a:highlight>
                  <a:srgbClr val="FFFFFF"/>
                </a:highlight>
                <a:latin typeface="Arial"/>
                <a:ea typeface="Arial"/>
                <a:cs typeface="Arial"/>
                <a:sym typeface="Arial"/>
              </a:rPr>
              <a:t>henkilöt </a:t>
            </a:r>
            <a:r>
              <a:rPr lang="en">
                <a:solidFill>
                  <a:srgbClr val="000000"/>
                </a:solidFill>
                <a:highlight>
                  <a:srgbClr val="FFFFFF"/>
                </a:highlight>
                <a:latin typeface="Arial"/>
                <a:ea typeface="Arial"/>
                <a:cs typeface="Arial"/>
                <a:sym typeface="Arial"/>
              </a:rPr>
              <a:t>ovat? Kuvaile henkilöitä tarkasti. Millainen </a:t>
            </a:r>
            <a:r>
              <a:rPr lang="en" b="1">
                <a:solidFill>
                  <a:srgbClr val="000000"/>
                </a:solidFill>
                <a:highlight>
                  <a:srgbClr val="FFFFFF"/>
                </a:highlight>
                <a:latin typeface="Arial"/>
                <a:ea typeface="Arial"/>
                <a:cs typeface="Arial"/>
                <a:sym typeface="Arial"/>
              </a:rPr>
              <a:t>päähenkilö </a:t>
            </a:r>
            <a:r>
              <a:rPr lang="en">
                <a:solidFill>
                  <a:srgbClr val="000000"/>
                </a:solidFill>
                <a:highlight>
                  <a:srgbClr val="FFFFFF"/>
                </a:highlight>
                <a:latin typeface="Arial"/>
                <a:ea typeface="Arial"/>
                <a:cs typeface="Arial"/>
                <a:sym typeface="Arial"/>
              </a:rPr>
              <a:t>on luonteeltaan, millaisia valintoja hän tekee elämässään, millaisten ongelmien parissa hän kamppailee? Ketkä ovat hänelle tärkeimmät ihmiset ja miksi? Millaisia ihmissuhteita kirja kuvaa? Kuinka päähenkilö muuttuu ja kehittyy teoksen kuluessa?</a:t>
            </a: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Rakenne ja sisältö</a:t>
            </a:r>
          </a:p>
        </p:txBody>
      </p:sp>
      <p:sp>
        <p:nvSpPr>
          <p:cNvPr id="88" name="Shape 88"/>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lnSpc>
                <a:spcPct val="103865"/>
              </a:lnSpc>
              <a:spcBef>
                <a:spcPts val="0"/>
              </a:spcBef>
              <a:spcAft>
                <a:spcPts val="0"/>
              </a:spcAft>
              <a:buNone/>
            </a:pPr>
            <a:r>
              <a:rPr lang="en" sz="1400" b="1">
                <a:solidFill>
                  <a:srgbClr val="000000"/>
                </a:solidFill>
                <a:highlight>
                  <a:srgbClr val="FFFFFF"/>
                </a:highlight>
                <a:latin typeface="Arial"/>
                <a:ea typeface="Arial"/>
                <a:cs typeface="Arial"/>
                <a:sym typeface="Arial"/>
              </a:rPr>
              <a:t>3) </a:t>
            </a:r>
            <a:r>
              <a:rPr lang="en" sz="1400">
                <a:solidFill>
                  <a:srgbClr val="000000"/>
                </a:solidFill>
                <a:highlight>
                  <a:srgbClr val="FFFFFF"/>
                </a:highlight>
                <a:latin typeface="Arial"/>
                <a:ea typeface="Arial"/>
                <a:cs typeface="Arial"/>
                <a:sym typeface="Arial"/>
              </a:rPr>
              <a:t>Millainen on kirjan</a:t>
            </a:r>
            <a:r>
              <a:rPr lang="en" sz="1400" b="1">
                <a:solidFill>
                  <a:srgbClr val="000000"/>
                </a:solidFill>
                <a:highlight>
                  <a:srgbClr val="FFFFFF"/>
                </a:highlight>
                <a:latin typeface="Arial"/>
                <a:ea typeface="Arial"/>
                <a:cs typeface="Arial"/>
                <a:sym typeface="Arial"/>
              </a:rPr>
              <a:t> juoni</a:t>
            </a:r>
            <a:r>
              <a:rPr lang="en" sz="1400">
                <a:solidFill>
                  <a:srgbClr val="000000"/>
                </a:solidFill>
                <a:highlight>
                  <a:srgbClr val="FFFFFF"/>
                </a:highlight>
                <a:latin typeface="Arial"/>
                <a:ea typeface="Arial"/>
                <a:cs typeface="Arial"/>
                <a:sym typeface="Arial"/>
              </a:rPr>
              <a:t>, eli millaisen tapahtumasarjan se kuvaa? Onko juoni selkeä ja helppo hahmottaa, vai epäselvä, poukkoileva, jopa merkityksetön (siten että jokin muu asia, esim. henkilösuhteet, nousevat keskiöön)? Jos juoni ei olekaan pääasia, pohdi, miksi henkilöiden sisäisen maailman kuvaus on tärkeämpää?​</a:t>
            </a:r>
          </a:p>
          <a:p>
            <a:pPr lvl="0" rtl="0">
              <a:lnSpc>
                <a:spcPct val="103865"/>
              </a:lnSpc>
              <a:spcBef>
                <a:spcPts val="0"/>
              </a:spcBef>
              <a:spcAft>
                <a:spcPts val="0"/>
              </a:spcAft>
              <a:buNone/>
            </a:pPr>
            <a:endParaRPr sz="1400">
              <a:solidFill>
                <a:srgbClr val="000000"/>
              </a:solidFill>
              <a:highlight>
                <a:srgbClr val="FFFFFF"/>
              </a:highlight>
              <a:latin typeface="Arial"/>
              <a:ea typeface="Arial"/>
              <a:cs typeface="Arial"/>
              <a:sym typeface="Arial"/>
            </a:endParaRPr>
          </a:p>
          <a:p>
            <a:pPr lvl="0">
              <a:lnSpc>
                <a:spcPct val="103865"/>
              </a:lnSpc>
              <a:spcBef>
                <a:spcPts val="0"/>
              </a:spcBef>
              <a:spcAft>
                <a:spcPts val="0"/>
              </a:spcAft>
              <a:buNone/>
            </a:pPr>
            <a:r>
              <a:rPr lang="en" sz="1400" b="1">
                <a:solidFill>
                  <a:srgbClr val="000000"/>
                </a:solidFill>
                <a:highlight>
                  <a:srgbClr val="FFFFFF"/>
                </a:highlight>
                <a:latin typeface="Arial"/>
                <a:ea typeface="Arial"/>
                <a:cs typeface="Arial"/>
                <a:sym typeface="Arial"/>
              </a:rPr>
              <a:t>4)</a:t>
            </a:r>
            <a:r>
              <a:rPr lang="en" sz="1400">
                <a:solidFill>
                  <a:srgbClr val="000000"/>
                </a:solidFill>
                <a:highlight>
                  <a:srgbClr val="FFFFFF"/>
                </a:highlight>
                <a:latin typeface="Arial"/>
                <a:ea typeface="Arial"/>
                <a:cs typeface="Arial"/>
                <a:sym typeface="Arial"/>
              </a:rPr>
              <a:t> Mitä kirja kokonaisuutena haluaa kertoa lukijalle elämästä, ihmisistä jne? Eli pohdi teoksen </a:t>
            </a:r>
            <a:r>
              <a:rPr lang="en" sz="1400" b="1">
                <a:solidFill>
                  <a:srgbClr val="000000"/>
                </a:solidFill>
                <a:highlight>
                  <a:srgbClr val="FFFFFF"/>
                </a:highlight>
                <a:latin typeface="Arial"/>
                <a:ea typeface="Arial"/>
                <a:cs typeface="Arial"/>
                <a:sym typeface="Arial"/>
              </a:rPr>
              <a:t>teemaa</a:t>
            </a:r>
            <a:r>
              <a:rPr lang="en" sz="1400">
                <a:solidFill>
                  <a:srgbClr val="000000"/>
                </a:solidFill>
                <a:highlight>
                  <a:srgbClr val="FFFFFF"/>
                </a:highlight>
                <a:latin typeface="Arial"/>
                <a:ea typeface="Arial"/>
                <a:cs typeface="Arial"/>
                <a:sym typeface="Arial"/>
              </a:rPr>
              <a:t>. Ota esimerkkejä kirjan tapahtumista ja ihmisistä kirjoittaessasi teemasta. Peilaa kirjan teemaa omaan elämääsi tai elämään yleensä ja mieti tätä kautta, mitä kirja haluaa lukijoilleen “opettaa”. Kirjan nimeä voi pohtia tässä kohtaa, sillä se usein saattaa kuvastaa teemaa.​</a:t>
            </a:r>
          </a:p>
          <a:p>
            <a:pPr marL="38100" lvl="0" indent="0">
              <a:lnSpc>
                <a:spcPct val="134160"/>
              </a:lnSpc>
              <a:spcBef>
                <a:spcPts val="0"/>
              </a:spcBef>
              <a:spcAft>
                <a:spcPts val="0"/>
              </a:spcAft>
              <a:buNone/>
            </a:pPr>
            <a:r>
              <a:rPr lang="en" sz="1400">
                <a:solidFill>
                  <a:srgbClr val="000000"/>
                </a:solidFill>
                <a:highlight>
                  <a:srgbClr val="FFFFFF"/>
                </a:highlight>
                <a:latin typeface="Arial"/>
                <a:ea typeface="Arial"/>
                <a:cs typeface="Arial"/>
                <a:sym typeface="Arial"/>
              </a:rPr>
              <a:t> ​</a:t>
            </a:r>
          </a:p>
          <a:p>
            <a:pPr lvl="0">
              <a:lnSpc>
                <a:spcPct val="103865"/>
              </a:lnSpc>
              <a:spcBef>
                <a:spcPts val="0"/>
              </a:spcBef>
              <a:spcAft>
                <a:spcPts val="0"/>
              </a:spcAft>
              <a:buNone/>
            </a:pPr>
            <a:r>
              <a:rPr lang="en" sz="1400" b="1">
                <a:solidFill>
                  <a:srgbClr val="000000"/>
                </a:solidFill>
                <a:highlight>
                  <a:srgbClr val="FFFFFF"/>
                </a:highlight>
                <a:latin typeface="Arial"/>
                <a:ea typeface="Arial"/>
                <a:cs typeface="Arial"/>
                <a:sym typeface="Arial"/>
              </a:rPr>
              <a:t>5)</a:t>
            </a:r>
            <a:r>
              <a:rPr lang="en" sz="1400">
                <a:solidFill>
                  <a:srgbClr val="000000"/>
                </a:solidFill>
                <a:highlight>
                  <a:srgbClr val="FFFFFF"/>
                </a:highlight>
                <a:latin typeface="Arial"/>
                <a:ea typeface="Arial"/>
                <a:cs typeface="Arial"/>
                <a:sym typeface="Arial"/>
              </a:rPr>
              <a:t> Pohdi kirjan </a:t>
            </a:r>
            <a:r>
              <a:rPr lang="en" sz="1400" b="1">
                <a:solidFill>
                  <a:srgbClr val="000000"/>
                </a:solidFill>
                <a:highlight>
                  <a:srgbClr val="FFFFFF"/>
                </a:highlight>
                <a:latin typeface="Arial"/>
                <a:ea typeface="Arial"/>
                <a:cs typeface="Arial"/>
                <a:sym typeface="Arial"/>
              </a:rPr>
              <a:t>kertojaa ja näkökulmaa.</a:t>
            </a:r>
            <a:r>
              <a:rPr lang="en" sz="1400">
                <a:solidFill>
                  <a:srgbClr val="000000"/>
                </a:solidFill>
                <a:highlight>
                  <a:srgbClr val="FFFFFF"/>
                </a:highlight>
                <a:latin typeface="Arial"/>
                <a:ea typeface="Arial"/>
                <a:cs typeface="Arial"/>
                <a:sym typeface="Arial"/>
              </a:rPr>
              <a:t> Onko kirjassa minäkertoja, hänkertoja vai kaikkitietävä kertoja (joka pääsee kaikkien henkilöiden ajatuksiin)? Onko kerronnassa muuta mielenkiintoista, esim. vaihtuva näkökulma tai jokin muu kiinnostava seikka? </a:t>
            </a:r>
          </a:p>
          <a:p>
            <a:pPr lvl="0">
              <a:spcBef>
                <a:spcPts val="0"/>
              </a:spcBef>
              <a:buNone/>
            </a:pP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Rakenne ja sisältö</a:t>
            </a:r>
          </a:p>
        </p:txBody>
      </p:sp>
      <p:sp>
        <p:nvSpPr>
          <p:cNvPr id="94" name="Shape 94"/>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lnSpc>
                <a:spcPct val="132754"/>
              </a:lnSpc>
              <a:spcBef>
                <a:spcPts val="0"/>
              </a:spcBef>
              <a:spcAft>
                <a:spcPts val="0"/>
              </a:spcAft>
              <a:buNone/>
            </a:pPr>
            <a:r>
              <a:rPr lang="en" sz="1400" b="1">
                <a:solidFill>
                  <a:srgbClr val="000000"/>
                </a:solidFill>
                <a:highlight>
                  <a:srgbClr val="FFFFFF"/>
                </a:highlight>
                <a:latin typeface="Arial"/>
                <a:ea typeface="Arial"/>
                <a:cs typeface="Arial"/>
                <a:sym typeface="Arial"/>
              </a:rPr>
              <a:t>6)</a:t>
            </a:r>
            <a:r>
              <a:rPr lang="en" sz="1400">
                <a:solidFill>
                  <a:srgbClr val="000000"/>
                </a:solidFill>
                <a:highlight>
                  <a:srgbClr val="FFFFFF"/>
                </a:highlight>
                <a:latin typeface="Arial"/>
                <a:ea typeface="Arial"/>
                <a:cs typeface="Arial"/>
                <a:sym typeface="Arial"/>
              </a:rPr>
              <a:t> Kuvaile kirjan </a:t>
            </a:r>
            <a:r>
              <a:rPr lang="en" sz="1400" b="1">
                <a:solidFill>
                  <a:srgbClr val="000000"/>
                </a:solidFill>
                <a:highlight>
                  <a:srgbClr val="FFFFFF"/>
                </a:highlight>
                <a:latin typeface="Arial"/>
                <a:ea typeface="Arial"/>
                <a:cs typeface="Arial"/>
                <a:sym typeface="Arial"/>
              </a:rPr>
              <a:t>kieltä</a:t>
            </a:r>
            <a:r>
              <a:rPr lang="en" sz="1400">
                <a:solidFill>
                  <a:srgbClr val="000000"/>
                </a:solidFill>
                <a:highlight>
                  <a:srgbClr val="FFFFFF"/>
                </a:highlight>
                <a:latin typeface="Arial"/>
                <a:ea typeface="Arial"/>
                <a:cs typeface="Arial"/>
                <a:sym typeface="Arial"/>
              </a:rPr>
              <a:t>. Millaista dialogi eli vuoropuhelu on? (humoristista, puhekielistä, alatyylistä, vanhahtavaa…) Entä kirjan kieli yleensä? Oliko kirjaa helppo lukea? Jaksoiko kirja kielen nokkeluuden, sanavalintojen tms. puolesta kiinnostaa? ​</a:t>
            </a:r>
          </a:p>
          <a:p>
            <a:pPr lvl="0">
              <a:lnSpc>
                <a:spcPct val="132754"/>
              </a:lnSpc>
              <a:spcBef>
                <a:spcPts val="0"/>
              </a:spcBef>
              <a:spcAft>
                <a:spcPts val="0"/>
              </a:spcAft>
              <a:buNone/>
            </a:pPr>
            <a:endParaRPr sz="1400">
              <a:solidFill>
                <a:srgbClr val="000000"/>
              </a:solidFill>
              <a:highlight>
                <a:srgbClr val="FFFFFF"/>
              </a:highlight>
              <a:latin typeface="Arial"/>
              <a:ea typeface="Arial"/>
              <a:cs typeface="Arial"/>
              <a:sym typeface="Arial"/>
            </a:endParaRPr>
          </a:p>
          <a:p>
            <a:pPr lvl="0">
              <a:lnSpc>
                <a:spcPct val="132754"/>
              </a:lnSpc>
              <a:spcBef>
                <a:spcPts val="0"/>
              </a:spcBef>
              <a:spcAft>
                <a:spcPts val="0"/>
              </a:spcAft>
              <a:buNone/>
            </a:pPr>
            <a:r>
              <a:rPr lang="en" sz="1400" b="1">
                <a:solidFill>
                  <a:srgbClr val="000000"/>
                </a:solidFill>
                <a:highlight>
                  <a:srgbClr val="FFFFFF"/>
                </a:highlight>
                <a:latin typeface="Arial"/>
                <a:ea typeface="Arial"/>
                <a:cs typeface="Arial"/>
                <a:sym typeface="Arial"/>
              </a:rPr>
              <a:t>7) Pohdi tässä viimeisessä kappaleessa lukukokemustasi</a:t>
            </a:r>
            <a:r>
              <a:rPr lang="en" sz="1400">
                <a:solidFill>
                  <a:srgbClr val="000000"/>
                </a:solidFill>
                <a:highlight>
                  <a:srgbClr val="FFFFFF"/>
                </a:highlight>
                <a:latin typeface="Arial"/>
                <a:ea typeface="Arial"/>
                <a:cs typeface="Arial"/>
                <a:sym typeface="Arial"/>
              </a:rPr>
              <a:t>, vaikka oletkin sitä ehkä edellä jo monin tavoin tullutkin pohtineeksi. Millaista kirjan lukeminen oli? Mitä pohdittavaa se sinulle antoi, tarjosiko se jännitystä, ajanvietettä, matkan menneisyyteen, tulevaan tai jopa itseesi? Oliko kirjan lukeminen tylsää? Mikä kirjassa erityisesti kiinnosti, puhutteli tai ihastutti? Kirja saattoi myös vihastuttaa tai ärsyttää. Pohdi tätäkin näkökulmaa, jos näin oli. Kenelle voisit suositella kirjaa tai olla suosittelematta?</a:t>
            </a:r>
          </a:p>
          <a:p>
            <a:pPr lvl="0">
              <a:spcBef>
                <a:spcPts val="0"/>
              </a:spcBef>
              <a:buNone/>
            </a:pPr>
            <a:r>
              <a:rPr lang="en"/>
              <a:t>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KIELI</a:t>
            </a:r>
          </a:p>
        </p:txBody>
      </p:sp>
      <p:sp>
        <p:nvSpPr>
          <p:cNvPr id="100" name="Shape 100"/>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38100" lvl="0" indent="0">
              <a:lnSpc>
                <a:spcPct val="128432"/>
              </a:lnSpc>
              <a:spcBef>
                <a:spcPts val="0"/>
              </a:spcBef>
              <a:spcAft>
                <a:spcPts val="0"/>
              </a:spcAft>
              <a:buNone/>
            </a:pPr>
            <a:endParaRPr sz="1400">
              <a:solidFill>
                <a:srgbClr val="000000"/>
              </a:solidFill>
              <a:highlight>
                <a:srgbClr val="FFFFFF"/>
              </a:highlight>
              <a:latin typeface="Arial"/>
              <a:ea typeface="Arial"/>
              <a:cs typeface="Arial"/>
              <a:sym typeface="Arial"/>
            </a:endParaRPr>
          </a:p>
          <a:p>
            <a:pPr marL="685800" lvl="0" indent="-317500">
              <a:lnSpc>
                <a:spcPct val="135771"/>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Käytä analyysissä selkeää ja vivahteikasta yleiskieltä. ​</a:t>
            </a:r>
          </a:p>
          <a:p>
            <a:pPr marL="685800" lvl="0" indent="-317500" rtl="0">
              <a:lnSpc>
                <a:spcPct val="135771"/>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Tuo sanavalinnnoilla esiin omaa lukukokemustasi.​</a:t>
            </a:r>
          </a:p>
          <a:p>
            <a:pPr marL="685800" lvl="0" indent="-317500" rtl="0">
              <a:lnSpc>
                <a:spcPct val="135771"/>
              </a:lnSpc>
              <a:spcBef>
                <a:spcPts val="0"/>
              </a:spcBef>
              <a:spcAft>
                <a:spcPts val="0"/>
              </a:spcAft>
              <a:buClr>
                <a:srgbClr val="000000"/>
              </a:buClr>
              <a:buSzPct val="100000"/>
              <a:buFont typeface="Arial"/>
            </a:pPr>
            <a:r>
              <a:rPr lang="en" sz="1400" b="1">
                <a:solidFill>
                  <a:srgbClr val="000000"/>
                </a:solidFill>
                <a:highlight>
                  <a:srgbClr val="FFFFFF"/>
                </a:highlight>
                <a:latin typeface="Arial"/>
                <a:ea typeface="Arial"/>
                <a:cs typeface="Arial"/>
                <a:sym typeface="Arial"/>
              </a:rPr>
              <a:t>Olisi hyvä, jos liittäisit johonkin kapaleeseen lyhyen tekstinäytteen</a:t>
            </a:r>
            <a:r>
              <a:rPr lang="en" sz="1400">
                <a:solidFill>
                  <a:srgbClr val="000000"/>
                </a:solidFill>
                <a:highlight>
                  <a:srgbClr val="FFFFFF"/>
                </a:highlight>
                <a:latin typeface="Arial"/>
                <a:ea typeface="Arial"/>
                <a:cs typeface="Arial"/>
                <a:sym typeface="Arial"/>
              </a:rPr>
              <a:t> kirjastasi. Se voi olla pätkä dialogista, henkilökuvauksesta ja tai kirjan juonellisesta huippukohdasta. Se voi olla kirjan paras virke, joka jäi mieleesi. ​</a:t>
            </a:r>
          </a:p>
          <a:p>
            <a:pPr lvl="0">
              <a:lnSpc>
                <a:spcPct val="135771"/>
              </a:lnSpc>
              <a:spcBef>
                <a:spcPts val="0"/>
              </a:spcBef>
              <a:spcAft>
                <a:spcPts val="0"/>
              </a:spcAft>
              <a:buNone/>
            </a:pPr>
            <a:endParaRPr sz="1400">
              <a:solidFill>
                <a:srgbClr val="000000"/>
              </a:solidFill>
              <a:highlight>
                <a:srgbClr val="FFFFFF"/>
              </a:highlight>
              <a:latin typeface="Arial"/>
              <a:ea typeface="Arial"/>
              <a:cs typeface="Arial"/>
              <a:sym typeface="Arial"/>
            </a:endParaRPr>
          </a:p>
          <a:p>
            <a:pPr marL="685800" lvl="0" indent="-317500">
              <a:lnSpc>
                <a:spcPct val="135771"/>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Kerro kirjan tapahtumista ja henkilöistä preesensissä. Omasta lukukokemuksestasi voit kirjoittaa imperfektissä.​</a:t>
            </a:r>
          </a:p>
          <a:p>
            <a:pPr marL="685800" lvl="0" indent="-317500">
              <a:lnSpc>
                <a:spcPct val="135771"/>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Apuja kielenhuollon kertaukseen löytyy hyvin oman kirjan s. 224-239</a:t>
            </a:r>
          </a:p>
          <a:p>
            <a:pPr lvl="0">
              <a:spcBef>
                <a:spcPts val="0"/>
              </a:spcBef>
              <a:buNone/>
            </a:pPr>
            <a:endParaRPr/>
          </a:p>
        </p:txBody>
      </p:sp>
      <p:pic>
        <p:nvPicPr>
          <p:cNvPr id="101" name="Shape 101"/>
          <p:cNvPicPr preferRelativeResize="0"/>
          <p:nvPr/>
        </p:nvPicPr>
        <p:blipFill>
          <a:blip r:embed="rId3">
            <a:alphaModFix/>
          </a:blip>
          <a:stretch>
            <a:fillRect/>
          </a:stretch>
        </p:blipFill>
        <p:spPr>
          <a:xfrm>
            <a:off x="5627400" y="131025"/>
            <a:ext cx="1587500" cy="2019300"/>
          </a:xfrm>
          <a:prstGeom prst="rect">
            <a:avLst/>
          </a:prstGeom>
          <a:noFill/>
          <a:ln>
            <a:noFill/>
          </a:ln>
        </p:spPr>
      </p:pic>
      <p:sp>
        <p:nvSpPr>
          <p:cNvPr id="102" name="Shape 102"/>
          <p:cNvSpPr txBox="1"/>
          <p:nvPr/>
        </p:nvSpPr>
        <p:spPr>
          <a:xfrm>
            <a:off x="5779800" y="283425"/>
            <a:ext cx="3000000" cy="3000000"/>
          </a:xfrm>
          <a:prstGeom prst="rect">
            <a:avLst/>
          </a:prstGeom>
          <a:noFill/>
          <a:ln>
            <a:noFill/>
          </a:ln>
        </p:spPr>
        <p:txBody>
          <a:bodyPr lIns="91425" tIns="91425" rIns="91425" bIns="91425" anchor="ctr" anchorCtr="0">
            <a:noAutofit/>
          </a:bodyPr>
          <a:lstStyle/>
          <a:p>
            <a:pPr lvl="0" rtl="0">
              <a:spcBef>
                <a:spcPts val="0"/>
              </a:spcBef>
              <a:buNone/>
            </a:pPr>
            <a:r>
              <a:rPr lang="en"/>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MITEN TÄSSÄ HOMMASSA NYT EDETÄÄN?</a:t>
            </a:r>
          </a:p>
        </p:txBody>
      </p:sp>
      <p:sp>
        <p:nvSpPr>
          <p:cNvPr id="108" name="Shape 108"/>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lnSpc>
                <a:spcPct val="116960"/>
              </a:lnSpc>
              <a:spcBef>
                <a:spcPts val="0"/>
              </a:spcBef>
              <a:spcAft>
                <a:spcPts val="0"/>
              </a:spcAft>
              <a:buNone/>
            </a:pPr>
            <a:r>
              <a:rPr lang="en" sz="1400" b="1">
                <a:solidFill>
                  <a:srgbClr val="000000"/>
                </a:solidFill>
                <a:highlight>
                  <a:srgbClr val="FFFFFF"/>
                </a:highlight>
                <a:latin typeface="Arial"/>
                <a:ea typeface="Arial"/>
                <a:cs typeface="Arial"/>
                <a:sym typeface="Arial"/>
              </a:rPr>
              <a:t>1. Valitse itsellesi kirja, jonka oikeasti haluat lukea ja joka kiinnosta</a:t>
            </a:r>
            <a:r>
              <a:rPr lang="en" sz="1400">
                <a:solidFill>
                  <a:srgbClr val="000000"/>
                </a:solidFill>
                <a:highlight>
                  <a:srgbClr val="FFFFFF"/>
                </a:highlight>
                <a:latin typeface="Arial"/>
                <a:ea typeface="Arial"/>
                <a:cs typeface="Arial"/>
                <a:sym typeface="Arial"/>
              </a:rPr>
              <a:t>a​</a:t>
            </a:r>
          </a:p>
          <a:p>
            <a:pPr marL="685800" lvl="0" indent="-317500">
              <a:lnSpc>
                <a:spcPct val="116960"/>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Kirjastossa/koulussa kirjan takakansien selailu, vinkit kavereilta ja opettajalta​</a:t>
            </a:r>
          </a:p>
          <a:p>
            <a:pPr marL="685800" lvl="0" indent="-317500">
              <a:lnSpc>
                <a:spcPct val="116960"/>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Apuja netistä, hyviä listauksia löytyy esim. </a:t>
            </a:r>
            <a:r>
              <a:rPr lang="en" sz="1400">
                <a:solidFill>
                  <a:schemeClr val="hlink"/>
                </a:solidFill>
                <a:highlight>
                  <a:srgbClr val="FFFFFF"/>
                </a:highlight>
                <a:latin typeface="Arial"/>
                <a:ea typeface="Arial"/>
                <a:cs typeface="Arial"/>
                <a:sym typeface="Arial"/>
                <a:hlinkClick r:id="rId3"/>
              </a:rPr>
              <a:t>http://palvelut.lohja.fi/kirjasto/default.asp?kieli=246&amp;id_sivu=229&amp;alasivu=229</a:t>
            </a:r>
            <a:r>
              <a:rPr lang="en" sz="1400">
                <a:solidFill>
                  <a:srgbClr val="000000"/>
                </a:solidFill>
                <a:highlight>
                  <a:srgbClr val="FFFFFF"/>
                </a:highlight>
                <a:latin typeface="Arial"/>
                <a:ea typeface="Arial"/>
                <a:cs typeface="Arial"/>
                <a:sym typeface="Arial"/>
              </a:rPr>
              <a:t> (Lohjan kaupunginkirjasto --&gt; lapset ja nuoret --&gt; lukuvinkkejä​</a:t>
            </a:r>
          </a:p>
          <a:p>
            <a:pPr marL="685800" lvl="0" indent="-317500">
              <a:lnSpc>
                <a:spcPct val="116960"/>
              </a:lnSpc>
              <a:spcBef>
                <a:spcPts val="0"/>
              </a:spcBef>
              <a:spcAft>
                <a:spcPts val="0"/>
              </a:spcAft>
              <a:buClr>
                <a:srgbClr val="000000"/>
              </a:buClr>
              <a:buSzPct val="100000"/>
              <a:buFont typeface="Arial"/>
            </a:pPr>
            <a:r>
              <a:rPr lang="en" sz="1400">
                <a:solidFill>
                  <a:srgbClr val="000000"/>
                </a:solidFill>
                <a:highlight>
                  <a:srgbClr val="FFFFFF"/>
                </a:highlight>
                <a:latin typeface="Arial"/>
                <a:ea typeface="Arial"/>
                <a:cs typeface="Arial"/>
                <a:sym typeface="Arial"/>
              </a:rPr>
              <a:t>Kirjatrailereitä katsomalla saataa innostua, näitä löytyy paljon, esim.​</a:t>
            </a:r>
          </a:p>
          <a:p>
            <a:pPr marL="457200" lvl="0" indent="0">
              <a:lnSpc>
                <a:spcPct val="116960"/>
              </a:lnSpc>
              <a:spcBef>
                <a:spcPts val="0"/>
              </a:spcBef>
              <a:spcAft>
                <a:spcPts val="0"/>
              </a:spcAft>
              <a:buNone/>
            </a:pPr>
            <a:r>
              <a:rPr lang="en" sz="1400">
                <a:solidFill>
                  <a:schemeClr val="hlink"/>
                </a:solidFill>
                <a:highlight>
                  <a:srgbClr val="FFFFFF"/>
                </a:highlight>
                <a:latin typeface="Arial"/>
                <a:ea typeface="Arial"/>
                <a:cs typeface="Arial"/>
                <a:sym typeface="Arial"/>
                <a:hlinkClick r:id="rId4"/>
              </a:rPr>
              <a:t>https://www.youtube.com/watch?v=buPmcknrJDI</a:t>
            </a:r>
            <a:r>
              <a:rPr lang="en" sz="1400">
                <a:solidFill>
                  <a:srgbClr val="000000"/>
                </a:solidFill>
                <a:highlight>
                  <a:srgbClr val="FFFFFF"/>
                </a:highlight>
                <a:latin typeface="Arial"/>
                <a:ea typeface="Arial"/>
                <a:cs typeface="Arial"/>
                <a:sym typeface="Arial"/>
              </a:rPr>
              <a:t>, </a:t>
            </a:r>
            <a:r>
              <a:rPr lang="en" sz="1400">
                <a:solidFill>
                  <a:schemeClr val="hlink"/>
                </a:solidFill>
                <a:highlight>
                  <a:srgbClr val="FFFFFF"/>
                </a:highlight>
                <a:latin typeface="Arial"/>
                <a:ea typeface="Arial"/>
                <a:cs typeface="Arial"/>
                <a:sym typeface="Arial"/>
                <a:hlinkClick r:id="rId5"/>
              </a:rPr>
              <a:t>https://www.youtube.com/watch?v=0xalgIHk8UY</a:t>
            </a:r>
            <a:r>
              <a:rPr lang="en" sz="1400">
                <a:solidFill>
                  <a:srgbClr val="000000"/>
                </a:solidFill>
                <a:highlight>
                  <a:srgbClr val="FFFFFF"/>
                </a:highlight>
                <a:latin typeface="Arial"/>
                <a:ea typeface="Arial"/>
                <a:cs typeface="Arial"/>
                <a:sym typeface="Arial"/>
              </a:rPr>
              <a:t>, </a:t>
            </a:r>
            <a:r>
              <a:rPr lang="en" sz="1400">
                <a:solidFill>
                  <a:schemeClr val="hlink"/>
                </a:solidFill>
                <a:highlight>
                  <a:srgbClr val="FFFFFF"/>
                </a:highlight>
                <a:latin typeface="Arial"/>
                <a:ea typeface="Arial"/>
                <a:cs typeface="Arial"/>
                <a:sym typeface="Arial"/>
                <a:hlinkClick r:id="rId6"/>
              </a:rPr>
              <a:t>https://www.youtube.com/watch?v=SzHobYh3e8Q</a:t>
            </a:r>
            <a:r>
              <a:rPr lang="en" sz="1400">
                <a:solidFill>
                  <a:srgbClr val="000000"/>
                </a:solidFill>
                <a:highlight>
                  <a:srgbClr val="FFFFFF"/>
                </a:highlight>
                <a:latin typeface="Calibri"/>
                <a:ea typeface="Calibri"/>
                <a:cs typeface="Calibri"/>
                <a:sym typeface="Calibri"/>
              </a:rPr>
              <a:t>​</a:t>
            </a:r>
          </a:p>
          <a:p>
            <a:pPr marL="38100" lvl="0" indent="0">
              <a:lnSpc>
                <a:spcPct val="133092"/>
              </a:lnSpc>
              <a:spcBef>
                <a:spcPts val="0"/>
              </a:spcBef>
              <a:spcAft>
                <a:spcPts val="0"/>
              </a:spcAft>
              <a:buNone/>
            </a:pPr>
            <a:r>
              <a:rPr lang="en" sz="1400" b="1">
                <a:solidFill>
                  <a:srgbClr val="000000"/>
                </a:solidFill>
                <a:highlight>
                  <a:srgbClr val="FFFFFF"/>
                </a:highlight>
                <a:latin typeface="Arial"/>
                <a:ea typeface="Arial"/>
                <a:cs typeface="Arial"/>
                <a:sym typeface="Arial"/>
              </a:rPr>
              <a:t>2. Lue kirja! </a:t>
            </a:r>
            <a:r>
              <a:rPr lang="en" sz="1400">
                <a:solidFill>
                  <a:srgbClr val="000000"/>
                </a:solidFill>
                <a:highlight>
                  <a:srgbClr val="FFFFFF"/>
                </a:highlight>
                <a:latin typeface="Arial"/>
                <a:ea typeface="Arial"/>
                <a:cs typeface="Arial"/>
                <a:sym typeface="Arial"/>
              </a:rPr>
              <a:t>(koulussa lukutunteja ja lisäksi kotona)​</a:t>
            </a:r>
          </a:p>
          <a:p>
            <a:pPr marL="38100" lvl="0" indent="0">
              <a:lnSpc>
                <a:spcPct val="133092"/>
              </a:lnSpc>
              <a:spcBef>
                <a:spcPts val="0"/>
              </a:spcBef>
              <a:spcAft>
                <a:spcPts val="0"/>
              </a:spcAft>
              <a:buNone/>
            </a:pPr>
            <a:r>
              <a:rPr lang="en" sz="1400" b="1">
                <a:solidFill>
                  <a:srgbClr val="000000"/>
                </a:solidFill>
                <a:highlight>
                  <a:srgbClr val="FFFFFF"/>
                </a:highlight>
                <a:latin typeface="Arial"/>
                <a:ea typeface="Arial"/>
                <a:cs typeface="Arial"/>
                <a:sym typeface="Arial"/>
              </a:rPr>
              <a:t>3. Kirjoita analyysi</a:t>
            </a:r>
            <a:r>
              <a:rPr lang="en" sz="1400">
                <a:solidFill>
                  <a:srgbClr val="000000"/>
                </a:solidFill>
                <a:highlight>
                  <a:srgbClr val="FFFFFF"/>
                </a:highlight>
                <a:latin typeface="Arial"/>
                <a:ea typeface="Arial"/>
                <a:cs typeface="Arial"/>
                <a:sym typeface="Arial"/>
              </a:rPr>
              <a:t>​ (tietokoneella tai käsin)</a:t>
            </a:r>
          </a:p>
          <a:p>
            <a:pPr marL="38100" lvl="0" indent="0">
              <a:lnSpc>
                <a:spcPct val="133092"/>
              </a:lnSpc>
              <a:spcBef>
                <a:spcPts val="0"/>
              </a:spcBef>
              <a:spcAft>
                <a:spcPts val="0"/>
              </a:spcAft>
              <a:buNone/>
            </a:pPr>
            <a:r>
              <a:rPr lang="en" sz="1400">
                <a:solidFill>
                  <a:srgbClr val="000000"/>
                </a:solidFill>
                <a:highlight>
                  <a:srgbClr val="FFFFFF"/>
                </a:highlight>
                <a:latin typeface="Arial"/>
                <a:ea typeface="Arial"/>
                <a:cs typeface="Arial"/>
                <a:sym typeface="Arial"/>
              </a:rPr>
              <a:t>- Kirjoittaminen koulussa/kotona riippuen kirjan lukemisen tahdista</a:t>
            </a:r>
          </a:p>
          <a:p>
            <a:pPr lvl="0">
              <a:spcBef>
                <a:spcPts val="0"/>
              </a:spcBef>
              <a:buNone/>
            </a:pPr>
            <a:endParaRPr/>
          </a:p>
        </p:txBody>
      </p:sp>
      <p:pic>
        <p:nvPicPr>
          <p:cNvPr id="109" name="Shape 109"/>
          <p:cNvPicPr preferRelativeResize="0"/>
          <p:nvPr/>
        </p:nvPicPr>
        <p:blipFill>
          <a:blip r:embed="rId7">
            <a:alphaModFix/>
          </a:blip>
          <a:stretch>
            <a:fillRect/>
          </a:stretch>
        </p:blipFill>
        <p:spPr>
          <a:xfrm>
            <a:off x="7028200" y="2622550"/>
            <a:ext cx="1447800" cy="1714500"/>
          </a:xfrm>
          <a:prstGeom prst="rect">
            <a:avLst/>
          </a:prstGeom>
          <a:noFill/>
          <a:ln>
            <a:noFill/>
          </a:ln>
        </p:spPr>
      </p:pic>
      <p:sp>
        <p:nvSpPr>
          <p:cNvPr id="110" name="Shape 110"/>
          <p:cNvSpPr txBox="1"/>
          <p:nvPr/>
        </p:nvSpPr>
        <p:spPr>
          <a:xfrm>
            <a:off x="7180600" y="2774950"/>
            <a:ext cx="3000000" cy="3000000"/>
          </a:xfrm>
          <a:prstGeom prst="rect">
            <a:avLst/>
          </a:prstGeom>
          <a:noFill/>
          <a:ln>
            <a:noFill/>
          </a:ln>
        </p:spPr>
        <p:txBody>
          <a:bodyPr lIns="91425" tIns="91425" rIns="91425" bIns="91425" anchor="ctr" anchorCtr="0">
            <a:noAutofit/>
          </a:bodyPr>
          <a:lstStyle/>
          <a:p>
            <a:pPr lvl="0" rtl="0">
              <a:spcBef>
                <a:spcPts val="0"/>
              </a:spcBef>
              <a:buNone/>
            </a:pPr>
            <a:r>
              <a:rPr lang="en"/>
              <a:t> </a:t>
            </a:r>
          </a:p>
        </p:txBody>
      </p:sp>
    </p:spTree>
  </p:cSld>
  <p:clrMapOvr>
    <a:masterClrMapping/>
  </p:clrMapOvr>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722</Words>
  <Application>Microsoft Office PowerPoint</Application>
  <PresentationFormat>Näytössä katseltava esitys (16:9)</PresentationFormat>
  <Paragraphs>53</Paragraphs>
  <Slides>8</Slides>
  <Notes>8</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8</vt:i4>
      </vt:variant>
    </vt:vector>
  </HeadingPairs>
  <TitlesOfParts>
    <vt:vector size="13" baseType="lpstr">
      <vt:lpstr>Arial</vt:lpstr>
      <vt:lpstr>Source Code Pro</vt:lpstr>
      <vt:lpstr>Calibri</vt:lpstr>
      <vt:lpstr>Amatic SC</vt:lpstr>
      <vt:lpstr>beach-day</vt:lpstr>
      <vt:lpstr> 9lk kirja-analyysi</vt:lpstr>
      <vt:lpstr>Tavoite ja näkökulma</vt:lpstr>
      <vt:lpstr>Rakenne ja sisältö</vt:lpstr>
      <vt:lpstr>Rakenne ja sisältö</vt:lpstr>
      <vt:lpstr>Rakenne ja sisältö</vt:lpstr>
      <vt:lpstr>Rakenne ja sisältö</vt:lpstr>
      <vt:lpstr>KIELI</vt:lpstr>
      <vt:lpstr>MITEN TÄSSÄ HOMMASSA NYT EDETÄÄN?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9lk kirja-analyysi</dc:title>
  <dc:creator>Nina</dc:creator>
  <cp:lastModifiedBy>Nina</cp:lastModifiedBy>
  <cp:revision>2</cp:revision>
  <dcterms:modified xsi:type="dcterms:W3CDTF">2016-10-24T05:20:08Z</dcterms:modified>
</cp:coreProperties>
</file>