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1" d="100"/>
          <a:sy n="71" d="100"/>
        </p:scale>
        <p:origin x="7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fi-FI"/>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p>
            <a:fld id="{D5332F4E-924B-4D9A-BCFB-9626E8F02559}" type="datetimeFigureOut">
              <a:rPr lang="fi-FI" smtClean="0"/>
              <a:t>30.3.2020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393477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5332F4E-924B-4D9A-BCFB-9626E8F02559}" type="datetimeFigureOut">
              <a:rPr lang="fi-FI" smtClean="0"/>
              <a:t>30.3.2020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1972626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5332F4E-924B-4D9A-BCFB-9626E8F02559}" type="datetimeFigureOut">
              <a:rPr lang="fi-FI" smtClean="0"/>
              <a:t>30.3.2020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1565967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D5332F4E-924B-4D9A-BCFB-9626E8F02559}" type="datetimeFigureOut">
              <a:rPr lang="fi-FI" smtClean="0"/>
              <a:t>30.3.2020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301329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smtClean="0"/>
              <a:t>Muokkaa perustyyl. napsautt.</a:t>
            </a:r>
            <a:endParaRPr lang="fi-FI"/>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Päivämäärän paikkamerkki 3"/>
          <p:cNvSpPr>
            <a:spLocks noGrp="1"/>
          </p:cNvSpPr>
          <p:nvPr>
            <p:ph type="dt" sz="half" idx="10"/>
          </p:nvPr>
        </p:nvSpPr>
        <p:spPr/>
        <p:txBody>
          <a:bodyPr/>
          <a:lstStyle/>
          <a:p>
            <a:fld id="{D5332F4E-924B-4D9A-BCFB-9626E8F02559}" type="datetimeFigureOut">
              <a:rPr lang="fi-FI" smtClean="0"/>
              <a:t>30.3.2020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84606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838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6172200" y="1825625"/>
            <a:ext cx="5181600" cy="435133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D5332F4E-924B-4D9A-BCFB-9626E8F02559}" type="datetimeFigureOut">
              <a:rPr lang="fi-FI" smtClean="0"/>
              <a:t>30.3.2020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3865680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smtClean="0"/>
              <a:t>Muokkaa perustyyl. napsautt.</a:t>
            </a:r>
            <a:endParaRPr lang="fi-FI"/>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D5332F4E-924B-4D9A-BCFB-9626E8F02559}" type="datetimeFigureOut">
              <a:rPr lang="fi-FI" smtClean="0"/>
              <a:t>30.3.2020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105587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p>
            <a:fld id="{D5332F4E-924B-4D9A-BCFB-9626E8F02559}" type="datetimeFigureOut">
              <a:rPr lang="fi-FI" smtClean="0"/>
              <a:t>30.3.2020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224628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D5332F4E-924B-4D9A-BCFB-9626E8F02559}" type="datetimeFigureOut">
              <a:rPr lang="fi-FI" smtClean="0"/>
              <a:t>30.3.2020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428090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D5332F4E-924B-4D9A-BCFB-9626E8F02559}" type="datetimeFigureOut">
              <a:rPr lang="fi-FI" smtClean="0"/>
              <a:t>30.3.2020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350005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fi-FI"/>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Päivämäärän paikkamerkki 4"/>
          <p:cNvSpPr>
            <a:spLocks noGrp="1"/>
          </p:cNvSpPr>
          <p:nvPr>
            <p:ph type="dt" sz="half" idx="10"/>
          </p:nvPr>
        </p:nvSpPr>
        <p:spPr/>
        <p:txBody>
          <a:bodyPr/>
          <a:lstStyle/>
          <a:p>
            <a:fld id="{D5332F4E-924B-4D9A-BCFB-9626E8F02559}" type="datetimeFigureOut">
              <a:rPr lang="fi-FI" smtClean="0"/>
              <a:t>30.3.2020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57FB1CD-39FB-4B23-B5D4-D78CB3484F74}" type="slidenum">
              <a:rPr lang="fi-FI" smtClean="0"/>
              <a:t>‹#›</a:t>
            </a:fld>
            <a:endParaRPr lang="fi-FI"/>
          </a:p>
        </p:txBody>
      </p:sp>
    </p:spTree>
    <p:extLst>
      <p:ext uri="{BB962C8B-B14F-4D97-AF65-F5344CB8AC3E}">
        <p14:creationId xmlns:p14="http://schemas.microsoft.com/office/powerpoint/2010/main" val="33490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smtClean="0"/>
              <a:t>Muokkaa perustyyl. napsautt.</a:t>
            </a:r>
            <a:endParaRPr lang="fi-FI"/>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32F4E-924B-4D9A-BCFB-9626E8F02559}" type="datetimeFigureOut">
              <a:rPr lang="fi-FI" smtClean="0"/>
              <a:t>30.3.2020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FB1CD-39FB-4B23-B5D4-D78CB3484F74}" type="slidenum">
              <a:rPr lang="fi-FI" smtClean="0"/>
              <a:t>‹#›</a:t>
            </a:fld>
            <a:endParaRPr lang="fi-FI"/>
          </a:p>
        </p:txBody>
      </p:sp>
    </p:spTree>
    <p:extLst>
      <p:ext uri="{BB962C8B-B14F-4D97-AF65-F5344CB8AC3E}">
        <p14:creationId xmlns:p14="http://schemas.microsoft.com/office/powerpoint/2010/main" val="2764544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Kirjallisuustyö</a:t>
            </a:r>
            <a:endParaRPr lang="fi-FI" dirty="0"/>
          </a:p>
        </p:txBody>
      </p:sp>
      <p:sp>
        <p:nvSpPr>
          <p:cNvPr id="3" name="Alaotsikko 2"/>
          <p:cNvSpPr>
            <a:spLocks noGrp="1"/>
          </p:cNvSpPr>
          <p:nvPr>
            <p:ph type="subTitle" idx="1"/>
          </p:nvPr>
        </p:nvSpPr>
        <p:spPr/>
        <p:txBody>
          <a:bodyPr/>
          <a:lstStyle/>
          <a:p>
            <a:r>
              <a:rPr lang="fi-FI" dirty="0" smtClean="0"/>
              <a:t>9.lk.     2019-2020</a:t>
            </a:r>
            <a:endParaRPr lang="fi-FI" dirty="0"/>
          </a:p>
        </p:txBody>
      </p:sp>
    </p:spTree>
    <p:extLst>
      <p:ext uri="{BB962C8B-B14F-4D97-AF65-F5344CB8AC3E}">
        <p14:creationId xmlns:p14="http://schemas.microsoft.com/office/powerpoint/2010/main" val="348811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7. Pohdinta</a:t>
            </a:r>
            <a:endParaRPr lang="fi-FI" dirty="0"/>
          </a:p>
        </p:txBody>
      </p:sp>
      <p:sp>
        <p:nvSpPr>
          <p:cNvPr id="3" name="Sisällön paikkamerkki 2"/>
          <p:cNvSpPr>
            <a:spLocks noGrp="1"/>
          </p:cNvSpPr>
          <p:nvPr>
            <p:ph idx="1"/>
          </p:nvPr>
        </p:nvSpPr>
        <p:spPr/>
        <p:txBody>
          <a:bodyPr/>
          <a:lstStyle/>
          <a:p>
            <a:r>
              <a:rPr lang="fi-FI" dirty="0" smtClean="0"/>
              <a:t>Lopuksi pohdit omaa työskentelyäsi.</a:t>
            </a:r>
          </a:p>
          <a:p>
            <a:r>
              <a:rPr lang="fi-FI" dirty="0" smtClean="0"/>
              <a:t>Mikä oli vaikeaa, mikä helppoa?</a:t>
            </a:r>
          </a:p>
          <a:p>
            <a:r>
              <a:rPr lang="fi-FI" dirty="0" smtClean="0"/>
              <a:t>Opitko tällä työskentelytavalla mielestäsi saamaan kirjasta enemmän irti, mitä pelkällä lukemisella saisi?</a:t>
            </a:r>
          </a:p>
          <a:p>
            <a:r>
              <a:rPr lang="fi-FI" dirty="0" smtClean="0"/>
              <a:t>Pohdi, onnistuitko omassa työskentelyssäsi.</a:t>
            </a:r>
          </a:p>
          <a:p>
            <a:r>
              <a:rPr lang="fi-FI" dirty="0" smtClean="0"/>
              <a:t>Tämän osion pituus 0,5-1 sivu.</a:t>
            </a:r>
            <a:endParaRPr lang="fi-FI" dirty="0"/>
          </a:p>
        </p:txBody>
      </p:sp>
    </p:spTree>
    <p:extLst>
      <p:ext uri="{BB962C8B-B14F-4D97-AF65-F5344CB8AC3E}">
        <p14:creationId xmlns:p14="http://schemas.microsoft.com/office/powerpoint/2010/main" val="69656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8. Lähdeluettelo</a:t>
            </a:r>
            <a:endParaRPr lang="fi-FI" dirty="0"/>
          </a:p>
        </p:txBody>
      </p:sp>
      <p:sp>
        <p:nvSpPr>
          <p:cNvPr id="3" name="Sisällön paikkamerkki 2"/>
          <p:cNvSpPr>
            <a:spLocks noGrp="1"/>
          </p:cNvSpPr>
          <p:nvPr>
            <p:ph idx="1"/>
          </p:nvPr>
        </p:nvSpPr>
        <p:spPr/>
        <p:txBody>
          <a:bodyPr/>
          <a:lstStyle/>
          <a:p>
            <a:r>
              <a:rPr lang="fi-FI" dirty="0" smtClean="0"/>
              <a:t>Loppuun merkitään lähteet, joita olet käyttänyt.</a:t>
            </a:r>
          </a:p>
          <a:p>
            <a:r>
              <a:rPr lang="fi-FI" dirty="0" smtClean="0"/>
              <a:t>Lähteitä kannattaa kerätä lähdeluetteloon sitä mukaa, kun niitä käyttää.</a:t>
            </a:r>
            <a:endParaRPr lang="fi-FI" dirty="0"/>
          </a:p>
        </p:txBody>
      </p:sp>
      <p:pic>
        <p:nvPicPr>
          <p:cNvPr id="4" name="Kuva 3"/>
          <p:cNvPicPr>
            <a:picLocks noChangeAspect="1"/>
          </p:cNvPicPr>
          <p:nvPr/>
        </p:nvPicPr>
        <p:blipFill>
          <a:blip r:embed="rId2"/>
          <a:stretch>
            <a:fillRect/>
          </a:stretch>
        </p:blipFill>
        <p:spPr>
          <a:xfrm>
            <a:off x="4380089" y="3110794"/>
            <a:ext cx="4234744" cy="3201106"/>
          </a:xfrm>
          <a:prstGeom prst="rect">
            <a:avLst/>
          </a:prstGeom>
        </p:spPr>
      </p:pic>
    </p:spTree>
    <p:extLst>
      <p:ext uri="{BB962C8B-B14F-4D97-AF65-F5344CB8AC3E}">
        <p14:creationId xmlns:p14="http://schemas.microsoft.com/office/powerpoint/2010/main" val="2801358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Muodolliset ohjeet</a:t>
            </a:r>
            <a:endParaRPr lang="fi-FI" dirty="0"/>
          </a:p>
        </p:txBody>
      </p:sp>
      <p:sp>
        <p:nvSpPr>
          <p:cNvPr id="3" name="Sisällön paikkamerkki 2"/>
          <p:cNvSpPr>
            <a:spLocks noGrp="1"/>
          </p:cNvSpPr>
          <p:nvPr>
            <p:ph idx="1"/>
          </p:nvPr>
        </p:nvSpPr>
        <p:spPr/>
        <p:txBody>
          <a:bodyPr/>
          <a:lstStyle/>
          <a:p>
            <a:r>
              <a:rPr lang="fi-FI" dirty="0" smtClean="0"/>
              <a:t>Työ tehdään Wordilla tai muulla tekstinkäsittelyohjelmalla.</a:t>
            </a:r>
          </a:p>
          <a:p>
            <a:r>
              <a:rPr lang="fi-FI" dirty="0" smtClean="0"/>
              <a:t>Käytetään fonttikokoa 12 tai 14 ja riviväliä 1,5.</a:t>
            </a:r>
          </a:p>
          <a:p>
            <a:r>
              <a:rPr lang="fi-FI" dirty="0" smtClean="0"/>
              <a:t>Työn ensimmäinen sivu on kansilehti, jossa on nimesi ja työsi otsikko.</a:t>
            </a:r>
          </a:p>
          <a:p>
            <a:r>
              <a:rPr lang="fi-FI" dirty="0" smtClean="0"/>
              <a:t>Toisella sivulla on sisällysluettelo, johon on merkitty kaikki työsi luvut.</a:t>
            </a:r>
          </a:p>
          <a:p>
            <a:r>
              <a:rPr lang="fi-FI" dirty="0" smtClean="0"/>
              <a:t>Tämän jälkeen työhösi tulee kaikki varsinaiset käsittelykappaleet, joista tarkemmat ohjeet kohta kohdalta myöhemmin.</a:t>
            </a:r>
          </a:p>
          <a:p>
            <a:r>
              <a:rPr lang="fi-FI" dirty="0" smtClean="0"/>
              <a:t>Lopuksi teet työhösi lähdeluettelon, josta näkee kaikki työhön käytetyt lähteet (kirjat ja internetsivustot)</a:t>
            </a:r>
          </a:p>
          <a:p>
            <a:endParaRPr lang="fi-FI" dirty="0" smtClean="0"/>
          </a:p>
          <a:p>
            <a:endParaRPr lang="fi-FI" dirty="0"/>
          </a:p>
        </p:txBody>
      </p:sp>
      <p:pic>
        <p:nvPicPr>
          <p:cNvPr id="4" name="Kuva 3"/>
          <p:cNvPicPr>
            <a:picLocks noChangeAspect="1"/>
          </p:cNvPicPr>
          <p:nvPr/>
        </p:nvPicPr>
        <p:blipFill>
          <a:blip r:embed="rId2"/>
          <a:stretch>
            <a:fillRect/>
          </a:stretch>
        </p:blipFill>
        <p:spPr>
          <a:xfrm>
            <a:off x="6321777" y="286543"/>
            <a:ext cx="2496256" cy="1471613"/>
          </a:xfrm>
          <a:prstGeom prst="rect">
            <a:avLst/>
          </a:prstGeom>
        </p:spPr>
      </p:pic>
    </p:spTree>
    <p:extLst>
      <p:ext uri="{BB962C8B-B14F-4D97-AF65-F5344CB8AC3E}">
        <p14:creationId xmlns:p14="http://schemas.microsoft.com/office/powerpoint/2010/main" val="206952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Tutkielman osat</a:t>
            </a:r>
            <a:endParaRPr lang="fi-FI" dirty="0"/>
          </a:p>
        </p:txBody>
      </p:sp>
      <p:sp>
        <p:nvSpPr>
          <p:cNvPr id="3" name="Sisällön paikkamerkki 2"/>
          <p:cNvSpPr>
            <a:spLocks noGrp="1"/>
          </p:cNvSpPr>
          <p:nvPr>
            <p:ph idx="1"/>
          </p:nvPr>
        </p:nvSpPr>
        <p:spPr/>
        <p:txBody>
          <a:bodyPr/>
          <a:lstStyle/>
          <a:p>
            <a:r>
              <a:rPr lang="fi-FI" dirty="0" smtClean="0"/>
              <a:t>1. Johdanto (pituus 0,5 sivua – 1 sivu)</a:t>
            </a:r>
          </a:p>
          <a:p>
            <a:r>
              <a:rPr lang="fi-FI" dirty="0" smtClean="0"/>
              <a:t>-Johdannossa kerrot, mitä työsi tulee käsittelemään (kirjailija, teokset, näkökulma). Saattaa olla järkevää, ettet kirjoita johdantoa ensimmäisenä. Työsi hahmottuu kuitenkin pitkin kirjoitusprosessia, etkä välttämättä heti aluksi tiedä, mitä kaikkea työsi käsittelee.</a:t>
            </a:r>
          </a:p>
        </p:txBody>
      </p:sp>
      <p:pic>
        <p:nvPicPr>
          <p:cNvPr id="4" name="Kuva 3"/>
          <p:cNvPicPr>
            <a:picLocks noChangeAspect="1"/>
          </p:cNvPicPr>
          <p:nvPr/>
        </p:nvPicPr>
        <p:blipFill>
          <a:blip r:embed="rId2"/>
          <a:stretch>
            <a:fillRect/>
          </a:stretch>
        </p:blipFill>
        <p:spPr>
          <a:xfrm>
            <a:off x="2709333" y="4282722"/>
            <a:ext cx="3256844" cy="2300111"/>
          </a:xfrm>
          <a:prstGeom prst="rect">
            <a:avLst/>
          </a:prstGeom>
        </p:spPr>
      </p:pic>
    </p:spTree>
    <p:extLst>
      <p:ext uri="{BB962C8B-B14F-4D97-AF65-F5344CB8AC3E}">
        <p14:creationId xmlns:p14="http://schemas.microsoft.com/office/powerpoint/2010/main" val="2911062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 Kirjailijan elämänvaiheet  (0,5-1 sivu)</a:t>
            </a:r>
            <a:endParaRPr lang="fi-FI" dirty="0"/>
          </a:p>
        </p:txBody>
      </p:sp>
      <p:sp>
        <p:nvSpPr>
          <p:cNvPr id="3" name="Sisällön paikkamerkki 2"/>
          <p:cNvSpPr>
            <a:spLocks noGrp="1"/>
          </p:cNvSpPr>
          <p:nvPr>
            <p:ph idx="1"/>
          </p:nvPr>
        </p:nvSpPr>
        <p:spPr/>
        <p:txBody>
          <a:bodyPr/>
          <a:lstStyle/>
          <a:p>
            <a:r>
              <a:rPr lang="fi-FI" dirty="0" smtClean="0"/>
              <a:t>Tähän osioon etsit tietoa kirjailijasta ja kerrot lyhyesti kirjailijan elämänvaiheet.</a:t>
            </a:r>
          </a:p>
          <a:p>
            <a:r>
              <a:rPr lang="fi-FI" dirty="0" smtClean="0"/>
              <a:t>Muista, että kirjallisuustyön kannalta tärkeää ei ole listata esimerkiksi sellaisia pieniä yksityiskohtia, että missä kirjailija on lapsena koulunsa käynyt  - tähän osioon riittää siis tiivisti esitettynä kirjailijan mahdolliset muut ammatit ja kirjailijanuran aloitusajankohta.</a:t>
            </a:r>
          </a:p>
        </p:txBody>
      </p:sp>
      <p:pic>
        <p:nvPicPr>
          <p:cNvPr id="4" name="Kuva 3"/>
          <p:cNvPicPr>
            <a:picLocks noChangeAspect="1"/>
          </p:cNvPicPr>
          <p:nvPr/>
        </p:nvPicPr>
        <p:blipFill>
          <a:blip r:embed="rId2"/>
          <a:stretch>
            <a:fillRect/>
          </a:stretch>
        </p:blipFill>
        <p:spPr>
          <a:xfrm>
            <a:off x="4673600" y="4459287"/>
            <a:ext cx="3112205" cy="2223735"/>
          </a:xfrm>
          <a:prstGeom prst="rect">
            <a:avLst/>
          </a:prstGeom>
        </p:spPr>
      </p:pic>
    </p:spTree>
    <p:extLst>
      <p:ext uri="{BB962C8B-B14F-4D97-AF65-F5344CB8AC3E}">
        <p14:creationId xmlns:p14="http://schemas.microsoft.com/office/powerpoint/2010/main" val="417424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3. Kirjailijan tuotanto (n. 1s)</a:t>
            </a:r>
            <a:endParaRPr lang="fi-FI" dirty="0"/>
          </a:p>
        </p:txBody>
      </p:sp>
      <p:sp>
        <p:nvSpPr>
          <p:cNvPr id="3" name="Sisällön paikkamerkki 2"/>
          <p:cNvSpPr>
            <a:spLocks noGrp="1"/>
          </p:cNvSpPr>
          <p:nvPr>
            <p:ph idx="1"/>
          </p:nvPr>
        </p:nvSpPr>
        <p:spPr/>
        <p:txBody>
          <a:bodyPr>
            <a:normAutofit lnSpcReduction="10000"/>
          </a:bodyPr>
          <a:lstStyle/>
          <a:p>
            <a:r>
              <a:rPr lang="fi-FI" dirty="0" smtClean="0"/>
              <a:t>Tässä osiossa kerrot, mitä muuta kirjallisuutta kirjailija on julkaissut esittelemäsi teoksen lisäksi.</a:t>
            </a:r>
          </a:p>
          <a:p>
            <a:r>
              <a:rPr lang="fi-FI" dirty="0" smtClean="0"/>
              <a:t>Muista, että internet-aikakaudella kirjailijan teosten luettelointi ei ole tarpeellista. Tärkeintä on kertoa, </a:t>
            </a:r>
            <a:r>
              <a:rPr lang="fi-FI" b="1" dirty="0" smtClean="0"/>
              <a:t>millaista</a:t>
            </a:r>
            <a:r>
              <a:rPr lang="fi-FI" dirty="0" smtClean="0"/>
              <a:t> kirjallisuutta kirjailija on aiemmin julkaissut (onko teokset olleet tyyliltään samanlaisia kuin esittelemäsi teos jne.)</a:t>
            </a:r>
          </a:p>
          <a:p>
            <a:r>
              <a:rPr lang="fi-FI" dirty="0" smtClean="0"/>
              <a:t>Parhaiten löydät tähän tietoa etsimällä kirja-arvosteluita kirjailijan muista teoksista.</a:t>
            </a:r>
          </a:p>
          <a:p>
            <a:r>
              <a:rPr lang="fi-FI" dirty="0" smtClean="0"/>
              <a:t>Kannattaa poimia myös kiinnostavia yksityiskohtia kirjailijan tuotannosta (onko esimerkiksi jostakin kirjailijan teoksesta tehty elokuva?)</a:t>
            </a:r>
            <a:endParaRPr lang="fi-FI" dirty="0"/>
          </a:p>
        </p:txBody>
      </p:sp>
      <p:pic>
        <p:nvPicPr>
          <p:cNvPr id="4" name="Kuva 3"/>
          <p:cNvPicPr>
            <a:picLocks noChangeAspect="1"/>
          </p:cNvPicPr>
          <p:nvPr/>
        </p:nvPicPr>
        <p:blipFill>
          <a:blip r:embed="rId2"/>
          <a:stretch>
            <a:fillRect/>
          </a:stretch>
        </p:blipFill>
        <p:spPr>
          <a:xfrm>
            <a:off x="7145867" y="417663"/>
            <a:ext cx="3999304" cy="1340494"/>
          </a:xfrm>
          <a:prstGeom prst="rect">
            <a:avLst/>
          </a:prstGeom>
        </p:spPr>
      </p:pic>
    </p:spTree>
    <p:extLst>
      <p:ext uri="{BB962C8B-B14F-4D97-AF65-F5344CB8AC3E}">
        <p14:creationId xmlns:p14="http://schemas.microsoft.com/office/powerpoint/2010/main" val="270684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4. Esittelemäsi teoksen genre ja tyylikausi</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t>Tässä osiossa kerrot perusteluiden ja esimerkkien </a:t>
            </a:r>
            <a:r>
              <a:rPr lang="fi-FI" dirty="0" smtClean="0"/>
              <a:t>kera, </a:t>
            </a:r>
            <a:r>
              <a:rPr lang="fi-FI" dirty="0" smtClean="0"/>
              <a:t>mihin kirjallisuuden genreen ja tyylikauteen teos kuuluu.</a:t>
            </a:r>
          </a:p>
          <a:p>
            <a:r>
              <a:rPr lang="fi-FI" dirty="0" smtClean="0"/>
              <a:t>Genrejä ovat esimerkiksi kauhu, nuortenkirjallisuus, fantasia, scifi, dekkarikirjallisuus, romanttinen kirjallisuus, sotakirjallisuus.</a:t>
            </a:r>
          </a:p>
          <a:p>
            <a:r>
              <a:rPr lang="fi-FI" dirty="0" smtClean="0"/>
              <a:t>Tyylikausia olemme juuri talven aikana opiskelleet, niitä ovat esimerkiksi romantiikka, realismi, symbolismi, modernismi, sotien jälkeinen kirjallisuus, nykykirjallisuus.</a:t>
            </a:r>
          </a:p>
          <a:p>
            <a:r>
              <a:rPr lang="fi-FI" dirty="0" smtClean="0"/>
              <a:t>Kaikista teoksista ei ole helppo tunnistaa tyylikautta tai edes genreä. Yritä kuitenkin parhaasi. </a:t>
            </a:r>
          </a:p>
          <a:p>
            <a:r>
              <a:rPr lang="fi-FI" dirty="0" smtClean="0"/>
              <a:t>Genreistä löydät helposti tietoa internetistä. Tyylikausista taas löydät tietoa edellisen kokeen kertausmonisteesta ja oppikirjan sivuilta 172-230.</a:t>
            </a:r>
          </a:p>
          <a:p>
            <a:r>
              <a:rPr lang="fi-FI" dirty="0" smtClean="0"/>
              <a:t>Tämän osion tulisi olla pituudeltaan </a:t>
            </a:r>
            <a:r>
              <a:rPr lang="fi-FI" b="1" dirty="0" smtClean="0"/>
              <a:t>vähintään</a:t>
            </a:r>
            <a:r>
              <a:rPr lang="fi-FI" dirty="0" smtClean="0"/>
              <a:t> 1 sivu.</a:t>
            </a:r>
            <a:endParaRPr lang="fi-FI" dirty="0"/>
          </a:p>
        </p:txBody>
      </p:sp>
    </p:spTree>
    <p:extLst>
      <p:ext uri="{BB962C8B-B14F-4D97-AF65-F5344CB8AC3E}">
        <p14:creationId xmlns:p14="http://schemas.microsoft.com/office/powerpoint/2010/main" val="93449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Oma rajattu näkökulma luetusta teoksesta</a:t>
            </a:r>
            <a:endParaRPr lang="fi-FI" dirty="0"/>
          </a:p>
        </p:txBody>
      </p:sp>
      <p:sp>
        <p:nvSpPr>
          <p:cNvPr id="3" name="Sisällön paikkamerkki 2"/>
          <p:cNvSpPr>
            <a:spLocks noGrp="1"/>
          </p:cNvSpPr>
          <p:nvPr>
            <p:ph idx="1"/>
          </p:nvPr>
        </p:nvSpPr>
        <p:spPr/>
        <p:txBody>
          <a:bodyPr>
            <a:normAutofit lnSpcReduction="10000"/>
          </a:bodyPr>
          <a:lstStyle/>
          <a:p>
            <a:r>
              <a:rPr lang="fi-FI" dirty="0" smtClean="0"/>
              <a:t>Tässä osiossa valitset luetusta teoksesta jonkin näkökulman, jonka avulla analysoit teosta.</a:t>
            </a:r>
          </a:p>
          <a:p>
            <a:r>
              <a:rPr lang="fi-FI" dirty="0" smtClean="0"/>
              <a:t>Näkökulma voi olla esimerkiksi:</a:t>
            </a:r>
          </a:p>
          <a:p>
            <a:pPr lvl="1"/>
            <a:r>
              <a:rPr lang="fi-FI" dirty="0" smtClean="0"/>
              <a:t>Päähenkilön ajatusten tai ratkaisujen analysointia</a:t>
            </a:r>
          </a:p>
          <a:p>
            <a:pPr lvl="1"/>
            <a:r>
              <a:rPr lang="fi-FI" dirty="0" smtClean="0"/>
              <a:t>Hyvän ja pahan välisen asetelman analysointia</a:t>
            </a:r>
          </a:p>
          <a:p>
            <a:pPr lvl="1"/>
            <a:r>
              <a:rPr lang="fi-FI" dirty="0" smtClean="0"/>
              <a:t>Nais- ja/tai mieshahmojen kuvauksen analysointia</a:t>
            </a:r>
          </a:p>
          <a:p>
            <a:pPr lvl="1"/>
            <a:r>
              <a:rPr lang="fi-FI" dirty="0" smtClean="0"/>
              <a:t>Teoksen esittämien ajatusmaailmojen analysointia</a:t>
            </a:r>
          </a:p>
          <a:p>
            <a:pPr lvl="1"/>
            <a:r>
              <a:rPr lang="fi-FI" dirty="0" smtClean="0"/>
              <a:t>Rakkaussuhteiden etenemisen analysointia</a:t>
            </a:r>
          </a:p>
          <a:p>
            <a:pPr lvl="1"/>
            <a:r>
              <a:rPr lang="fi-FI" dirty="0" smtClean="0"/>
              <a:t>Jännityksen tai kauhun rakentamisen analysointia</a:t>
            </a:r>
          </a:p>
          <a:p>
            <a:pPr lvl="1"/>
            <a:r>
              <a:rPr lang="fi-FI" b="1" dirty="0" smtClean="0"/>
              <a:t>Muista pyytää apua, mikäli näkökulman löytäminen tuntuu hankalalta!</a:t>
            </a:r>
          </a:p>
          <a:p>
            <a:pPr lvl="1"/>
            <a:r>
              <a:rPr lang="fi-FI" b="1" dirty="0" smtClean="0"/>
              <a:t>Tämän osion pituus 1-2 sivua.</a:t>
            </a:r>
          </a:p>
          <a:p>
            <a:pPr lvl="1"/>
            <a:endParaRPr lang="fi-FI" dirty="0" smtClean="0"/>
          </a:p>
          <a:p>
            <a:endParaRPr lang="fi-FI" dirty="0"/>
          </a:p>
        </p:txBody>
      </p:sp>
      <p:pic>
        <p:nvPicPr>
          <p:cNvPr id="4" name="Kuva 3"/>
          <p:cNvPicPr>
            <a:picLocks noChangeAspect="1"/>
          </p:cNvPicPr>
          <p:nvPr/>
        </p:nvPicPr>
        <p:blipFill>
          <a:blip r:embed="rId2"/>
          <a:stretch>
            <a:fillRect/>
          </a:stretch>
        </p:blipFill>
        <p:spPr>
          <a:xfrm>
            <a:off x="8497711" y="2436230"/>
            <a:ext cx="2856089" cy="2722793"/>
          </a:xfrm>
          <a:prstGeom prst="rect">
            <a:avLst/>
          </a:prstGeom>
        </p:spPr>
      </p:pic>
    </p:spTree>
    <p:extLst>
      <p:ext uri="{BB962C8B-B14F-4D97-AF65-F5344CB8AC3E}">
        <p14:creationId xmlns:p14="http://schemas.microsoft.com/office/powerpoint/2010/main" val="150698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Oma rajattu näkökulma, jatkuu..</a:t>
            </a:r>
            <a:endParaRPr lang="fi-FI" dirty="0"/>
          </a:p>
        </p:txBody>
      </p:sp>
      <p:sp>
        <p:nvSpPr>
          <p:cNvPr id="3" name="Sisällön paikkamerkki 2"/>
          <p:cNvSpPr>
            <a:spLocks noGrp="1"/>
          </p:cNvSpPr>
          <p:nvPr>
            <p:ph idx="1"/>
          </p:nvPr>
        </p:nvSpPr>
        <p:spPr/>
        <p:txBody>
          <a:bodyPr/>
          <a:lstStyle/>
          <a:p>
            <a:r>
              <a:rPr lang="fi-FI" dirty="0" smtClean="0"/>
              <a:t>Peda.net –sivustolta löydät esimerkkityön, josta näet, miten omaa näkökulmaa voisi käsitellä.</a:t>
            </a:r>
            <a:endParaRPr lang="fi-FI" dirty="0" smtClean="0"/>
          </a:p>
          <a:p>
            <a:r>
              <a:rPr lang="fi-FI" dirty="0" smtClean="0"/>
              <a:t>Käytä hyväksesi lainauksia teoksesta, kuten esimerkkityössä on tehty. Se on kaikista vankin tapa perustella omat näkemyksesi. Jos et halua käyttää suoria lainauksia, voit myös tiivistäen kuvata omin sanoin jotkut teoksen kohtaukset.</a:t>
            </a:r>
          </a:p>
          <a:p>
            <a:r>
              <a:rPr lang="fi-FI" b="1" dirty="0" smtClean="0"/>
              <a:t>Tämä </a:t>
            </a:r>
            <a:r>
              <a:rPr lang="fi-FI" b="1" dirty="0" smtClean="0"/>
              <a:t>osio on koko työn luovin ja kenties tärkein osio, panosta siihen siis kunnolla ja malta käyttää siihen aikaa! Apua saa, jos näkökulman löytäminen tuntuu erityisen vaikealta.</a:t>
            </a:r>
            <a:endParaRPr lang="fi-FI" b="1" dirty="0"/>
          </a:p>
        </p:txBody>
      </p:sp>
    </p:spTree>
    <p:extLst>
      <p:ext uri="{BB962C8B-B14F-4D97-AF65-F5344CB8AC3E}">
        <p14:creationId xmlns:p14="http://schemas.microsoft.com/office/powerpoint/2010/main" val="412475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6. Kirja-arvostelu</a:t>
            </a:r>
            <a:endParaRPr lang="fi-FI" dirty="0"/>
          </a:p>
        </p:txBody>
      </p:sp>
      <p:sp>
        <p:nvSpPr>
          <p:cNvPr id="3" name="Sisällön paikkamerkki 2"/>
          <p:cNvSpPr>
            <a:spLocks noGrp="1"/>
          </p:cNvSpPr>
          <p:nvPr>
            <p:ph idx="1"/>
          </p:nvPr>
        </p:nvSpPr>
        <p:spPr/>
        <p:txBody>
          <a:bodyPr/>
          <a:lstStyle/>
          <a:p>
            <a:r>
              <a:rPr lang="fi-FI" dirty="0" smtClean="0"/>
              <a:t>Tässä osiossa teet peda.net –sivuilta löytyvän ohjeistuksen mukaan kirja-arvostelun.</a:t>
            </a:r>
          </a:p>
          <a:p>
            <a:r>
              <a:rPr lang="fi-FI" dirty="0" smtClean="0"/>
              <a:t>Ohjeet löytyvät pääotsikon ”kirjallisuustyö” alta alaotsikolla ”ohjeita kirja-arvosteluun”.</a:t>
            </a:r>
          </a:p>
          <a:p>
            <a:r>
              <a:rPr lang="fi-FI" dirty="0" smtClean="0"/>
              <a:t>Tämän osion pituus n. 1 sivu.</a:t>
            </a:r>
            <a:endParaRPr lang="fi-FI" dirty="0"/>
          </a:p>
        </p:txBody>
      </p:sp>
    </p:spTree>
    <p:extLst>
      <p:ext uri="{BB962C8B-B14F-4D97-AF65-F5344CB8AC3E}">
        <p14:creationId xmlns:p14="http://schemas.microsoft.com/office/powerpoint/2010/main" val="776642745"/>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27691</TotalTime>
  <Words>631</Words>
  <Application>Microsoft Office PowerPoint</Application>
  <PresentationFormat>Laajakuva</PresentationFormat>
  <Paragraphs>55</Paragraphs>
  <Slides>11</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11</vt:i4>
      </vt:variant>
    </vt:vector>
  </HeadingPairs>
  <TitlesOfParts>
    <vt:vector size="15" baseType="lpstr">
      <vt:lpstr>Arial</vt:lpstr>
      <vt:lpstr>Calibri</vt:lpstr>
      <vt:lpstr>Calibri Light</vt:lpstr>
      <vt:lpstr>Office-teema</vt:lpstr>
      <vt:lpstr>Kirjallisuustyö</vt:lpstr>
      <vt:lpstr>Muodolliset ohjeet</vt:lpstr>
      <vt:lpstr>Tutkielman osat</vt:lpstr>
      <vt:lpstr>2. Kirjailijan elämänvaiheet  (0,5-1 sivu)</vt:lpstr>
      <vt:lpstr>3. Kirjailijan tuotanto (n. 1s)</vt:lpstr>
      <vt:lpstr>4. Esittelemäsi teoksen genre ja tyylikausi</vt:lpstr>
      <vt:lpstr>5. Oma rajattu näkökulma luetusta teoksesta</vt:lpstr>
      <vt:lpstr>5. Oma rajattu näkökulma, jatkuu..</vt:lpstr>
      <vt:lpstr>6. Kirja-arvostelu</vt:lpstr>
      <vt:lpstr>7. Pohdinta</vt:lpstr>
      <vt:lpstr>8. Lähdeluettelo</vt:lpstr>
    </vt:vector>
  </TitlesOfParts>
  <Company>Lohjan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Kirjallisuustyö</dc:title>
  <dc:creator>Lahtinen Elias</dc:creator>
  <cp:lastModifiedBy>Lahtinen Elias</cp:lastModifiedBy>
  <cp:revision>14</cp:revision>
  <dcterms:created xsi:type="dcterms:W3CDTF">2020-03-18T07:59:07Z</dcterms:created>
  <dcterms:modified xsi:type="dcterms:W3CDTF">2020-04-14T11:04:02Z</dcterms:modified>
</cp:coreProperties>
</file>