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9" autoAdjust="0"/>
    <p:restoredTop sz="94660"/>
  </p:normalViewPr>
  <p:slideViewPr>
    <p:cSldViewPr>
      <p:cViewPr varScale="1">
        <p:scale>
          <a:sx n="85" d="100"/>
          <a:sy n="85" d="100"/>
        </p:scale>
        <p:origin x="99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2F55A-CCCF-469F-846D-77218445FA9F}" type="datetimeFigureOut">
              <a:rPr lang="fi-FI" smtClean="0"/>
              <a:t>1.2.2021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9B43-8C2F-4734-BB9F-3349308FB50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93212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2F55A-CCCF-469F-846D-77218445FA9F}" type="datetimeFigureOut">
              <a:rPr lang="fi-FI" smtClean="0"/>
              <a:t>1.2.2021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9B43-8C2F-4734-BB9F-3349308FB50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620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2F55A-CCCF-469F-846D-77218445FA9F}" type="datetimeFigureOut">
              <a:rPr lang="fi-FI" smtClean="0"/>
              <a:t>1.2.2021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9B43-8C2F-4734-BB9F-3349308FB50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6983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2F55A-CCCF-469F-846D-77218445FA9F}" type="datetimeFigureOut">
              <a:rPr lang="fi-FI" smtClean="0"/>
              <a:t>1.2.2021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9B43-8C2F-4734-BB9F-3349308FB50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92385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2F55A-CCCF-469F-846D-77218445FA9F}" type="datetimeFigureOut">
              <a:rPr lang="fi-FI" smtClean="0"/>
              <a:t>1.2.2021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9B43-8C2F-4734-BB9F-3349308FB50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65938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2F55A-CCCF-469F-846D-77218445FA9F}" type="datetimeFigureOut">
              <a:rPr lang="fi-FI" smtClean="0"/>
              <a:t>1.2.2021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9B43-8C2F-4734-BB9F-3349308FB50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7848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2F55A-CCCF-469F-846D-77218445FA9F}" type="datetimeFigureOut">
              <a:rPr lang="fi-FI" smtClean="0"/>
              <a:t>1.2.2021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9B43-8C2F-4734-BB9F-3349308FB50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3506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2F55A-CCCF-469F-846D-77218445FA9F}" type="datetimeFigureOut">
              <a:rPr lang="fi-FI" smtClean="0"/>
              <a:t>1.2.2021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9B43-8C2F-4734-BB9F-3349308FB50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0114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2F55A-CCCF-469F-846D-77218445FA9F}" type="datetimeFigureOut">
              <a:rPr lang="fi-FI" smtClean="0"/>
              <a:t>1.2.2021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9B43-8C2F-4734-BB9F-3349308FB50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98153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2F55A-CCCF-469F-846D-77218445FA9F}" type="datetimeFigureOut">
              <a:rPr lang="fi-FI" smtClean="0"/>
              <a:t>1.2.2021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9B43-8C2F-4734-BB9F-3349308FB50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078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2F55A-CCCF-469F-846D-77218445FA9F}" type="datetimeFigureOut">
              <a:rPr lang="fi-FI" smtClean="0"/>
              <a:t>1.2.2021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9B43-8C2F-4734-BB9F-3349308FB50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47219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2F55A-CCCF-469F-846D-77218445FA9F}" type="datetimeFigureOut">
              <a:rPr lang="fi-FI" smtClean="0"/>
              <a:t>1.2.2021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39B43-8C2F-4734-BB9F-3349308FB50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7776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fi-FI" dirty="0" smtClean="0"/>
              <a:t>Lauseenjäsenet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916832"/>
            <a:ext cx="7848872" cy="4248472"/>
          </a:xfrm>
        </p:spPr>
        <p:txBody>
          <a:bodyPr/>
          <a:lstStyle/>
          <a:p>
            <a:pPr marL="457200" indent="-457200" algn="l">
              <a:buFont typeface="Arial" pitchFamily="34" charset="0"/>
              <a:buChar char="•"/>
            </a:pPr>
            <a:r>
              <a:rPr lang="fi-FI" dirty="0" smtClean="0">
                <a:solidFill>
                  <a:schemeClr val="tx1"/>
                </a:solidFill>
              </a:rPr>
              <a:t>Viimeksi huomattiin, että lausekkeilla on lauseessa erilaisia tehtäviä; jotkut vastaavat kysymykseen ”kuka?”, jotkut kysymykseen ”missä?” jne...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fi-FI" dirty="0" smtClean="0">
                <a:solidFill>
                  <a:schemeClr val="tx1"/>
                </a:solidFill>
              </a:rPr>
              <a:t>Nyt annamme nimet näille lauseen eri rooleille, eli lauseenjäsenille.</a:t>
            </a:r>
          </a:p>
          <a:p>
            <a:pPr algn="l"/>
            <a:endParaRPr lang="fi-F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774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Predikaatti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050904" cy="4525963"/>
          </a:xfrm>
        </p:spPr>
        <p:txBody>
          <a:bodyPr>
            <a:normAutofit lnSpcReduction="10000"/>
          </a:bodyPr>
          <a:lstStyle/>
          <a:p>
            <a:r>
              <a:rPr lang="fi-FI" dirty="0" smtClean="0"/>
              <a:t>Persoonamuotoinen verbi </a:t>
            </a:r>
            <a:r>
              <a:rPr lang="fi-FI" dirty="0" smtClean="0">
                <a:sym typeface="Wingdings" pitchFamily="2" charset="2"/>
              </a:rPr>
              <a:t> jokaisessa lauseessa on oltava predikaatti</a:t>
            </a:r>
          </a:p>
          <a:p>
            <a:pPr marL="0" indent="0">
              <a:buNone/>
            </a:pPr>
            <a:r>
              <a:rPr lang="fi-FI" dirty="0" smtClean="0">
                <a:sym typeface="Wingdings" pitchFamily="2" charset="2"/>
              </a:rPr>
              <a:t> </a:t>
            </a:r>
            <a:r>
              <a:rPr lang="fi-FI" dirty="0" smtClean="0"/>
              <a:t>Maija </a:t>
            </a:r>
            <a:r>
              <a:rPr lang="fi-FI" dirty="0" smtClean="0">
                <a:solidFill>
                  <a:srgbClr val="FF0000"/>
                </a:solidFill>
              </a:rPr>
              <a:t>lähti</a:t>
            </a:r>
            <a:r>
              <a:rPr lang="fi-FI" dirty="0" smtClean="0"/>
              <a:t> Tampereelle.</a:t>
            </a:r>
          </a:p>
          <a:p>
            <a:r>
              <a:rPr lang="fi-FI" dirty="0" smtClean="0"/>
              <a:t>Myös nominaalimuotoiset verbiketjun osat kuuluvat predikaattiin.</a:t>
            </a:r>
          </a:p>
          <a:p>
            <a:pPr marL="0" indent="0">
              <a:buNone/>
            </a:pPr>
            <a:r>
              <a:rPr lang="fi-FI" dirty="0" smtClean="0">
                <a:sym typeface="Wingdings" pitchFamily="2" charset="2"/>
              </a:rPr>
              <a:t> Mikko </a:t>
            </a:r>
            <a:r>
              <a:rPr lang="fi-FI" dirty="0" smtClean="0">
                <a:solidFill>
                  <a:srgbClr val="FF0000"/>
                </a:solidFill>
                <a:sym typeface="Wingdings" pitchFamily="2" charset="2"/>
              </a:rPr>
              <a:t>jaksoi tehdä </a:t>
            </a:r>
            <a:r>
              <a:rPr lang="fi-FI" dirty="0" smtClean="0">
                <a:sym typeface="Wingdings" pitchFamily="2" charset="2"/>
              </a:rPr>
              <a:t>kaikki läksyt.</a:t>
            </a:r>
            <a:endParaRPr lang="fi-FI" dirty="0" smtClean="0"/>
          </a:p>
        </p:txBody>
      </p:sp>
      <p:pic>
        <p:nvPicPr>
          <p:cNvPr id="1026" name="Picture 2" descr="Käynnissä, Sprint, Karrelle-Tra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348880"/>
            <a:ext cx="3348371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4572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Subjekti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6995120" cy="5539754"/>
          </a:xfrm>
        </p:spPr>
        <p:txBody>
          <a:bodyPr>
            <a:normAutofit fontScale="92500" lnSpcReduction="10000"/>
          </a:bodyPr>
          <a:lstStyle/>
          <a:p>
            <a:r>
              <a:rPr lang="fi-FI" dirty="0" smtClean="0"/>
              <a:t>Lauseen tekijä, kokija tai olija</a:t>
            </a:r>
          </a:p>
          <a:p>
            <a:r>
              <a:rPr lang="fi-FI" dirty="0" smtClean="0"/>
              <a:t>Vastaa kysymykseen ”kuka?” tai ”mikä?”</a:t>
            </a:r>
          </a:p>
          <a:p>
            <a:r>
              <a:rPr lang="fi-FI" dirty="0" smtClean="0">
                <a:sym typeface="Wingdings" pitchFamily="2" charset="2"/>
              </a:rPr>
              <a:t> </a:t>
            </a:r>
            <a:r>
              <a:rPr lang="fi-FI" dirty="0" smtClean="0">
                <a:solidFill>
                  <a:srgbClr val="FF0000"/>
                </a:solidFill>
                <a:sym typeface="Wingdings" pitchFamily="2" charset="2"/>
              </a:rPr>
              <a:t>Mikko</a:t>
            </a:r>
            <a:r>
              <a:rPr lang="fi-FI" dirty="0" smtClean="0">
                <a:sym typeface="Wingdings" pitchFamily="2" charset="2"/>
              </a:rPr>
              <a:t> leikkasi nurmikkoa. </a:t>
            </a:r>
          </a:p>
          <a:p>
            <a:r>
              <a:rPr lang="fi-FI" dirty="0" smtClean="0"/>
              <a:t>Koko lauseke toimii subjektina, jos subjektilla on myös määritteitä. </a:t>
            </a:r>
            <a:r>
              <a:rPr lang="fi-FI" dirty="0" smtClean="0">
                <a:sym typeface="Wingdings" pitchFamily="2" charset="2"/>
              </a:rPr>
              <a:t> </a:t>
            </a:r>
            <a:r>
              <a:rPr lang="fi-FI" dirty="0" smtClean="0">
                <a:solidFill>
                  <a:srgbClr val="FF0000"/>
                </a:solidFill>
                <a:sym typeface="Wingdings" pitchFamily="2" charset="2"/>
              </a:rPr>
              <a:t>14-vuotias, pitkätukkainen Minttu </a:t>
            </a:r>
            <a:r>
              <a:rPr lang="fi-FI" dirty="0" smtClean="0">
                <a:sym typeface="Wingdings" pitchFamily="2" charset="2"/>
              </a:rPr>
              <a:t>lähti lenkille.</a:t>
            </a:r>
          </a:p>
          <a:p>
            <a:r>
              <a:rPr lang="fi-FI" dirty="0" smtClean="0"/>
              <a:t>Subjekti esiintyy joko nominatiivissa, genetiivissä tai partitiivissa.</a:t>
            </a:r>
          </a:p>
          <a:p>
            <a:r>
              <a:rPr lang="fi-FI" dirty="0" smtClean="0">
                <a:sym typeface="Wingdings" pitchFamily="2" charset="2"/>
              </a:rPr>
              <a:t> </a:t>
            </a:r>
            <a:r>
              <a:rPr lang="fi-FI" dirty="0" smtClean="0">
                <a:solidFill>
                  <a:srgbClr val="FF0000"/>
                </a:solidFill>
                <a:sym typeface="Wingdings" pitchFamily="2" charset="2"/>
              </a:rPr>
              <a:t>Poika</a:t>
            </a:r>
            <a:r>
              <a:rPr lang="fi-FI" dirty="0" smtClean="0">
                <a:sym typeface="Wingdings" pitchFamily="2" charset="2"/>
              </a:rPr>
              <a:t> potki palloa (nominatiivi). Kentällä on </a:t>
            </a:r>
            <a:r>
              <a:rPr lang="fi-FI" dirty="0" smtClean="0">
                <a:solidFill>
                  <a:srgbClr val="FF0000"/>
                </a:solidFill>
                <a:sym typeface="Wingdings" pitchFamily="2" charset="2"/>
              </a:rPr>
              <a:t>poikia</a:t>
            </a:r>
            <a:r>
              <a:rPr lang="fi-FI" dirty="0" smtClean="0">
                <a:sym typeface="Wingdings" pitchFamily="2" charset="2"/>
              </a:rPr>
              <a:t> (partitiivi). </a:t>
            </a:r>
            <a:r>
              <a:rPr lang="fi-FI" dirty="0" smtClean="0">
                <a:solidFill>
                  <a:srgbClr val="FF0000"/>
                </a:solidFill>
                <a:sym typeface="Wingdings" pitchFamily="2" charset="2"/>
              </a:rPr>
              <a:t>Pojan</a:t>
            </a:r>
            <a:r>
              <a:rPr lang="fi-FI" dirty="0" smtClean="0">
                <a:sym typeface="Wingdings" pitchFamily="2" charset="2"/>
              </a:rPr>
              <a:t> teki mieli lähteä (genetiivi).</a:t>
            </a:r>
            <a:endParaRPr lang="fi-FI" dirty="0" smtClean="0"/>
          </a:p>
        </p:txBody>
      </p:sp>
      <p:pic>
        <p:nvPicPr>
          <p:cNvPr id="2050" name="Picture 2" descr="Sadonkorjuutöitä, Guy, Mies, Du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2564" y="1484784"/>
            <a:ext cx="2131436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0921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Objekti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22912" cy="5429200"/>
          </a:xfrm>
        </p:spPr>
        <p:txBody>
          <a:bodyPr/>
          <a:lstStyle/>
          <a:p>
            <a:r>
              <a:rPr lang="fi-FI" dirty="0" smtClean="0"/>
              <a:t>Tekemisen kohde</a:t>
            </a:r>
          </a:p>
          <a:p>
            <a:r>
              <a:rPr lang="fi-FI" dirty="0" smtClean="0"/>
              <a:t>Vastaa kysymykseen ”mitä, mikä?” tai ”minkä?”</a:t>
            </a:r>
          </a:p>
          <a:p>
            <a:r>
              <a:rPr lang="fi-FI" dirty="0" smtClean="0"/>
              <a:t>Objekti esiintyy nominatiivissa, partitiivissa tai genetiivissä.</a:t>
            </a:r>
          </a:p>
          <a:p>
            <a:r>
              <a:rPr lang="fi-FI" dirty="0" smtClean="0">
                <a:sym typeface="Wingdings" pitchFamily="2" charset="2"/>
              </a:rPr>
              <a:t> Katsoin </a:t>
            </a:r>
            <a:r>
              <a:rPr lang="fi-FI" dirty="0" smtClean="0">
                <a:solidFill>
                  <a:srgbClr val="FF0000"/>
                </a:solidFill>
                <a:sym typeface="Wingdings" pitchFamily="2" charset="2"/>
              </a:rPr>
              <a:t>taloa</a:t>
            </a:r>
            <a:r>
              <a:rPr lang="fi-FI" dirty="0" smtClean="0">
                <a:sym typeface="Wingdings" pitchFamily="2" charset="2"/>
              </a:rPr>
              <a:t>. Hän potkaisi </a:t>
            </a:r>
            <a:r>
              <a:rPr lang="fi-FI" dirty="0" smtClean="0">
                <a:solidFill>
                  <a:srgbClr val="FF0000"/>
                </a:solidFill>
                <a:sym typeface="Wingdings" pitchFamily="2" charset="2"/>
              </a:rPr>
              <a:t>palloa</a:t>
            </a:r>
            <a:r>
              <a:rPr lang="fi-FI" dirty="0" smtClean="0">
                <a:sym typeface="Wingdings" pitchFamily="2" charset="2"/>
              </a:rPr>
              <a:t>. Katsottiin </a:t>
            </a:r>
            <a:r>
              <a:rPr lang="fi-FI" dirty="0" smtClean="0">
                <a:solidFill>
                  <a:srgbClr val="FF0000"/>
                </a:solidFill>
                <a:sym typeface="Wingdings" pitchFamily="2" charset="2"/>
              </a:rPr>
              <a:t>elokuva</a:t>
            </a:r>
            <a:r>
              <a:rPr lang="fi-FI" dirty="0" smtClean="0">
                <a:sym typeface="Wingdings" pitchFamily="2" charset="2"/>
              </a:rPr>
              <a:t>. Tein </a:t>
            </a:r>
            <a:r>
              <a:rPr lang="fi-FI" dirty="0" smtClean="0">
                <a:solidFill>
                  <a:srgbClr val="FF0000"/>
                </a:solidFill>
                <a:sym typeface="Wingdings" pitchFamily="2" charset="2"/>
              </a:rPr>
              <a:t>maalauksen</a:t>
            </a:r>
            <a:r>
              <a:rPr lang="fi-FI" dirty="0" smtClean="0">
                <a:sym typeface="Wingdings" pitchFamily="2" charset="2"/>
              </a:rPr>
              <a:t>.</a:t>
            </a:r>
            <a:endParaRPr lang="fi-FI" dirty="0"/>
          </a:p>
        </p:txBody>
      </p:sp>
      <p:pic>
        <p:nvPicPr>
          <p:cNvPr id="3074" name="Picture 2" descr="https://media.istockphoto.com/photos/close-up-of-legs-and-feet-of-football-player-in-blue-socks-and-shoes-picture-id1150952747?b=1&amp;k=6&amp;m=1150952747&amp;s=170667a&amp;w=0&amp;h=OVeLkv8C68u_0P6dnhuiC5jbzL3d5na0xN_VicDmeEM=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68760"/>
            <a:ext cx="3500827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1465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Predikatiivi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5112568"/>
          </a:xfrm>
        </p:spPr>
        <p:txBody>
          <a:bodyPr>
            <a:normAutofit fontScale="92500" lnSpcReduction="20000"/>
          </a:bodyPr>
          <a:lstStyle/>
          <a:p>
            <a:r>
              <a:rPr lang="fi-FI" dirty="0" smtClean="0"/>
              <a:t>PREDIKATIIVI	     OLLA</a:t>
            </a:r>
          </a:p>
          <a:p>
            <a:endParaRPr lang="fi-FI" dirty="0" smtClean="0"/>
          </a:p>
          <a:p>
            <a:r>
              <a:rPr lang="fi-FI" dirty="0" smtClean="0"/>
              <a:t>Määrittelee jonkin ominaisuuden subjektista. </a:t>
            </a:r>
            <a:r>
              <a:rPr lang="fi-FI" dirty="0" smtClean="0">
                <a:sym typeface="Wingdings" pitchFamily="2" charset="2"/>
              </a:rPr>
              <a:t> Jokin on </a:t>
            </a:r>
            <a:r>
              <a:rPr lang="fi-FI" dirty="0" smtClean="0">
                <a:solidFill>
                  <a:srgbClr val="FF0000"/>
                </a:solidFill>
                <a:sym typeface="Wingdings" pitchFamily="2" charset="2"/>
              </a:rPr>
              <a:t>jonkinlaista/jonkinlainen</a:t>
            </a:r>
            <a:r>
              <a:rPr lang="fi-FI" dirty="0" smtClean="0">
                <a:sym typeface="Wingdings" pitchFamily="2" charset="2"/>
              </a:rPr>
              <a:t>.</a:t>
            </a:r>
            <a:endParaRPr lang="fi-FI" dirty="0" smtClean="0"/>
          </a:p>
          <a:p>
            <a:r>
              <a:rPr lang="fi-FI" dirty="0" smtClean="0"/>
              <a:t>Esiintyy vain silloin, kun predikaattina on olla-verbi.</a:t>
            </a:r>
          </a:p>
          <a:p>
            <a:r>
              <a:rPr lang="fi-FI" dirty="0" smtClean="0"/>
              <a:t>Olla-verbi haluaa siis seurakseen objektin sijaan predikatiivin! </a:t>
            </a:r>
          </a:p>
          <a:p>
            <a:r>
              <a:rPr lang="fi-FI" dirty="0" smtClean="0"/>
              <a:t>Matti on </a:t>
            </a:r>
            <a:r>
              <a:rPr lang="fi-FI" dirty="0" smtClean="0">
                <a:solidFill>
                  <a:srgbClr val="FF0000"/>
                </a:solidFill>
              </a:rPr>
              <a:t>iloinen</a:t>
            </a:r>
            <a:r>
              <a:rPr lang="fi-FI" dirty="0" smtClean="0"/>
              <a:t>. Talo on </a:t>
            </a:r>
            <a:r>
              <a:rPr lang="fi-FI" dirty="0" smtClean="0">
                <a:solidFill>
                  <a:srgbClr val="FF0000"/>
                </a:solidFill>
              </a:rPr>
              <a:t>punainen</a:t>
            </a:r>
            <a:r>
              <a:rPr lang="fi-FI" dirty="0" smtClean="0"/>
              <a:t>. Tuo kynä on </a:t>
            </a:r>
            <a:r>
              <a:rPr lang="fi-FI" dirty="0" smtClean="0">
                <a:solidFill>
                  <a:srgbClr val="FF0000"/>
                </a:solidFill>
              </a:rPr>
              <a:t>minun</a:t>
            </a:r>
            <a:r>
              <a:rPr lang="fi-FI" dirty="0" smtClean="0"/>
              <a:t>.</a:t>
            </a:r>
          </a:p>
          <a:p>
            <a:r>
              <a:rPr lang="fi-FI" dirty="0" smtClean="0"/>
              <a:t>Esiintyy aina nominatiivissa, partitiivissa tai genetiivissä.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Heart 3"/>
          <p:cNvSpPr/>
          <p:nvPr/>
        </p:nvSpPr>
        <p:spPr>
          <a:xfrm>
            <a:off x="2987824" y="1489689"/>
            <a:ext cx="576064" cy="576064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052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7221"/>
            <a:ext cx="8229600" cy="1143000"/>
          </a:xfrm>
        </p:spPr>
        <p:txBody>
          <a:bodyPr/>
          <a:lstStyle/>
          <a:p>
            <a:r>
              <a:rPr lang="fi-FI" dirty="0" smtClean="0"/>
              <a:t>Adverbiaali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92500" lnSpcReduction="20000"/>
          </a:bodyPr>
          <a:lstStyle/>
          <a:p>
            <a:r>
              <a:rPr lang="fi-FI" dirty="0" smtClean="0"/>
              <a:t>Kertoo ajan, paikan, tavan tai määrän</a:t>
            </a:r>
          </a:p>
          <a:p>
            <a:r>
              <a:rPr lang="fi-FI" dirty="0" smtClean="0"/>
              <a:t>Vastaa esim. kysymyksiin ”miten?”, ”missä?”, ”milloin?”, ”kenelle?”…</a:t>
            </a:r>
          </a:p>
          <a:p>
            <a:r>
              <a:rPr lang="fi-FI" dirty="0" smtClean="0"/>
              <a:t>Adverbiaalin erottaa muista lauseenjäsenistä se, että se </a:t>
            </a:r>
            <a:r>
              <a:rPr lang="fi-FI" b="1" dirty="0" smtClean="0"/>
              <a:t>ei voi esiintyä nominatiivissa, partitiivissa tai genetiivissä</a:t>
            </a:r>
            <a:r>
              <a:rPr lang="fi-FI" dirty="0" smtClean="0"/>
              <a:t>.</a:t>
            </a:r>
          </a:p>
          <a:p>
            <a:r>
              <a:rPr lang="fi-FI" dirty="0" smtClean="0"/>
              <a:t>Mikäli siis lausekkeen sanat ovat jossakin eri sijamuodossa kuin edellämainitut, se on adverbiaali.</a:t>
            </a:r>
          </a:p>
          <a:p>
            <a:r>
              <a:rPr lang="fi-FI" dirty="0" smtClean="0">
                <a:sym typeface="Wingdings" pitchFamily="2" charset="2"/>
              </a:rPr>
              <a:t> Olin </a:t>
            </a:r>
            <a:r>
              <a:rPr lang="fi-FI" dirty="0" smtClean="0">
                <a:solidFill>
                  <a:srgbClr val="FF0000"/>
                </a:solidFill>
                <a:sym typeface="Wingdings" pitchFamily="2" charset="2"/>
              </a:rPr>
              <a:t>eilen</a:t>
            </a:r>
            <a:r>
              <a:rPr lang="fi-FI" dirty="0" smtClean="0">
                <a:sym typeface="Wingdings" pitchFamily="2" charset="2"/>
              </a:rPr>
              <a:t> </a:t>
            </a:r>
            <a:r>
              <a:rPr lang="fi-FI" dirty="0" smtClean="0">
                <a:solidFill>
                  <a:srgbClr val="FF0000"/>
                </a:solidFill>
                <a:sym typeface="Wingdings" pitchFamily="2" charset="2"/>
              </a:rPr>
              <a:t>kummitustalossa</a:t>
            </a:r>
            <a:r>
              <a:rPr lang="fi-FI" dirty="0" smtClean="0">
                <a:sym typeface="Wingdings" pitchFamily="2" charset="2"/>
              </a:rPr>
              <a:t>. </a:t>
            </a:r>
          </a:p>
          <a:p>
            <a:r>
              <a:rPr lang="fi-FI" dirty="0" smtClean="0">
                <a:sym typeface="Wingdings" pitchFamily="2" charset="2"/>
              </a:rPr>
              <a:t> Minna kävi </a:t>
            </a:r>
            <a:r>
              <a:rPr lang="fi-FI" u="sng" dirty="0" smtClean="0">
                <a:solidFill>
                  <a:srgbClr val="FF0000"/>
                </a:solidFill>
                <a:sym typeface="Wingdings" pitchFamily="2" charset="2"/>
              </a:rPr>
              <a:t>välitunnilla</a:t>
            </a:r>
            <a:r>
              <a:rPr lang="fi-FI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fi-FI" u="sng" dirty="0" smtClean="0">
                <a:solidFill>
                  <a:srgbClr val="FF0000"/>
                </a:solidFill>
                <a:sym typeface="Wingdings" pitchFamily="2" charset="2"/>
              </a:rPr>
              <a:t>kaupassa</a:t>
            </a:r>
            <a:r>
              <a:rPr lang="fi-FI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fi-FI" u="sng" dirty="0" smtClean="0">
                <a:solidFill>
                  <a:srgbClr val="FF0000"/>
                </a:solidFill>
                <a:sym typeface="Wingdings" pitchFamily="2" charset="2"/>
              </a:rPr>
              <a:t>iloisesti hymyillen</a:t>
            </a:r>
            <a:r>
              <a:rPr lang="fi-FI" dirty="0" smtClean="0">
                <a:sym typeface="Wingdings" pitchFamily="2" charset="2"/>
              </a:rPr>
              <a:t>.</a:t>
            </a:r>
            <a:endParaRPr lang="fi-FI" dirty="0"/>
          </a:p>
        </p:txBody>
      </p:sp>
      <p:pic>
        <p:nvPicPr>
          <p:cNvPr id="4098" name="Picture 2" descr="https://media.istockphoto.com/photos/round-office-clock-showing-two-oclock-isolated-on-white-background-picture-id1204156637?b=1&amp;k=6&amp;m=1204156637&amp;s=170667a&amp;w=0&amp;h=G4nwkmpcSHt2qWSTXuIYYgqFts12WSGRO66HWUDUDYQ=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7855" y="-24787"/>
            <a:ext cx="1896145" cy="1896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5456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Nimeä seuraavien lauseiden jäsenet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>
                <a:solidFill>
                  <a:srgbClr val="00B050"/>
                </a:solidFill>
              </a:rPr>
              <a:t>Kissa</a:t>
            </a:r>
            <a:r>
              <a:rPr lang="fi-FI" dirty="0" smtClean="0"/>
              <a:t> maistoi </a:t>
            </a:r>
            <a:r>
              <a:rPr lang="fi-FI" dirty="0" smtClean="0">
                <a:solidFill>
                  <a:srgbClr val="FF0000"/>
                </a:solidFill>
              </a:rPr>
              <a:t>tomaattia</a:t>
            </a:r>
            <a:r>
              <a:rPr lang="fi-FI" dirty="0" smtClean="0"/>
              <a:t>. </a:t>
            </a:r>
          </a:p>
          <a:p>
            <a:r>
              <a:rPr lang="fi-FI" dirty="0" smtClean="0">
                <a:solidFill>
                  <a:srgbClr val="00B050"/>
                </a:solidFill>
              </a:rPr>
              <a:t>Sen naama </a:t>
            </a:r>
            <a:r>
              <a:rPr lang="fi-FI" dirty="0" smtClean="0"/>
              <a:t>venähti.</a:t>
            </a:r>
          </a:p>
          <a:p>
            <a:r>
              <a:rPr lang="fi-FI" dirty="0" smtClean="0">
                <a:solidFill>
                  <a:srgbClr val="00B050"/>
                </a:solidFill>
              </a:rPr>
              <a:t>Silmät</a:t>
            </a:r>
            <a:r>
              <a:rPr lang="fi-FI" dirty="0" smtClean="0"/>
              <a:t> olivat </a:t>
            </a:r>
            <a:r>
              <a:rPr lang="fi-FI" dirty="0" smtClean="0">
                <a:solidFill>
                  <a:srgbClr val="FF0000"/>
                </a:solidFill>
              </a:rPr>
              <a:t>järkytyksestä suuret</a:t>
            </a:r>
            <a:r>
              <a:rPr lang="fi-FI" dirty="0" smtClean="0"/>
              <a:t>.</a:t>
            </a:r>
          </a:p>
          <a:p>
            <a:r>
              <a:rPr lang="fi-FI" dirty="0" smtClean="0">
                <a:solidFill>
                  <a:srgbClr val="00B050"/>
                </a:solidFill>
              </a:rPr>
              <a:t>Se</a:t>
            </a:r>
            <a:r>
              <a:rPr lang="fi-FI" dirty="0" smtClean="0"/>
              <a:t> lähti </a:t>
            </a:r>
            <a:r>
              <a:rPr lang="fi-F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huoneesta</a:t>
            </a:r>
            <a:r>
              <a:rPr lang="fi-FI" dirty="0" smtClean="0">
                <a:solidFill>
                  <a:srgbClr val="FF0000"/>
                </a:solidFill>
              </a:rPr>
              <a:t> niskojaan nakellen</a:t>
            </a:r>
            <a:r>
              <a:rPr lang="fi-FI" dirty="0" smtClean="0"/>
              <a:t>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099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39410</TotalTime>
  <Words>314</Words>
  <Application>Microsoft Office PowerPoint</Application>
  <PresentationFormat>Näytössä katseltava diaesitys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Office Theme</vt:lpstr>
      <vt:lpstr>Lauseenjäsenet</vt:lpstr>
      <vt:lpstr>Predikaatti</vt:lpstr>
      <vt:lpstr>Subjekti</vt:lpstr>
      <vt:lpstr>Objekti</vt:lpstr>
      <vt:lpstr>Predikatiivi</vt:lpstr>
      <vt:lpstr>Adverbiaali</vt:lpstr>
      <vt:lpstr>Nimeä seuraavien lauseiden jäsenet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Kaisu</dc:creator>
  <cp:lastModifiedBy>Lahtinen Elias</cp:lastModifiedBy>
  <cp:revision>26</cp:revision>
  <dcterms:created xsi:type="dcterms:W3CDTF">2019-12-03T14:34:01Z</dcterms:created>
  <dcterms:modified xsi:type="dcterms:W3CDTF">2021-02-02T15:12:26Z</dcterms:modified>
</cp:coreProperties>
</file>