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" name="Google Shape;39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dia" type="title">
  <p:cSld name="TITL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/>
          <p:nvPr>
            <p:ph type="ctrTitle"/>
          </p:nvPr>
        </p:nvSpPr>
        <p:spPr>
          <a:xfrm>
            <a:off x="2589213" y="2514600"/>
            <a:ext cx="8915400" cy="226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"/>
          <p:cNvSpPr txBox="1"/>
          <p:nvPr>
            <p:ph idx="1" type="subTitle"/>
          </p:nvPr>
        </p:nvSpPr>
        <p:spPr>
          <a:xfrm>
            <a:off x="2589213" y="4777379"/>
            <a:ext cx="8915400" cy="11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rtl="0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6" name="Google Shape;76;p2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2"/>
          <p:cNvSpPr txBox="1"/>
          <p:nvPr>
            <p:ph idx="12" type="sldNum"/>
          </p:nvPr>
        </p:nvSpPr>
        <p:spPr>
          <a:xfrm>
            <a:off x="531812" y="4529540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 ja kuvateksti">
  <p:cSld name="Otsikko ja kuvateksti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>
            <p:ph type="title"/>
          </p:nvPr>
        </p:nvSpPr>
        <p:spPr>
          <a:xfrm>
            <a:off x="2589212" y="609600"/>
            <a:ext cx="8915400" cy="311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1"/>
          <p:cNvSpPr txBox="1"/>
          <p:nvPr>
            <p:ph idx="1" type="body"/>
          </p:nvPr>
        </p:nvSpPr>
        <p:spPr>
          <a:xfrm>
            <a:off x="2589212" y="4354046"/>
            <a:ext cx="8915400" cy="15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2" name="Google Shape;142;p11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1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1"/>
          <p:cNvSpPr/>
          <p:nvPr/>
        </p:nvSpPr>
        <p:spPr>
          <a:xfrm flipH="1" rot="10800000">
            <a:off x="-4189" y="31781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1"/>
          <p:cNvSpPr txBox="1"/>
          <p:nvPr>
            <p:ph idx="12" type="sldNum"/>
          </p:nvPr>
        </p:nvSpPr>
        <p:spPr>
          <a:xfrm>
            <a:off x="531812" y="3244139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ainaus ja kuvateksti">
  <p:cSld name="Lainaus ja kuvateksti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"/>
          <p:cNvSpPr txBox="1"/>
          <p:nvPr>
            <p:ph type="title"/>
          </p:nvPr>
        </p:nvSpPr>
        <p:spPr>
          <a:xfrm>
            <a:off x="2849949" y="609600"/>
            <a:ext cx="8394000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2"/>
          <p:cNvSpPr txBox="1"/>
          <p:nvPr>
            <p:ph idx="1" type="body"/>
          </p:nvPr>
        </p:nvSpPr>
        <p:spPr>
          <a:xfrm>
            <a:off x="3275012" y="3505200"/>
            <a:ext cx="7536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12"/>
          <p:cNvSpPr txBox="1"/>
          <p:nvPr>
            <p:ph idx="2" type="body"/>
          </p:nvPr>
        </p:nvSpPr>
        <p:spPr>
          <a:xfrm>
            <a:off x="2589212" y="4354046"/>
            <a:ext cx="8915400" cy="15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0" name="Google Shape;150;p12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2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2"/>
          <p:cNvSpPr/>
          <p:nvPr/>
        </p:nvSpPr>
        <p:spPr>
          <a:xfrm flipH="1" rot="10800000">
            <a:off x="-4189" y="31781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2"/>
          <p:cNvSpPr txBox="1"/>
          <p:nvPr>
            <p:ph idx="12" type="sldNum"/>
          </p:nvPr>
        </p:nvSpPr>
        <p:spPr>
          <a:xfrm>
            <a:off x="531812" y="3244139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54" name="Google Shape;154;p12"/>
          <p:cNvSpPr txBox="1"/>
          <p:nvPr/>
        </p:nvSpPr>
        <p:spPr>
          <a:xfrm>
            <a:off x="2467652" y="648005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i-FI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55" name="Google Shape;155;p12"/>
          <p:cNvSpPr txBox="1"/>
          <p:nvPr/>
        </p:nvSpPr>
        <p:spPr>
          <a:xfrm>
            <a:off x="11114852" y="2905306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i-FI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imikortti">
  <p:cSld name="Nimikortti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/>
          <p:nvPr>
            <p:ph type="title"/>
          </p:nvPr>
        </p:nvSpPr>
        <p:spPr>
          <a:xfrm>
            <a:off x="2589213" y="2438400"/>
            <a:ext cx="8915400" cy="272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3"/>
          <p:cNvSpPr txBox="1"/>
          <p:nvPr>
            <p:ph idx="1" type="body"/>
          </p:nvPr>
        </p:nvSpPr>
        <p:spPr>
          <a:xfrm>
            <a:off x="2589213" y="5181600"/>
            <a:ext cx="8915400" cy="7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13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13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13"/>
          <p:cNvSpPr/>
          <p:nvPr/>
        </p:nvSpPr>
        <p:spPr>
          <a:xfrm flipH="1" rot="10800000">
            <a:off x="-4189" y="491172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3"/>
          <p:cNvSpPr txBox="1"/>
          <p:nvPr>
            <p:ph idx="12" type="sldNum"/>
          </p:nvPr>
        </p:nvSpPr>
        <p:spPr>
          <a:xfrm>
            <a:off x="531812" y="4983087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ainauksen nimikortti">
  <p:cSld name="Lainauksen nimikortti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"/>
          <p:cNvSpPr txBox="1"/>
          <p:nvPr>
            <p:ph type="title"/>
          </p:nvPr>
        </p:nvSpPr>
        <p:spPr>
          <a:xfrm>
            <a:off x="2849949" y="609600"/>
            <a:ext cx="8394000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1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66" name="Google Shape;166;p14"/>
          <p:cNvSpPr txBox="1"/>
          <p:nvPr>
            <p:ph idx="2" type="body"/>
          </p:nvPr>
        </p:nvSpPr>
        <p:spPr>
          <a:xfrm>
            <a:off x="2589213" y="5181600"/>
            <a:ext cx="8915400" cy="7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67" name="Google Shape;167;p14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14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14"/>
          <p:cNvSpPr/>
          <p:nvPr/>
        </p:nvSpPr>
        <p:spPr>
          <a:xfrm flipH="1" rot="10800000">
            <a:off x="-4189" y="491172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4"/>
          <p:cNvSpPr txBox="1"/>
          <p:nvPr>
            <p:ph idx="12" type="sldNum"/>
          </p:nvPr>
        </p:nvSpPr>
        <p:spPr>
          <a:xfrm>
            <a:off x="531812" y="4983087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2467652" y="648005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i-FI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72" name="Google Shape;172;p14"/>
          <p:cNvSpPr txBox="1"/>
          <p:nvPr/>
        </p:nvSpPr>
        <p:spPr>
          <a:xfrm>
            <a:off x="11114852" y="2905306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i-FI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osi tai epätosi">
  <p:cSld name="Tosi tai epätosi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"/>
          <p:cNvSpPr txBox="1"/>
          <p:nvPr>
            <p:ph type="title"/>
          </p:nvPr>
        </p:nvSpPr>
        <p:spPr>
          <a:xfrm>
            <a:off x="2589212" y="627407"/>
            <a:ext cx="8915400" cy="28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1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76" name="Google Shape;176;p15"/>
          <p:cNvSpPr txBox="1"/>
          <p:nvPr>
            <p:ph idx="2" type="body"/>
          </p:nvPr>
        </p:nvSpPr>
        <p:spPr>
          <a:xfrm>
            <a:off x="2589213" y="5181600"/>
            <a:ext cx="8915400" cy="7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77" name="Google Shape;177;p15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15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15"/>
          <p:cNvSpPr/>
          <p:nvPr/>
        </p:nvSpPr>
        <p:spPr>
          <a:xfrm flipH="1" rot="10800000">
            <a:off x="-4189" y="491172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5"/>
          <p:cNvSpPr txBox="1"/>
          <p:nvPr>
            <p:ph idx="12" type="sldNum"/>
          </p:nvPr>
        </p:nvSpPr>
        <p:spPr>
          <a:xfrm>
            <a:off x="531812" y="4983087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 ja pystysuora teksti" type="vertTx">
  <p:cSld name="VERTICAL_TEXT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"/>
          <p:cNvSpPr txBox="1"/>
          <p:nvPr>
            <p:ph type="title"/>
          </p:nvPr>
        </p:nvSpPr>
        <p:spPr>
          <a:xfrm>
            <a:off x="2592924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16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84" name="Google Shape;184;p16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16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16"/>
          <p:cNvSpPr/>
          <p:nvPr/>
        </p:nvSpPr>
        <p:spPr>
          <a:xfrm flipH="1" rot="10800000">
            <a:off x="-4189" y="7143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6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ystysuora otsikko ja teksti" type="vertTitleAndTx">
  <p:cSld name="VERTICAL_TITLE_AND_VERTICAL_TEXT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/>
          <p:nvPr>
            <p:ph type="title"/>
          </p:nvPr>
        </p:nvSpPr>
        <p:spPr>
          <a:xfrm rot="5400000">
            <a:off x="7756613" y="2165505"/>
            <a:ext cx="5283900" cy="220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17"/>
          <p:cNvSpPr txBox="1"/>
          <p:nvPr>
            <p:ph idx="1" type="body"/>
          </p:nvPr>
        </p:nvSpPr>
        <p:spPr>
          <a:xfrm rot="5400000">
            <a:off x="3185762" y="30855"/>
            <a:ext cx="5283900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91" name="Google Shape;191;p17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17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17"/>
          <p:cNvSpPr/>
          <p:nvPr/>
        </p:nvSpPr>
        <p:spPr>
          <a:xfrm flipH="1" rot="10800000">
            <a:off x="-4189" y="7143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hjä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"/>
          <p:cNvSpPr/>
          <p:nvPr/>
        </p:nvSpPr>
        <p:spPr>
          <a:xfrm flipH="1" rot="10800000">
            <a:off x="-4189" y="7143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3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 ja sisältö" type="obj">
  <p:cSld name="OBJEC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4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4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"/>
          <p:cNvSpPr/>
          <p:nvPr/>
        </p:nvSpPr>
        <p:spPr>
          <a:xfrm flipH="1" rot="10800000">
            <a:off x="-4189" y="7143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4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san ylätunniste" type="secHead">
  <p:cSld name="SECTION_HEADER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"/>
          <p:cNvSpPr txBox="1"/>
          <p:nvPr>
            <p:ph type="title"/>
          </p:nvPr>
        </p:nvSpPr>
        <p:spPr>
          <a:xfrm>
            <a:off x="2589212" y="2058750"/>
            <a:ext cx="8915400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5"/>
          <p:cNvSpPr txBox="1"/>
          <p:nvPr>
            <p:ph idx="1" type="body"/>
          </p:nvPr>
        </p:nvSpPr>
        <p:spPr>
          <a:xfrm>
            <a:off x="2589212" y="3530129"/>
            <a:ext cx="89154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5" name="Google Shape;95;p5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5"/>
          <p:cNvSpPr/>
          <p:nvPr/>
        </p:nvSpPr>
        <p:spPr>
          <a:xfrm flipH="1" rot="10800000">
            <a:off x="-4189" y="31781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531812" y="3244139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Kaksi sisältökohdetta" type="twoObj">
  <p:cSld name="TWO_OBJECTS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/>
          <p:nvPr>
            <p:ph type="title"/>
          </p:nvPr>
        </p:nvSpPr>
        <p:spPr>
          <a:xfrm>
            <a:off x="2592924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6"/>
          <p:cNvSpPr txBox="1"/>
          <p:nvPr>
            <p:ph idx="1" type="body"/>
          </p:nvPr>
        </p:nvSpPr>
        <p:spPr>
          <a:xfrm>
            <a:off x="2589212" y="2133600"/>
            <a:ext cx="4314000" cy="37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6"/>
          <p:cNvSpPr txBox="1"/>
          <p:nvPr>
            <p:ph idx="2" type="body"/>
          </p:nvPr>
        </p:nvSpPr>
        <p:spPr>
          <a:xfrm>
            <a:off x="7190747" y="2126222"/>
            <a:ext cx="4314000" cy="37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6"/>
          <p:cNvSpPr/>
          <p:nvPr/>
        </p:nvSpPr>
        <p:spPr>
          <a:xfrm flipH="1" rot="10800000">
            <a:off x="-4189" y="7143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ailu" type="twoTxTwoObj">
  <p:cSld name="TWO_OBJECTS_WITH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type="title"/>
          </p:nvPr>
        </p:nvSpPr>
        <p:spPr>
          <a:xfrm>
            <a:off x="2592924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7"/>
          <p:cNvSpPr txBox="1"/>
          <p:nvPr>
            <p:ph idx="1" type="body"/>
          </p:nvPr>
        </p:nvSpPr>
        <p:spPr>
          <a:xfrm>
            <a:off x="2939373" y="1972703"/>
            <a:ext cx="39927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0" name="Google Shape;110;p7"/>
          <p:cNvSpPr txBox="1"/>
          <p:nvPr>
            <p:ph idx="2" type="body"/>
          </p:nvPr>
        </p:nvSpPr>
        <p:spPr>
          <a:xfrm>
            <a:off x="2589212" y="2548966"/>
            <a:ext cx="43428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3" type="body"/>
          </p:nvPr>
        </p:nvSpPr>
        <p:spPr>
          <a:xfrm>
            <a:off x="7506629" y="1969475"/>
            <a:ext cx="39990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2" name="Google Shape;112;p7"/>
          <p:cNvSpPr txBox="1"/>
          <p:nvPr>
            <p:ph idx="4" type="body"/>
          </p:nvPr>
        </p:nvSpPr>
        <p:spPr>
          <a:xfrm>
            <a:off x="7166957" y="2545738"/>
            <a:ext cx="4338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7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7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7"/>
          <p:cNvSpPr/>
          <p:nvPr/>
        </p:nvSpPr>
        <p:spPr>
          <a:xfrm flipH="1" rot="10800000">
            <a:off x="-4189" y="7143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7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ain otsikko" type="titleOnly">
  <p:cSld name="TITLE_ONLY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"/>
          <p:cNvSpPr txBox="1"/>
          <p:nvPr>
            <p:ph type="title"/>
          </p:nvPr>
        </p:nvSpPr>
        <p:spPr>
          <a:xfrm>
            <a:off x="2592924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8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8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8"/>
          <p:cNvSpPr/>
          <p:nvPr/>
        </p:nvSpPr>
        <p:spPr>
          <a:xfrm flipH="1" rot="10800000">
            <a:off x="-4189" y="7143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ollinen sisältö" type="objTx">
  <p:cSld name="OBJECT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/>
          <p:nvPr>
            <p:ph type="title"/>
          </p:nvPr>
        </p:nvSpPr>
        <p:spPr>
          <a:xfrm>
            <a:off x="2589212" y="446088"/>
            <a:ext cx="3505200" cy="97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9"/>
          <p:cNvSpPr txBox="1"/>
          <p:nvPr>
            <p:ph idx="1" type="body"/>
          </p:nvPr>
        </p:nvSpPr>
        <p:spPr>
          <a:xfrm>
            <a:off x="6323012" y="446088"/>
            <a:ext cx="5181600" cy="541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9"/>
          <p:cNvSpPr txBox="1"/>
          <p:nvPr>
            <p:ph idx="2" type="body"/>
          </p:nvPr>
        </p:nvSpPr>
        <p:spPr>
          <a:xfrm>
            <a:off x="2589212" y="1598613"/>
            <a:ext cx="3505200" cy="42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7" name="Google Shape;127;p9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9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9"/>
          <p:cNvSpPr/>
          <p:nvPr/>
        </p:nvSpPr>
        <p:spPr>
          <a:xfrm flipH="1" rot="10800000">
            <a:off x="-4189" y="71437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ollinen kuva" type="picTx">
  <p:cSld name="PICTURE_WITH_CAPTION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/>
          <p:nvPr>
            <p:ph type="title"/>
          </p:nvPr>
        </p:nvSpPr>
        <p:spPr>
          <a:xfrm>
            <a:off x="2589213" y="4800600"/>
            <a:ext cx="8915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0"/>
          <p:cNvSpPr/>
          <p:nvPr>
            <p:ph idx="2" type="pic"/>
          </p:nvPr>
        </p:nvSpPr>
        <p:spPr>
          <a:xfrm>
            <a:off x="2589212" y="634965"/>
            <a:ext cx="89154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4" name="Google Shape;134;p10"/>
          <p:cNvSpPr txBox="1"/>
          <p:nvPr>
            <p:ph idx="1" type="body"/>
          </p:nvPr>
        </p:nvSpPr>
        <p:spPr>
          <a:xfrm>
            <a:off x="2589213" y="5367338"/>
            <a:ext cx="8915400" cy="4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rtl="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rtl="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5" name="Google Shape;135;p10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0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0"/>
          <p:cNvSpPr/>
          <p:nvPr/>
        </p:nvSpPr>
        <p:spPr>
          <a:xfrm flipH="1" rot="10800000">
            <a:off x="-4189" y="4911722"/>
            <a:ext cx="1588529" cy="507300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0"/>
          <p:cNvSpPr txBox="1"/>
          <p:nvPr>
            <p:ph idx="12" type="sldNum"/>
          </p:nvPr>
        </p:nvSpPr>
        <p:spPr>
          <a:xfrm>
            <a:off x="531812" y="4983087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1"/>
          <p:cNvGrpSpPr/>
          <p:nvPr/>
        </p:nvGrpSpPr>
        <p:grpSpPr>
          <a:xfrm>
            <a:off x="-16" y="228598"/>
            <a:ext cx="2851499" cy="6638590"/>
            <a:chOff x="2487613" y="285750"/>
            <a:chExt cx="2428875" cy="5654677"/>
          </a:xfrm>
        </p:grpSpPr>
        <p:sp>
          <p:nvSpPr>
            <p:cNvPr id="42" name="Google Shape;42;p1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2573338" y="2817813"/>
              <a:ext cx="700088" cy="2835274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3148013" y="1282700"/>
              <a:ext cx="1768475" cy="3448051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" name="Google Shape;54;p1"/>
          <p:cNvGrpSpPr/>
          <p:nvPr/>
        </p:nvGrpSpPr>
        <p:grpSpPr>
          <a:xfrm>
            <a:off x="27049" y="-791"/>
            <a:ext cx="2356623" cy="6853887"/>
            <a:chOff x="6627813" y="194833"/>
            <a:chExt cx="1952625" cy="5678918"/>
          </a:xfrm>
        </p:grpSpPr>
        <p:sp>
          <p:nvSpPr>
            <p:cNvPr id="55" name="Google Shape;55;p1"/>
            <p:cNvSpPr/>
            <p:nvPr/>
          </p:nvSpPr>
          <p:spPr>
            <a:xfrm>
              <a:off x="6627813" y="194833"/>
              <a:ext cx="409575" cy="3646489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7037388" y="3811588"/>
              <a:ext cx="457200" cy="1852614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1"/>
          <p:cNvSpPr/>
          <p:nvPr/>
        </p:nvSpPr>
        <p:spPr>
          <a:xfrm>
            <a:off x="0" y="0"/>
            <a:ext cx="183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"/>
          <p:cNvSpPr txBox="1"/>
          <p:nvPr>
            <p:ph type="title"/>
          </p:nvPr>
        </p:nvSpPr>
        <p:spPr>
          <a:xfrm>
            <a:off x="2592924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9" name="Google Shape;69;p1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0" name="Google Shape;70;p1"/>
          <p:cNvSpPr txBox="1"/>
          <p:nvPr>
            <p:ph idx="10" type="dt"/>
          </p:nvPr>
        </p:nvSpPr>
        <p:spPr>
          <a:xfrm>
            <a:off x="10361612" y="6130437"/>
            <a:ext cx="11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1" name="Google Shape;71;p1"/>
          <p:cNvSpPr txBox="1"/>
          <p:nvPr>
            <p:ph idx="11" type="ftr"/>
          </p:nvPr>
        </p:nvSpPr>
        <p:spPr>
          <a:xfrm>
            <a:off x="2589212" y="6135808"/>
            <a:ext cx="7620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2" name="Google Shape;72;p1"/>
          <p:cNvSpPr txBox="1"/>
          <p:nvPr>
            <p:ph idx="12" type="sldNum"/>
          </p:nvPr>
        </p:nvSpPr>
        <p:spPr>
          <a:xfrm>
            <a:off x="531812" y="787782"/>
            <a:ext cx="779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"/>
          <p:cNvSpPr txBox="1"/>
          <p:nvPr>
            <p:ph type="ctrTitle"/>
          </p:nvPr>
        </p:nvSpPr>
        <p:spPr>
          <a:xfrm>
            <a:off x="2589213" y="209007"/>
            <a:ext cx="8915400" cy="1437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b="1" lang="fi-FI"/>
              <a:t>LAURENTIUS-KOULU</a:t>
            </a:r>
            <a:endParaRPr/>
          </a:p>
        </p:txBody>
      </p:sp>
      <p:pic>
        <p:nvPicPr>
          <p:cNvPr id="200" name="Google Shape;20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67087" y="1804987"/>
            <a:ext cx="7918139" cy="4712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709" y="681644"/>
            <a:ext cx="9800606" cy="5769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8814" y="1246909"/>
            <a:ext cx="9461499" cy="49543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1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b="1" lang="fi-FI"/>
              <a:t>Oppimisympäristöt</a:t>
            </a:r>
            <a:endParaRPr b="1"/>
          </a:p>
        </p:txBody>
      </p:sp>
      <p:sp>
        <p:nvSpPr>
          <p:cNvPr id="216" name="Google Shape;216;p21"/>
          <p:cNvSpPr txBox="1"/>
          <p:nvPr>
            <p:ph idx="1" type="body"/>
          </p:nvPr>
        </p:nvSpPr>
        <p:spPr>
          <a:xfrm>
            <a:off x="1638291" y="1361560"/>
            <a:ext cx="8915400" cy="49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000"/>
              <a:t>1-2 minikoulu Laurentius-talon 2. krs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/>
              <a:t>3-4 minikoulu Laurentius-talon 2. krs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/>
              <a:t>5-6 minikoulu Anttilan koulurakennuksen 2. krs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/>
              <a:t>7-9 lk:ien taito- ja taideopetus (ku, ks, kot) Laurentius-talo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/>
              <a:t>7-9 lk:ien mat.aineet, reaaliaineet, kielet ja erityisopetus Anttilan koulurakennus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/>
              <a:t>7-9 lk:ien äidinkieli Solbrinkenin entinen koulurakennus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/>
              <a:t>1-6 luokkien liikunta Laurentius-talon liikuntasali, Harjun kenttä, Neidonkeidas jne.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/>
              <a:t>7-9 luokkien liikunta Tennari, Harjun urheilukenttä, Neidonkeidas, Aurlahti jne.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2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b="1" lang="fi-FI" sz="5400"/>
              <a:t>KOULUN TOIMIJAT</a:t>
            </a:r>
            <a:endParaRPr/>
          </a:p>
        </p:txBody>
      </p:sp>
      <p:sp>
        <p:nvSpPr>
          <p:cNvPr id="222" name="Google Shape;222;p22"/>
          <p:cNvSpPr txBox="1"/>
          <p:nvPr>
            <p:ph idx="1" type="body"/>
          </p:nvPr>
        </p:nvSpPr>
        <p:spPr>
          <a:xfrm>
            <a:off x="2589212" y="1471353"/>
            <a:ext cx="8915400" cy="48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Oppilaita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885 oppilasta (1-6lk:t  240 oppilasta, 7-9lk:t   645 oppilasta)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Opetushenkilöstö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luokanopettajia 13 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aineenopettajia 43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erityisopettajia 13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valmistavan opetuksen ja suomi toisena kielenä opettajat 5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Koulunkäynninohjaajia  12 + iltapäiväohjaaja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Oppilashuoltohenkilöstö: kuraattorit, kouluterveydenhoitajat, koulupsykologi, oppilaanohjaajat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Keittiöhenkilöstö ja palvelutyöntekijät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Rehtori, apulaisrehtori ja toimistosihteerit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3"/>
          <p:cNvSpPr txBox="1"/>
          <p:nvPr>
            <p:ph type="title"/>
          </p:nvPr>
        </p:nvSpPr>
        <p:spPr>
          <a:xfrm>
            <a:off x="2592925" y="624110"/>
            <a:ext cx="89118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</a:pPr>
            <a:r>
              <a:rPr b="1" lang="fi-FI" sz="4000"/>
              <a:t>LAURENTIUS-TALON MUUT TOIMIJAT</a:t>
            </a:r>
            <a:endParaRPr/>
          </a:p>
        </p:txBody>
      </p:sp>
      <p:sp>
        <p:nvSpPr>
          <p:cNvPr id="228" name="Google Shape;228;p23"/>
          <p:cNvSpPr txBox="1"/>
          <p:nvPr>
            <p:ph idx="1" type="body"/>
          </p:nvPr>
        </p:nvSpPr>
        <p:spPr>
          <a:xfrm>
            <a:off x="1487978" y="2063044"/>
            <a:ext cx="10002600" cy="45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Solbrinkens skola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Laurentius-päiväkoti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Solbrinkens daghem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Länsi-Uudenmaan musiikkiopisto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Hiiden opisto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Lohjan orkesteri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Lohjan Liikuntakeskus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Lohjan seudun kuvataidekoulu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Muut toimijat/yhteistyötahot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4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b="1" lang="fi-FI"/>
              <a:t>Pedagoginen visio ja arvot</a:t>
            </a:r>
            <a:endParaRPr/>
          </a:p>
        </p:txBody>
      </p:sp>
      <p:sp>
        <p:nvSpPr>
          <p:cNvPr id="234" name="Google Shape;234;p24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Visio: ”Seiniään suurempi talo”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Arvot: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Uteliaisuus – samanarvoisuus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Avoimuus – yhdessä tekeminen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Rohkeus – innostava oppimisympäristö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fi-FI"/>
              <a:t>Into - oppimisen ilo</a:t>
            </a:r>
            <a:endParaRPr/>
          </a:p>
          <a:p>
            <a:pPr indent="-184150" lvl="1" marL="74295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5"/>
          <p:cNvSpPr txBox="1"/>
          <p:nvPr>
            <p:ph type="title"/>
          </p:nvPr>
        </p:nvSpPr>
        <p:spPr>
          <a:xfrm>
            <a:off x="2592925" y="624110"/>
            <a:ext cx="8911800" cy="10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40"/>
              <a:buFont typeface="Century Gothic"/>
              <a:buNone/>
            </a:pPr>
            <a:r>
              <a:rPr b="1" lang="fi-FI" sz="3240"/>
              <a:t>Hyvinvoinnin edistäminen lukuvuonna </a:t>
            </a:r>
            <a:br>
              <a:rPr b="1" lang="fi-FI" sz="3240"/>
            </a:br>
            <a:r>
              <a:rPr b="1" lang="fi-FI" sz="3240"/>
              <a:t>2021-2022</a:t>
            </a:r>
            <a:endParaRPr b="1" sz="3240"/>
          </a:p>
        </p:txBody>
      </p:sp>
      <p:sp>
        <p:nvSpPr>
          <p:cNvPr id="240" name="Google Shape;240;p25"/>
          <p:cNvSpPr txBox="1"/>
          <p:nvPr>
            <p:ph idx="1" type="body"/>
          </p:nvPr>
        </p:nvSpPr>
        <p:spPr>
          <a:xfrm>
            <a:off x="2081213" y="2019993"/>
            <a:ext cx="9409200" cy="44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50"/>
              <a:buNone/>
            </a:pPr>
            <a:r>
              <a:t/>
            </a:r>
            <a:endParaRPr sz="45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Hyvinvointitunnit kerran kuussa, fiiliskyselyt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Hyvinvointivälitunnit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Läksykerho</a:t>
            </a:r>
            <a:endParaRPr sz="1225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Itsearviointi</a:t>
            </a:r>
            <a:endParaRPr sz="1225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Hyvinvointikeskustelut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Arviointikeskustelut (oppilas-opettaja-huoltaja)</a:t>
            </a:r>
            <a:endParaRPr sz="1225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Poissaoloihin puuttumisen malli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Kiusaamisen ja konfliktitilanteiden selvittely, restoratiivinen sovittelu: vertaissovittelu – aikuisjohtoinen sovittelu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Oppilaan osallisuuden vahvistaminen – oppilasedustus kehittämistiimeissä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Ryhmäytyminen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Hyvinvointikuukaudet (omat teemat kuukausille)</a:t>
            </a:r>
            <a:endParaRPr sz="1225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Oppilaskuntatoiminta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Tukioppilastoiminta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Oppilaan tukeminen tarpeen mukaan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25"/>
              <a:buFont typeface="Century Gothic"/>
              <a:buChar char="-"/>
            </a:pPr>
            <a:r>
              <a:rPr lang="fi-FI" sz="1225"/>
              <a:t>Tiivis yhteistyö koulun ja kodin välillä → Vanhempainyhdistyksen puheenvuoro</a:t>
            </a:r>
            <a:endParaRPr sz="1225"/>
          </a:p>
          <a:p>
            <a:pPr indent="-314325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50"/>
              <a:buFont typeface="Century Gothic"/>
              <a:buNone/>
            </a:pPr>
            <a:r>
              <a:t/>
            </a:r>
            <a:endParaRPr sz="450"/>
          </a:p>
          <a:p>
            <a:pPr indent="-314325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50"/>
              <a:buNone/>
            </a:pPr>
            <a:r>
              <a:t/>
            </a:r>
            <a:endParaRPr sz="4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50"/>
              <a:buNone/>
            </a:pPr>
            <a:r>
              <a:t/>
            </a:r>
            <a:endParaRPr sz="4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6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b="1" lang="fi-FI"/>
              <a:t>	Korona-tilanteen huomioiminen</a:t>
            </a:r>
            <a:endParaRPr b="1"/>
          </a:p>
        </p:txBody>
      </p:sp>
      <p:sp>
        <p:nvSpPr>
          <p:cNvPr id="246" name="Google Shape;246;p26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Tehostettu käsihygienia, maskisuositus 6. -9. lk:t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Terveenä kouluun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Oireisena testiin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Vapaa-ajalla määritelty karanteeni, tieto rehtorille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/>
              <a:t>Suositellaan seuraamaan yleisiä korona-ohjeistuksia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uiskaus">
  <a:themeElements>
    <a:clrScheme name="Kuiskaus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