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Libre Franklin" panose="020B0604020202020204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mKwdSsd1lxwdGJ8GOLqN2PmIT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12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1" name="Google Shape;21;p16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" name="Google Shape;22;p16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23" name="Google Shape;23;p16"/>
          <p:cNvSpPr/>
          <p:nvPr/>
        </p:nvSpPr>
        <p:spPr>
          <a:xfrm rot="10800000">
            <a:off x="891822" y="5617774"/>
            <a:ext cx="7382935" cy="53721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" name="Google Shape;24;p16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" name="Google Shape;25;p16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6" name="Google Shape;26;p16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769521" y="702069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16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7855433" y="749720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6"/>
          <p:cNvSpPr txBox="1"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04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SzPts val="187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SzPts val="153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20"/>
              </a:spcBef>
              <a:spcAft>
                <a:spcPts val="0"/>
              </a:spcAft>
              <a:buSzPts val="13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6770676" y="535759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1174044" y="5357592"/>
            <a:ext cx="50348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213930" y="535759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body" idx="1"/>
          </p:nvPr>
        </p:nvSpPr>
        <p:spPr>
          <a:xfrm rot="5400000">
            <a:off x="2759337" y="822961"/>
            <a:ext cx="3603812" cy="6196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 rot="5400000">
            <a:off x="4962879" y="2592212"/>
            <a:ext cx="4763911" cy="143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 rot="5400000">
            <a:off x="1686277" y="718256"/>
            <a:ext cx="4402667" cy="517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8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19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1298448" y="2121407"/>
            <a:ext cx="3200400" cy="3602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2"/>
          </p:nvPr>
        </p:nvSpPr>
        <p:spPr>
          <a:xfrm>
            <a:off x="4663440" y="2119313"/>
            <a:ext cx="3200400" cy="36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body" idx="2"/>
          </p:nvPr>
        </p:nvSpPr>
        <p:spPr>
          <a:xfrm>
            <a:off x="4910669" y="2122311"/>
            <a:ext cx="294436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36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3"/>
          </p:nvPr>
        </p:nvSpPr>
        <p:spPr>
          <a:xfrm>
            <a:off x="1298448" y="2944368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body" idx="4"/>
          </p:nvPr>
        </p:nvSpPr>
        <p:spPr>
          <a:xfrm>
            <a:off x="4645151" y="2944813"/>
            <a:ext cx="3227832" cy="2779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3pPr>
            <a:lvl4pPr marL="1828800" lvl="3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4pPr>
            <a:lvl5pPr marL="2286000" lvl="4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5pPr>
            <a:lvl6pPr marL="2743200" lvl="5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6pPr>
            <a:lvl7pPr marL="3200400" lvl="6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7pPr>
            <a:lvl8pPr marL="3657600" lvl="7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8pPr>
            <a:lvl9pPr marL="4114800" lvl="8" indent="-325754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ollinen sisältö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2" name="Google Shape;72;p23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73" name="Google Shape;73;p23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74" name="Google Shape;74;p23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5" name="Google Shape;75;p23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23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23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23"/>
          <p:cNvSpPr/>
          <p:nvPr/>
        </p:nvSpPr>
        <p:spPr>
          <a:xfrm rot="-60000">
            <a:off x="749808" y="576072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79" name="Google Shape;79;p23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3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 rot="60000">
            <a:off x="4854291" y="1150993"/>
            <a:ext cx="3020792" cy="4625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7345" algn="l">
              <a:spcBef>
                <a:spcPts val="440"/>
              </a:spcBef>
              <a:spcAft>
                <a:spcPts val="0"/>
              </a:spcAft>
              <a:buSzPts val="1870"/>
              <a:buChar char="O"/>
              <a:defRPr sz="22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marL="1371600" lvl="2" indent="-325755" algn="l">
              <a:spcBef>
                <a:spcPts val="360"/>
              </a:spcBef>
              <a:spcAft>
                <a:spcPts val="0"/>
              </a:spcAft>
              <a:buSzPts val="1530"/>
              <a:buChar char="O"/>
              <a:defRPr sz="1800"/>
            </a:lvl3pPr>
            <a:lvl4pPr marL="1828800" lvl="3" indent="-314960" algn="l">
              <a:spcBef>
                <a:spcPts val="320"/>
              </a:spcBef>
              <a:spcAft>
                <a:spcPts val="0"/>
              </a:spcAft>
              <a:buSzPts val="1360"/>
              <a:buChar char="O"/>
              <a:defRPr sz="1600"/>
            </a:lvl4pPr>
            <a:lvl5pPr marL="2286000" lvl="4" indent="-304164" algn="l">
              <a:spcBef>
                <a:spcPts val="280"/>
              </a:spcBef>
              <a:spcAft>
                <a:spcPts val="0"/>
              </a:spcAft>
              <a:buSzPts val="1190"/>
              <a:buChar char="O"/>
              <a:defRPr sz="1400"/>
            </a:lvl5pPr>
            <a:lvl6pPr marL="2743200" lvl="5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6pPr>
            <a:lvl7pPr marL="3200400" lvl="6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7pPr>
            <a:lvl8pPr marL="3657600" lvl="7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8pPr>
            <a:lvl9pPr marL="4114800" lvl="8" indent="-336550" algn="l"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2"/>
          </p:nvPr>
        </p:nvSpPr>
        <p:spPr>
          <a:xfrm rot="-60000">
            <a:off x="1148125" y="3623748"/>
            <a:ext cx="3048891" cy="2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dt" idx="10"/>
          </p:nvPr>
        </p:nvSpPr>
        <p:spPr>
          <a:xfrm rot="60000">
            <a:off x="6341698" y="588567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3"/>
          <p:cNvSpPr txBox="1">
            <a:spLocks noGrp="1"/>
          </p:cNvSpPr>
          <p:nvPr>
            <p:ph type="ftr" idx="11"/>
          </p:nvPr>
        </p:nvSpPr>
        <p:spPr>
          <a:xfrm rot="-60000">
            <a:off x="914554" y="5829261"/>
            <a:ext cx="35226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3"/>
          <p:cNvSpPr txBox="1">
            <a:spLocks noGrp="1"/>
          </p:cNvSpPr>
          <p:nvPr>
            <p:ph type="sldNum" idx="12"/>
          </p:nvPr>
        </p:nvSpPr>
        <p:spPr>
          <a:xfrm rot="60000">
            <a:off x="7557313" y="5896961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ollinen kuva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9" name="Google Shape;89;p24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90" name="Google Shape;90;p24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1" name="Google Shape;91;p24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2" name="Google Shape;92;p24"/>
          <p:cNvSpPr/>
          <p:nvPr/>
        </p:nvSpPr>
        <p:spPr>
          <a:xfrm rot="-60000">
            <a:off x="749204" y="576868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3" name="Google Shape;93;p24"/>
          <p:cNvSpPr/>
          <p:nvPr/>
        </p:nvSpPr>
        <p:spPr>
          <a:xfrm rot="-60000">
            <a:off x="745058" y="575769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4" name="Google Shape;94;p24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5" name="Google Shape;95;p24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rotWithShape="1">
            <a:blip r:embed="rId2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6" name="Google Shape;96;p2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435684">
            <a:off x="2371106" y="293953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4" descr="C:\Users\Administrator\Desktop\Pushpin Dev\Assets\pushpinLef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096196">
            <a:off x="6279647" y="333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4"/>
          <p:cNvSpPr txBox="1"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tantia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>
            <a:spLocks noGrp="1"/>
          </p:cNvSpPr>
          <p:nvPr>
            <p:ph type="pic" idx="2"/>
          </p:nvPr>
        </p:nvSpPr>
        <p:spPr>
          <a:xfrm rot="60000">
            <a:off x="4898615" y="1207272"/>
            <a:ext cx="2913863" cy="4539412"/>
          </a:xfrm>
          <a:prstGeom prst="rect">
            <a:avLst/>
          </a:prstGeom>
          <a:noFill/>
          <a:ln w="1016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88900" algn="tl" rotWithShape="0">
              <a:srgbClr val="000000">
                <a:alpha val="40000"/>
              </a:srgbClr>
            </a:outerShdw>
          </a:effectLst>
        </p:spPr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 rot="-60000">
            <a:off x="1152144" y="3621024"/>
            <a:ext cx="3044952" cy="210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36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765"/>
              <a:buNone/>
              <a:defRPr sz="900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dt" idx="10"/>
          </p:nvPr>
        </p:nvSpPr>
        <p:spPr>
          <a:xfrm rot="60000">
            <a:off x="6345936" y="5888737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ftr" idx="11"/>
          </p:nvPr>
        </p:nvSpPr>
        <p:spPr>
          <a:xfrm rot="-60000">
            <a:off x="914569" y="5831037"/>
            <a:ext cx="33190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 rot="60000">
            <a:off x="7562089" y="5900026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Google Shape;7;p15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1764"/>
                  </a:srgbClr>
                </a:gs>
                <a:gs pos="60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8" name="Google Shape;8;p15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>
              <a:gsLst>
                <a:gs pos="0">
                  <a:srgbClr val="010101">
                    <a:alpha val="55686"/>
                  </a:srgbClr>
                </a:gs>
                <a:gs pos="61000">
                  <a:srgbClr val="FEFEFE">
                    <a:alpha val="0"/>
                  </a:srgbClr>
                </a:gs>
                <a:gs pos="100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9" name="Google Shape;9;p15"/>
          <p:cNvSpPr/>
          <p:nvPr/>
        </p:nvSpPr>
        <p:spPr>
          <a:xfrm rot="10800000">
            <a:off x="628649" y="6069330"/>
            <a:ext cx="7920991" cy="537210"/>
          </a:xfrm>
          <a:custGeom>
            <a:avLst/>
            <a:gdLst/>
            <a:ahLst/>
            <a:cxnLst/>
            <a:rect l="l" t="t" r="r" b="b"/>
            <a:pathLst>
              <a:path w="7955280" h="495300" extrusionOk="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>
            <a:gsLst>
              <a:gs pos="0">
                <a:srgbClr val="010101">
                  <a:alpha val="33725"/>
                </a:srgbClr>
              </a:gs>
              <a:gs pos="30000">
                <a:srgbClr val="010101">
                  <a:alpha val="33725"/>
                </a:srgbClr>
              </a:gs>
              <a:gs pos="100000">
                <a:srgbClr val="010101">
                  <a:alpha val="25882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" name="Google Shape;10;p15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rgbClr val="FEFEFE"/>
          </a:solid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" name="Google Shape;11;p15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rotWithShape="1">
            <a:blip r:embed="rId14">
              <a:alphaModFix amt="20000"/>
            </a:blip>
            <a:tile tx="0" ty="0" sx="100000" sy="100000" flip="none" algn="tl"/>
          </a:blipFill>
          <a:ln>
            <a:noFill/>
          </a:ln>
          <a:effectLst>
            <a:outerShdw blurRad="101600" dist="50800" dir="5400000" algn="t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2" name="Google Shape;12;p15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1435684">
            <a:off x="543741" y="273091"/>
            <a:ext cx="567831" cy="56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5" descr="C:\Users\Administrator\Desktop\Pushpin Dev\Assets\pushpinLeft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rot="4096196">
            <a:off x="8115079" y="298163"/>
            <a:ext cx="566928" cy="56692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  <a:defRPr sz="4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Courgette"/>
              <a:buChar char="O"/>
              <a:defRPr sz="2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7344" algn="l" rtl="0"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ts val="1870"/>
              <a:buFont typeface="Courgette"/>
              <a:buChar char="O"/>
              <a:defRPr sz="2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655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  <a:defRPr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25755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30"/>
              <a:buFont typeface="Courgette"/>
              <a:buChar char="O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4960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4959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360"/>
              <a:buFont typeface="Courgette"/>
              <a:buChar char="O"/>
              <a:defRPr sz="16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intopolku.fi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"/>
          <p:cNvSpPr txBox="1">
            <a:spLocks noGrp="1"/>
          </p:cNvSpPr>
          <p:nvPr>
            <p:ph type="ctrTitle"/>
          </p:nvPr>
        </p:nvSpPr>
        <p:spPr>
          <a:xfrm>
            <a:off x="1727200" y="1644425"/>
            <a:ext cx="5723400" cy="22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</a:pPr>
            <a:r>
              <a:rPr lang="fi-FI" b="1"/>
              <a:t>TERVETULOA JATKO-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onstantia"/>
              <a:buNone/>
            </a:pPr>
            <a:r>
              <a:rPr lang="fi-FI" b="1"/>
              <a:t>OPINTOILTAAN!</a:t>
            </a:r>
            <a:endParaRPr/>
          </a:p>
        </p:txBody>
      </p:sp>
      <p:sp>
        <p:nvSpPr>
          <p:cNvPr id="121" name="Google Shape;121;p1"/>
          <p:cNvSpPr txBox="1">
            <a:spLocks noGrp="1"/>
          </p:cNvSpPr>
          <p:nvPr>
            <p:ph type="subTitle" idx="1"/>
          </p:nvPr>
        </p:nvSpPr>
        <p:spPr>
          <a:xfrm>
            <a:off x="1727200" y="3933056"/>
            <a:ext cx="5712179" cy="132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fi-FI" sz="2800" b="1">
                <a:solidFill>
                  <a:srgbClr val="E46B5E"/>
                </a:solidFill>
                <a:latin typeface="Arial"/>
                <a:ea typeface="Arial"/>
                <a:cs typeface="Arial"/>
                <a:sym typeface="Arial"/>
              </a:rPr>
              <a:t>Opinnot perusopetuksen jälkeen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title"/>
          </p:nvPr>
        </p:nvSpPr>
        <p:spPr>
          <a:xfrm>
            <a:off x="827584" y="817582"/>
            <a:ext cx="7488831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stantia"/>
              <a:buNone/>
            </a:pPr>
            <a:r>
              <a:rPr lang="fi-FI" sz="4000" b="1"/>
              <a:t>OPISKELUPAIKAN SAAMINEN JA VASTAANOTTAMINEN</a:t>
            </a:r>
            <a:endParaRPr/>
          </a:p>
        </p:txBody>
      </p:sp>
      <p:sp>
        <p:nvSpPr>
          <p:cNvPr id="175" name="Google Shape;175;p10"/>
          <p:cNvSpPr txBox="1">
            <a:spLocks noGrp="1"/>
          </p:cNvSpPr>
          <p:nvPr>
            <p:ph type="body" idx="1"/>
          </p:nvPr>
        </p:nvSpPr>
        <p:spPr>
          <a:xfrm>
            <a:off x="827584" y="2204864"/>
            <a:ext cx="7488832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74320" lvl="0" indent="-264604" algn="l" rtl="0">
              <a:spcBef>
                <a:spcPts val="0"/>
              </a:spcBef>
              <a:spcAft>
                <a:spcPts val="0"/>
              </a:spcAft>
              <a:buSzPct val="85000"/>
              <a:buChar char="O"/>
            </a:pPr>
            <a:r>
              <a:rPr lang="fi-FI"/>
              <a:t>Ennakkokirje Opetushallitukselta viikolla 23 niihin sähköposteihin, jotka hakija on laittanut haussa omaksi ja huoltajan sähköpostiosoitteiksi: tietoa valintaprosessista ja valinta-aikataulusta</a:t>
            </a:r>
            <a:endParaRPr/>
          </a:p>
          <a:p>
            <a:pPr marL="274320" lvl="0" indent="-183642" algn="l" rtl="0">
              <a:spcBef>
                <a:spcPts val="336"/>
              </a:spcBef>
              <a:spcAft>
                <a:spcPts val="0"/>
              </a:spcAft>
              <a:buSzPct val="85000"/>
              <a:buNone/>
            </a:pPr>
            <a:endParaRPr/>
          </a:p>
          <a:p>
            <a:pPr marL="274320" lvl="0" indent="-264604" algn="l" rtl="0">
              <a:spcBef>
                <a:spcPts val="336"/>
              </a:spcBef>
              <a:spcAft>
                <a:spcPts val="0"/>
              </a:spcAft>
              <a:buSzPct val="85000"/>
              <a:buChar char="O"/>
            </a:pPr>
            <a:r>
              <a:rPr lang="fi-FI" b="1"/>
              <a:t>Tieto </a:t>
            </a:r>
            <a:r>
              <a:rPr lang="fi-FI" sz="2400" b="1"/>
              <a:t>hakujen tuloksista </a:t>
            </a:r>
            <a:r>
              <a:rPr lang="fi-FI" b="1"/>
              <a:t>16.6.2022</a:t>
            </a:r>
            <a:r>
              <a:rPr lang="fi-FI" sz="2400" b="1"/>
              <a:t> ja sen jälkeen</a:t>
            </a:r>
            <a:endParaRPr sz="2400"/>
          </a:p>
          <a:p>
            <a:pPr marL="0" lvl="0" indent="0" algn="l" rtl="0">
              <a:spcBef>
                <a:spcPts val="224"/>
              </a:spcBef>
              <a:spcAft>
                <a:spcPts val="0"/>
              </a:spcAft>
              <a:buSzPct val="85000"/>
              <a:buNone/>
            </a:pPr>
            <a:endParaRPr sz="1600"/>
          </a:p>
          <a:p>
            <a:pPr marL="274320" lvl="0" indent="-264604" algn="l" rtl="0">
              <a:spcBef>
                <a:spcPts val="336"/>
              </a:spcBef>
              <a:spcAft>
                <a:spcPts val="0"/>
              </a:spcAft>
              <a:buSzPct val="85000"/>
              <a:buChar char="O"/>
            </a:pPr>
            <a:r>
              <a:rPr lang="fi-FI" sz="2400"/>
              <a:t>Tieto tulee siihen sähköpostiosoitteeseen, jonka hakija on laittanut omaksi sähköpostiosoitteekseen haussa</a:t>
            </a:r>
            <a:endParaRPr sz="2400"/>
          </a:p>
          <a:p>
            <a:pPr marL="274320" lvl="0" indent="-213868" algn="l" rtl="0">
              <a:spcBef>
                <a:spcPts val="224"/>
              </a:spcBef>
              <a:spcAft>
                <a:spcPts val="0"/>
              </a:spcAft>
              <a:buSzPct val="85000"/>
              <a:buNone/>
            </a:pPr>
            <a:endParaRPr sz="1600"/>
          </a:p>
          <a:p>
            <a:pPr marL="274320" lvl="0" indent="-264604" algn="l" rtl="0">
              <a:spcBef>
                <a:spcPts val="336"/>
              </a:spcBef>
              <a:spcAft>
                <a:spcPts val="0"/>
              </a:spcAft>
              <a:buSzPct val="85000"/>
              <a:buChar char="O"/>
            </a:pPr>
            <a:r>
              <a:rPr lang="fi-FI" sz="2400"/>
              <a:t>Oppilaitokset lähettävät usein myös paperisen kirjeen</a:t>
            </a:r>
            <a:r>
              <a:rPr lang="fi-FI"/>
              <a:t> </a:t>
            </a:r>
            <a:endParaRPr sz="2400"/>
          </a:p>
          <a:p>
            <a:pPr marL="274320" lvl="0" indent="-221424" algn="l" rtl="0">
              <a:spcBef>
                <a:spcPts val="196"/>
              </a:spcBef>
              <a:spcAft>
                <a:spcPts val="0"/>
              </a:spcAft>
              <a:buSzPct val="85000"/>
              <a:buNone/>
            </a:pPr>
            <a:endParaRPr sz="1400"/>
          </a:p>
          <a:p>
            <a:pPr marL="274320" lvl="0" indent="-264604" algn="l" rtl="0">
              <a:spcBef>
                <a:spcPts val="336"/>
              </a:spcBef>
              <a:spcAft>
                <a:spcPts val="0"/>
              </a:spcAft>
              <a:buSzPct val="85000"/>
              <a:buChar char="O"/>
            </a:pPr>
            <a:r>
              <a:rPr lang="fi-FI" sz="2400"/>
              <a:t>Jos </a:t>
            </a:r>
            <a:r>
              <a:rPr lang="fi-FI"/>
              <a:t>nuori </a:t>
            </a:r>
            <a:r>
              <a:rPr lang="fi-FI" sz="2400"/>
              <a:t> ei saa opiskelupaikkaa, hakija saa jälkiohjauskirjeen Opetushallitukselta</a:t>
            </a:r>
            <a:endParaRPr sz="3200"/>
          </a:p>
          <a:p>
            <a:pPr marL="274320" lvl="0" indent="-221424" algn="l" rtl="0">
              <a:spcBef>
                <a:spcPts val="196"/>
              </a:spcBef>
              <a:spcAft>
                <a:spcPts val="0"/>
              </a:spcAft>
              <a:buSzPct val="85000"/>
              <a:buNone/>
            </a:pPr>
            <a:endParaRPr sz="1400"/>
          </a:p>
          <a:p>
            <a:pPr marL="274320" lvl="0" indent="-264604" algn="l" rtl="0">
              <a:spcBef>
                <a:spcPts val="336"/>
              </a:spcBef>
              <a:spcAft>
                <a:spcPts val="0"/>
              </a:spcAft>
              <a:buSzPct val="85000"/>
              <a:buChar char="O"/>
            </a:pPr>
            <a:r>
              <a:rPr lang="fi-FI" sz="2400"/>
              <a:t>Opiskelupaikka otetaan vastaan sähköpostissa olevan linkin kautta ja lisäksi tulee toimia oppilaitoksen kirjeessä olevien ohjeiden mukaisesti</a:t>
            </a:r>
            <a:endParaRPr sz="3200"/>
          </a:p>
          <a:p>
            <a:pPr marL="274320" lvl="0" indent="-221424" algn="l" rtl="0">
              <a:spcBef>
                <a:spcPts val="196"/>
              </a:spcBef>
              <a:spcAft>
                <a:spcPts val="0"/>
              </a:spcAft>
              <a:buSzPct val="85000"/>
              <a:buNone/>
            </a:pPr>
            <a:endParaRPr sz="1400"/>
          </a:p>
          <a:p>
            <a:pPr marL="274320" lvl="0" indent="-264604" algn="l" rtl="0">
              <a:spcBef>
                <a:spcPts val="336"/>
              </a:spcBef>
              <a:spcAft>
                <a:spcPts val="0"/>
              </a:spcAft>
              <a:buSzPct val="85000"/>
              <a:buChar char="O"/>
            </a:pPr>
            <a:r>
              <a:rPr lang="fi-FI" sz="2400" b="1"/>
              <a:t>Opiskelupaikka on otettava vastaan viimeistään </a:t>
            </a:r>
            <a:r>
              <a:rPr lang="fi-FI" b="1"/>
              <a:t>30.6.2022</a:t>
            </a:r>
            <a:endParaRPr sz="2400" b="1"/>
          </a:p>
          <a:p>
            <a:pPr marL="274320" lvl="0" indent="-183642" algn="l" rtl="0">
              <a:spcBef>
                <a:spcPts val="336"/>
              </a:spcBef>
              <a:spcAft>
                <a:spcPts val="0"/>
              </a:spcAft>
              <a:buSzPct val="850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 txBox="1">
            <a:spLocks noGrp="1"/>
          </p:cNvSpPr>
          <p:nvPr>
            <p:ph type="title"/>
          </p:nvPr>
        </p:nvSpPr>
        <p:spPr>
          <a:xfrm>
            <a:off x="1095023" y="817583"/>
            <a:ext cx="6965245" cy="955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fi-FI" b="1"/>
              <a:t>JÄLKIOHJAUS</a:t>
            </a:r>
            <a:endParaRPr/>
          </a:p>
        </p:txBody>
      </p:sp>
      <p:sp>
        <p:nvSpPr>
          <p:cNvPr id="181" name="Google Shape;181;p11"/>
          <p:cNvSpPr txBox="1">
            <a:spLocks noGrp="1"/>
          </p:cNvSpPr>
          <p:nvPr>
            <p:ph type="body" idx="1"/>
          </p:nvPr>
        </p:nvSpPr>
        <p:spPr>
          <a:xfrm>
            <a:off x="971600" y="1988840"/>
            <a:ext cx="7272808" cy="4248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Ilman opiskelupaikkaa jääneisiin opot yhteydessä 16.6.2022 tai sen jälkeen</a:t>
            </a:r>
            <a:endParaRPr/>
          </a:p>
          <a:p>
            <a:pPr marL="274320" lvl="0" indent="-22034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Tiedot vapaiksi jääneistä opiskelupaikoista Opintopolussa ja oppilaitosten kotisivuilla 	</a:t>
            </a:r>
            <a:endParaRPr/>
          </a:p>
          <a:p>
            <a:pPr marL="685800" lvl="2" indent="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None/>
            </a:pPr>
            <a:r>
              <a:rPr lang="fi-FI" sz="2200">
                <a:solidFill>
                  <a:srgbClr val="E46B5E"/>
                </a:solidFill>
              </a:rPr>
              <a:t>= Jatkuva haku</a:t>
            </a:r>
            <a:endParaRPr sz="2200">
              <a:solidFill>
                <a:srgbClr val="E46B5E"/>
              </a:solidFill>
            </a:endParaRPr>
          </a:p>
          <a:p>
            <a:pPr marL="274320" lvl="0" indent="-22034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>
              <a:solidFill>
                <a:schemeClr val="dk2"/>
              </a:solidFill>
            </a:endParaRPr>
          </a:p>
          <a:p>
            <a:pPr marL="274320" lvl="0" indent="-27432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Yhteishaussa ilman opiskelupaikkaa jääneiden tiedot luovutetaan  oppivelvollisuuden hakeutumisvelvoitetta valvovalle virkailijalle</a:t>
            </a:r>
            <a:endParaRPr/>
          </a:p>
          <a:p>
            <a:pPr marL="274320" lvl="0" indent="-220345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Jälkiohjaustiedote päättötodistuksen mukana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fi-FI" b="1"/>
              <a:t>MUUTA HUOMIOITAVAA</a:t>
            </a:r>
            <a:endParaRPr/>
          </a:p>
        </p:txBody>
      </p:sp>
      <p:sp>
        <p:nvSpPr>
          <p:cNvPr id="187" name="Google Shape;187;p12"/>
          <p:cNvSpPr txBox="1">
            <a:spLocks noGrp="1"/>
          </p:cNvSpPr>
          <p:nvPr>
            <p:ph type="body" idx="1"/>
          </p:nvPr>
        </p:nvSpPr>
        <p:spPr>
          <a:xfrm>
            <a:off x="971600" y="2119256"/>
            <a:ext cx="7128792" cy="3902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Osoitetiedot ajan tasalla</a:t>
            </a:r>
            <a:endParaRPr/>
          </a:p>
          <a:p>
            <a:pPr marL="274320" lvl="0" indent="-220345" algn="l" rtl="0"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Wilman seuraaminen</a:t>
            </a:r>
            <a:endParaRPr/>
          </a:p>
          <a:p>
            <a:pPr marL="274320" lvl="0" indent="-220345" algn="l" rtl="0"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Terveydelliset seikat</a:t>
            </a:r>
            <a:endParaRPr/>
          </a:p>
          <a:p>
            <a:pPr marL="274320" lvl="0" indent="-220345" algn="l" rtl="0"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Nuoren kuunteleminen ja kannustaminen</a:t>
            </a:r>
            <a:endParaRPr/>
          </a:p>
          <a:p>
            <a:pPr marL="274320" lvl="0" indent="-220345" algn="l" rtl="0"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Tutustukaa yhdessä </a:t>
            </a:r>
            <a:r>
              <a:rPr lang="fi-FI" sz="2200" b="1"/>
              <a:t>Opintopolku.fi-</a:t>
            </a:r>
            <a:r>
              <a:rPr lang="fi-FI" sz="2200"/>
              <a:t>sivustoon</a:t>
            </a:r>
            <a:endParaRPr/>
          </a:p>
          <a:p>
            <a:pPr marL="274320" lvl="0" indent="-220345" algn="l" rtl="0"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spcBef>
                <a:spcPts val="440"/>
              </a:spcBef>
              <a:spcAft>
                <a:spcPts val="0"/>
              </a:spcAft>
              <a:buSzPts val="1870"/>
              <a:buChar char="O"/>
            </a:pPr>
            <a:r>
              <a:rPr lang="fi-FI" sz="2200" b="1"/>
              <a:t>Kysyttävää?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fi-FI"/>
              <a:t>Oppilaitokset esittäytyvät:</a:t>
            </a:r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body" idx="1"/>
          </p:nvPr>
        </p:nvSpPr>
        <p:spPr>
          <a:xfrm>
            <a:off x="1043608" y="2348880"/>
            <a:ext cx="7272808" cy="337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fi-FI">
                <a:solidFill>
                  <a:srgbClr val="002060"/>
                </a:solidFill>
              </a:rPr>
              <a:t>1. Länsi-Uudenmaan koulutuskuntayhtymä Luksia</a:t>
            </a:r>
            <a:endParaRPr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fi-FI">
                <a:solidFill>
                  <a:srgbClr val="002060"/>
                </a:solidFill>
              </a:rPr>
              <a:t>2. Lohjan Yhteislyseon lukio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fi-FI">
                <a:solidFill>
                  <a:srgbClr val="002060"/>
                </a:solidFill>
              </a:rPr>
              <a:t>3. Kanneljärven opisto: TUVA-koulutus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4008" y="3211850"/>
            <a:ext cx="2592288" cy="180245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fi-FI" b="1"/>
              <a:t>Lopuksi</a:t>
            </a: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body" idx="1"/>
          </p:nvPr>
        </p:nvSpPr>
        <p:spPr>
          <a:xfrm>
            <a:off x="1259625" y="2279775"/>
            <a:ext cx="6800700" cy="37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040"/>
              <a:buNone/>
            </a:pPr>
            <a:r>
              <a:rPr lang="fi-FI"/>
              <a:t>Tsemppiä 9.-luokkalaisille koulunkäyntiin ja</a:t>
            </a:r>
            <a:endParaRPr/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fi-FI"/>
              <a:t>huoltajille nuoren kannustamiseen!</a:t>
            </a:r>
            <a:endParaRPr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160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fi-FI"/>
              <a:t> Kiitos yhteistyöstä ja 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r>
              <a:rPr lang="fi-FI"/>
              <a:t> hyvää loppusyksyä!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endParaRPr sz="2000"/>
          </a:p>
          <a:p>
            <a:pPr marL="0" lvl="0" indent="0" algn="l" rtl="0">
              <a:spcBef>
                <a:spcPts val="280"/>
              </a:spcBef>
              <a:spcAft>
                <a:spcPts val="0"/>
              </a:spcAft>
              <a:buSzPts val="1190"/>
              <a:buNone/>
            </a:pPr>
            <a:endParaRPr sz="1400"/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700"/>
              <a:buNone/>
            </a:pPr>
            <a:r>
              <a:rPr lang="fi-FI" sz="2000"/>
              <a:t>opot Anna, Ida, Jan, Kia, Maria, Marjo, Arto, Kauko, Susanna ja Päivi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387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fi-FI"/>
              <a:t>Oppilaanohjaajat</a:t>
            </a:r>
            <a:endParaRPr/>
          </a:p>
        </p:txBody>
      </p:sp>
      <p:sp>
        <p:nvSpPr>
          <p:cNvPr id="127" name="Google Shape;127;p2"/>
          <p:cNvSpPr txBox="1">
            <a:spLocks noGrp="1"/>
          </p:cNvSpPr>
          <p:nvPr>
            <p:ph type="body" idx="1"/>
          </p:nvPr>
        </p:nvSpPr>
        <p:spPr>
          <a:xfrm>
            <a:off x="1331640" y="2060849"/>
            <a:ext cx="6912768" cy="366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74320" lvl="0" indent="-2832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Anna         Laurentius-koulu</a:t>
            </a:r>
            <a:endParaRPr/>
          </a:p>
          <a:p>
            <a:pPr marL="274320" lvl="0" indent="-283225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Ida              Laurentius-koulu</a:t>
            </a:r>
            <a:endParaRPr/>
          </a:p>
          <a:p>
            <a:pPr marL="274320" lvl="0" indent="-283225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Maria         Laurentius-koulu</a:t>
            </a:r>
            <a:endParaRPr sz="2200"/>
          </a:p>
          <a:p>
            <a:pPr marL="274320" lvl="0" indent="-283225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Jan              Källhagens skola och Virkby gymnasium</a:t>
            </a:r>
            <a:endParaRPr/>
          </a:p>
          <a:p>
            <a:pPr marL="274320" lvl="0" indent="-283225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Susanna   Nummen yhtenäiskoulu</a:t>
            </a:r>
            <a:endParaRPr/>
          </a:p>
          <a:p>
            <a:pPr marL="274320" lvl="0" indent="-283225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Kia              Aleksis Kiven koulu, Siuntio</a:t>
            </a:r>
            <a:endParaRPr/>
          </a:p>
          <a:p>
            <a:pPr marL="274320" lvl="0" indent="-283225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Kauko       Ojamonharjun yhtenäiskoulu</a:t>
            </a:r>
            <a:endParaRPr/>
          </a:p>
          <a:p>
            <a:pPr marL="274320" lvl="0" indent="-283225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Arto           Mäntynummen yhtenäiskoulu,</a:t>
            </a:r>
            <a:endParaRPr sz="2200"/>
          </a:p>
          <a:p>
            <a:pPr marL="1188720" lvl="0" indent="182880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None/>
            </a:pPr>
            <a:r>
              <a:rPr lang="fi-FI" sz="2200"/>
              <a:t>  Järnefeltin koulu</a:t>
            </a:r>
            <a:endParaRPr/>
          </a:p>
          <a:p>
            <a:pPr marL="274320" lvl="0" indent="-283225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Marjo        Mäntynummen yhtenäiskoulu</a:t>
            </a:r>
            <a:endParaRPr/>
          </a:p>
          <a:p>
            <a:pPr marL="274320" lvl="0" indent="-283225" algn="l" rtl="0">
              <a:lnSpc>
                <a:spcPct val="80000"/>
              </a:lnSpc>
              <a:spcBef>
                <a:spcPts val="407"/>
              </a:spcBef>
              <a:spcAft>
                <a:spcPts val="0"/>
              </a:spcAft>
              <a:buSzPts val="1870"/>
              <a:buChar char="O"/>
            </a:pPr>
            <a:r>
              <a:rPr lang="fi-FI" sz="2200"/>
              <a:t>Päivi          Järnefeltin koulu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"/>
          <p:cNvSpPr txBox="1">
            <a:spLocks noGrp="1"/>
          </p:cNvSpPr>
          <p:nvPr>
            <p:ph type="title"/>
          </p:nvPr>
        </p:nvSpPr>
        <p:spPr>
          <a:xfrm>
            <a:off x="827584" y="817582"/>
            <a:ext cx="7488831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  <a:buNone/>
            </a:pPr>
            <a:r>
              <a:rPr lang="fi-FI" b="1"/>
              <a:t>MILLOIN JA MIHIN HAETAAN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body" idx="1"/>
          </p:nvPr>
        </p:nvSpPr>
        <p:spPr>
          <a:xfrm>
            <a:off x="1115616" y="2132855"/>
            <a:ext cx="7200800" cy="360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74320" lvl="0" indent="-274347" algn="l" rtl="0">
              <a:spcBef>
                <a:spcPts val="0"/>
              </a:spcBef>
              <a:spcAft>
                <a:spcPts val="0"/>
              </a:spcAft>
              <a:buSzPct val="85000"/>
              <a:buChar char="O"/>
            </a:pPr>
            <a:r>
              <a:rPr lang="fi-FI" sz="3300" b="1"/>
              <a:t>Hakuaika 22.2.-22.3.2022 </a:t>
            </a:r>
            <a:endParaRPr sz="3300" b="1"/>
          </a:p>
          <a:p>
            <a:pPr marL="274320" lvl="0" indent="-224123" algn="l" rtl="0">
              <a:spcBef>
                <a:spcPts val="186"/>
              </a:spcBef>
              <a:spcAft>
                <a:spcPts val="0"/>
              </a:spcAft>
              <a:buSzPct val="85000"/>
              <a:buNone/>
            </a:pPr>
            <a:endParaRPr sz="1200"/>
          </a:p>
          <a:p>
            <a:pPr marL="0" lvl="0" indent="0" algn="l" rtl="0">
              <a:spcBef>
                <a:spcPts val="403"/>
              </a:spcBef>
              <a:spcAft>
                <a:spcPts val="0"/>
              </a:spcAft>
              <a:buSzPct val="85000"/>
              <a:buNone/>
            </a:pPr>
            <a:endParaRPr sz="2600"/>
          </a:p>
          <a:p>
            <a:pPr marL="640080" lvl="1" indent="-274320" algn="l" rtl="0">
              <a:spcBef>
                <a:spcPts val="403"/>
              </a:spcBef>
              <a:spcAft>
                <a:spcPts val="0"/>
              </a:spcAft>
              <a:buSzPct val="85000"/>
              <a:buFont typeface="Noto Sans Symbols"/>
              <a:buChar char="▪"/>
            </a:pPr>
            <a:r>
              <a:rPr lang="fi-FI" sz="2600"/>
              <a:t>ammatilliseen koulutukseen</a:t>
            </a:r>
            <a:endParaRPr/>
          </a:p>
          <a:p>
            <a:pPr marL="640080" lvl="1" indent="-274320" algn="l" rtl="0">
              <a:spcBef>
                <a:spcPts val="403"/>
              </a:spcBef>
              <a:spcAft>
                <a:spcPts val="0"/>
              </a:spcAft>
              <a:buSzPct val="85000"/>
              <a:buFont typeface="Noto Sans Symbols"/>
              <a:buChar char="▪"/>
            </a:pPr>
            <a:r>
              <a:rPr lang="fi-FI" sz="2600"/>
              <a:t>lukiokoulutukseen</a:t>
            </a:r>
            <a:endParaRPr/>
          </a:p>
          <a:p>
            <a:pPr marL="640080" lvl="1" indent="-274320" algn="l" rtl="0">
              <a:spcBef>
                <a:spcPts val="403"/>
              </a:spcBef>
              <a:spcAft>
                <a:spcPts val="0"/>
              </a:spcAft>
              <a:buSzPct val="85000"/>
              <a:buFont typeface="Noto Sans Symbols"/>
              <a:buChar char="▪"/>
            </a:pPr>
            <a:r>
              <a:rPr lang="fi-FI" sz="2600"/>
              <a:t>erityisopetuksena järjestettävään </a:t>
            </a:r>
            <a:endParaRPr/>
          </a:p>
          <a:p>
            <a:pPr marL="365760" lvl="1" indent="0" algn="l" rtl="0">
              <a:spcBef>
                <a:spcPts val="403"/>
              </a:spcBef>
              <a:spcAft>
                <a:spcPts val="0"/>
              </a:spcAft>
              <a:buSzPct val="85000"/>
              <a:buNone/>
            </a:pPr>
            <a:r>
              <a:rPr lang="fi-FI" sz="2600"/>
              <a:t>    ammatilliseen koulutukseen</a:t>
            </a:r>
            <a:endParaRPr/>
          </a:p>
          <a:p>
            <a:pPr marL="640080" lvl="1" indent="-274320" algn="l" rtl="0">
              <a:spcBef>
                <a:spcPts val="403"/>
              </a:spcBef>
              <a:spcAft>
                <a:spcPts val="0"/>
              </a:spcAft>
              <a:buSzPct val="85000"/>
              <a:buFont typeface="Noto Sans Symbols"/>
              <a:buChar char="▪"/>
            </a:pPr>
            <a:r>
              <a:rPr lang="fi-FI" sz="2600"/>
              <a:t>TUVA- ja TELMA –koulutukseen</a:t>
            </a:r>
            <a:endParaRPr sz="2600"/>
          </a:p>
          <a:p>
            <a:pPr marL="640080" lvl="1" indent="-274320" algn="l" rtl="0">
              <a:spcBef>
                <a:spcPts val="403"/>
              </a:spcBef>
              <a:spcAft>
                <a:spcPts val="0"/>
              </a:spcAft>
              <a:buSzPct val="85000"/>
              <a:buFont typeface="Noto Sans Symbols"/>
              <a:buChar char="▪"/>
            </a:pPr>
            <a:r>
              <a:rPr lang="fi-FI" sz="2600"/>
              <a:t>kansanopistojen oppivelvolliselle tarkoitettuihin vapaan sivistystyön linjoille </a:t>
            </a:r>
            <a:endParaRPr sz="2600"/>
          </a:p>
          <a:p>
            <a:pPr marL="274320" lvl="0" indent="-165560" algn="l" rtl="0">
              <a:spcBef>
                <a:spcPts val="403"/>
              </a:spcBef>
              <a:spcAft>
                <a:spcPts val="0"/>
              </a:spcAft>
              <a:buSzPct val="85000"/>
              <a:buFont typeface="Courgette"/>
              <a:buNone/>
            </a:pPr>
            <a:endParaRPr sz="2600">
              <a:solidFill>
                <a:srgbClr val="FF0000"/>
              </a:solidFill>
            </a:endParaRPr>
          </a:p>
          <a:p>
            <a:pPr marL="274320" lvl="0" indent="-274320" algn="l" rtl="0">
              <a:spcBef>
                <a:spcPts val="403"/>
              </a:spcBef>
              <a:spcAft>
                <a:spcPts val="0"/>
              </a:spcAft>
              <a:buSzPct val="85000"/>
              <a:buChar char="O"/>
            </a:pPr>
            <a:r>
              <a:rPr lang="fi-FI" sz="2600"/>
              <a:t>Hakuaika päättyy viimeisenä hakupäivänä klo 15.00</a:t>
            </a:r>
            <a:endParaRPr/>
          </a:p>
          <a:p>
            <a:pPr marL="274320" lvl="0" indent="-173926" algn="l" rtl="0">
              <a:spcBef>
                <a:spcPts val="372"/>
              </a:spcBef>
              <a:spcAft>
                <a:spcPts val="0"/>
              </a:spcAft>
              <a:buSzPct val="85000"/>
              <a:buNone/>
            </a:pPr>
            <a:endParaRPr/>
          </a:p>
          <a:p>
            <a:pPr marL="274320" lvl="0" indent="-173926" algn="l" rtl="0">
              <a:spcBef>
                <a:spcPts val="372"/>
              </a:spcBef>
              <a:spcAft>
                <a:spcPts val="0"/>
              </a:spcAft>
              <a:buSzPct val="85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fi-FI" b="1"/>
              <a:t>MITEN HAETAAN</a:t>
            </a:r>
            <a:endParaRPr/>
          </a:p>
        </p:txBody>
      </p:sp>
      <p:sp>
        <p:nvSpPr>
          <p:cNvPr id="139" name="Google Shape;139;p4"/>
          <p:cNvSpPr txBox="1">
            <a:spLocks noGrp="1"/>
          </p:cNvSpPr>
          <p:nvPr>
            <p:ph type="body" idx="1"/>
          </p:nvPr>
        </p:nvSpPr>
        <p:spPr>
          <a:xfrm>
            <a:off x="1259632" y="2119257"/>
            <a:ext cx="7128792" cy="360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380"/>
              <a:buChar char="O"/>
            </a:pPr>
            <a:r>
              <a:rPr lang="fi-FI" sz="2800" u="sng">
                <a:solidFill>
                  <a:srgbClr val="E46B5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www.opintopolku.fi</a:t>
            </a:r>
            <a:endParaRPr sz="2800" u="sng">
              <a:solidFill>
                <a:srgbClr val="E46B5E"/>
              </a:solidFill>
            </a:endParaRPr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 u="sng">
              <a:solidFill>
                <a:srgbClr val="E46B5E"/>
              </a:solidFill>
            </a:endParaRPr>
          </a:p>
          <a:p>
            <a:pPr marL="274320" lvl="0" indent="-274320" algn="l" rtl="0">
              <a:spcBef>
                <a:spcPts val="560"/>
              </a:spcBef>
              <a:spcAft>
                <a:spcPts val="0"/>
              </a:spcAft>
              <a:buSzPts val="2380"/>
              <a:buChar char="O"/>
            </a:pPr>
            <a:r>
              <a:rPr lang="fi-FI" sz="2800"/>
              <a:t>haku tehdään kotona tai koulussa</a:t>
            </a:r>
            <a:endParaRPr/>
          </a:p>
          <a:p>
            <a:pPr marL="274320" lvl="0" indent="-220345" algn="l" rtl="0"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spcBef>
                <a:spcPts val="560"/>
              </a:spcBef>
              <a:spcAft>
                <a:spcPts val="0"/>
              </a:spcAft>
              <a:buSzPts val="2380"/>
              <a:buChar char="O"/>
            </a:pPr>
            <a:r>
              <a:rPr lang="fi-FI" sz="2800"/>
              <a:t>opo auttaa jokaista tarvittaessa</a:t>
            </a:r>
            <a:endParaRPr/>
          </a:p>
          <a:p>
            <a:pPr marL="274320" lvl="0" indent="-220345" algn="l" rtl="0"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spcBef>
                <a:spcPts val="560"/>
              </a:spcBef>
              <a:spcAft>
                <a:spcPts val="0"/>
              </a:spcAft>
              <a:buSzPts val="2380"/>
              <a:buChar char="O"/>
            </a:pPr>
            <a:r>
              <a:rPr lang="fi-FI" sz="2800"/>
              <a:t>hakua harjoitellaan</a:t>
            </a:r>
            <a:r>
              <a:rPr lang="fi-FI" sz="2800">
                <a:solidFill>
                  <a:srgbClr val="C00000"/>
                </a:solidFill>
              </a:rPr>
              <a:t> </a:t>
            </a:r>
            <a:r>
              <a:rPr lang="fi-FI" sz="2800" u="sng">
                <a:solidFill>
                  <a:srgbClr val="E46B5E"/>
                </a:solidFill>
              </a:rPr>
              <a:t>demo-opintopolku.fi</a:t>
            </a:r>
            <a:endParaRPr/>
          </a:p>
          <a:p>
            <a:pPr marL="457200" lvl="1" indent="0" algn="l" rtl="0">
              <a:spcBef>
                <a:spcPts val="560"/>
              </a:spcBef>
              <a:spcAft>
                <a:spcPts val="0"/>
              </a:spcAft>
              <a:buSzPts val="2380"/>
              <a:buNone/>
            </a:pP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467544" y="836712"/>
            <a:ext cx="8229600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fi-FI" b="1"/>
              <a:t>OHJEITA HAKEMISEEN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1259632" y="1916832"/>
            <a:ext cx="6840760" cy="432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fi-FI" b="1"/>
              <a:t>Ohjauskeskustelut</a:t>
            </a:r>
            <a:r>
              <a:rPr lang="fi-FI"/>
              <a:t> opon kanssa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2040"/>
              <a:buNone/>
            </a:pP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1-7 hakutoivetta, </a:t>
            </a:r>
            <a:r>
              <a:rPr lang="fi-FI" b="1"/>
              <a:t>suositus vähintään kolme hakutoivetta</a:t>
            </a:r>
            <a:endParaRPr b="1"/>
          </a:p>
          <a:p>
            <a:pPr marL="274320" lvl="0" indent="-225742" algn="l" rtl="0">
              <a:spcBef>
                <a:spcPts val="180"/>
              </a:spcBef>
              <a:spcAft>
                <a:spcPts val="0"/>
              </a:spcAft>
              <a:buSzPts val="765"/>
              <a:buNone/>
            </a:pPr>
            <a:endParaRPr sz="900" b="1"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fi-FI" b="1"/>
              <a:t>Hakutoivejärjestys on sitova</a:t>
            </a:r>
            <a:endParaRPr/>
          </a:p>
          <a:p>
            <a:pPr marL="640080" lvl="1" indent="-27432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fi-FI" sz="2000"/>
              <a:t>Hakuajan päätyttyä hakutoivejärjestystä ei voi enää muuttaa</a:t>
            </a:r>
            <a:endParaRPr/>
          </a:p>
          <a:p>
            <a:pPr marL="640080" lvl="1" indent="-27432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fi-FI" sz="2000"/>
              <a:t>Nuori voi tulla valituksi vain yhteen paikkaan per haku – ylin hakutoive, johon pisteet riittävät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body" idx="4294967295"/>
          </p:nvPr>
        </p:nvSpPr>
        <p:spPr>
          <a:xfrm>
            <a:off x="971600" y="1051778"/>
            <a:ext cx="7344816" cy="502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marR="0" lvl="0" indent="-27432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Char char="O"/>
            </a:pPr>
            <a:r>
              <a:rPr lang="fi-FI" sz="28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Valinta päättötodistuksella</a:t>
            </a:r>
            <a:endParaRPr/>
          </a:p>
          <a:p>
            <a:pPr marL="9144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fi-FI"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Lukio: lukuaineiden keskiarvo </a:t>
            </a:r>
            <a:endParaRPr/>
          </a:p>
          <a:p>
            <a:pPr marL="9144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fi-FI"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Ammatillinen koulutus: hakupisteet</a:t>
            </a:r>
            <a:endParaRPr/>
          </a:p>
          <a:p>
            <a:pPr marL="6858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850"/>
              <a:buFont typeface="Courgette"/>
              <a:buNone/>
            </a:pPr>
            <a:endParaRPr sz="1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Char char="O"/>
            </a:pPr>
            <a:r>
              <a:rPr lang="fi-FI" sz="28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Joihinkin kohteisiin tarvitaan liitteitä 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144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fi-FI"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Tarkista oppilaitoksen kotisivuilta tai Opintopolusta (toimitus yleensä haun päättymiseen mennessä)</a:t>
            </a:r>
            <a:endParaRPr sz="2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6858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850"/>
              <a:buFont typeface="Courgette"/>
              <a:buNone/>
            </a:pPr>
            <a:endParaRPr sz="1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274320" marR="0" lvl="0" indent="-274320" algn="l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380"/>
              <a:buFont typeface="Courgette"/>
              <a:buChar char="O"/>
            </a:pPr>
            <a:r>
              <a:rPr lang="fi-FI" sz="2800" b="1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Mahdolliset pääsy- tai soveltuvuuskokeet huhti-toukokuussa</a:t>
            </a:r>
            <a:endParaRPr sz="2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9144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gette"/>
              <a:buChar char="O"/>
            </a:pPr>
            <a:r>
              <a:rPr lang="fi-FI" sz="20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Kaikki kelpoiset hakijat kutsutaan 🡪 tarkista oppilaitoksen sivuilta, tuleeko kutsukirje</a:t>
            </a:r>
            <a:endParaRPr sz="2000" b="0" i="0" u="none" strike="noStrike" cap="non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899592" y="764704"/>
            <a:ext cx="72728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1071096" y="764704"/>
            <a:ext cx="6965245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  <a:buNone/>
            </a:pPr>
            <a:r>
              <a:rPr lang="fi-FI" b="1"/>
              <a:t>Ammatillisen koulutuksen hakupisteet</a:t>
            </a:r>
            <a:endParaRPr/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953318" y="1782362"/>
            <a:ext cx="7363098" cy="4704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6 pistettä siitä, että olet suorittanut peruskoulun tai esim. TUVA-koulutuksen samana tai edellisenä vuonna kuin haet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1–16 pistettä yleisestä koulumenestyksestä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1–8 pistettä painotettavista arvosanoista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0–10 pistettä pääsy- ja soveltuvuuskokeesta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2 pistettä </a:t>
            </a:r>
            <a:r>
              <a:rPr lang="fi-FI" b="1"/>
              <a:t>ammatillista koulutusta</a:t>
            </a:r>
            <a:r>
              <a:rPr lang="fi-FI"/>
              <a:t> koskevasta ensimmäisestä hakutoiveesta</a:t>
            </a:r>
            <a:endParaRPr/>
          </a:p>
          <a:p>
            <a:pPr marL="274320" lvl="0" indent="-274320" algn="l" rtl="0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SzPts val="1190"/>
              <a:buChar char="O"/>
            </a:pPr>
            <a:r>
              <a:rPr lang="fi-FI" sz="1400"/>
              <a:t>Osassa koulutuksissa (SORA-alat) on niin, että jos ei mene kokeeseen tai saa pääsy- tai soveltuvuuskokeesta 0 pistettä, ei voi tulla valituksi hakemaansa koulutukseen. Kannattaa siis osallistua!</a:t>
            </a:r>
            <a:endParaRPr sz="1400"/>
          </a:p>
          <a:p>
            <a:pPr marL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SzPts val="1360"/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nstantia"/>
              <a:buNone/>
            </a:pPr>
            <a:r>
              <a:rPr lang="fi-FI" b="1"/>
              <a:t>HARKINTAAN PERUSTUVA VALINTA</a:t>
            </a:r>
            <a:endParaRPr/>
          </a:p>
        </p:txBody>
      </p:sp>
      <p:sp>
        <p:nvSpPr>
          <p:cNvPr id="163" name="Google Shape;163;p8"/>
          <p:cNvSpPr txBox="1">
            <a:spLocks noGrp="1"/>
          </p:cNvSpPr>
          <p:nvPr>
            <p:ph type="body" idx="1"/>
          </p:nvPr>
        </p:nvSpPr>
        <p:spPr>
          <a:xfrm>
            <a:off x="1115616" y="2119256"/>
            <a:ext cx="7200800" cy="411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Harkintaan perustuvan valinnan syitä ovat:</a:t>
            </a:r>
            <a:endParaRPr/>
          </a:p>
          <a:p>
            <a:pPr marL="640080" lvl="1" indent="-27432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fi-FI" sz="2000"/>
              <a:t>haastavat oppimisvaikeudet</a:t>
            </a:r>
            <a:endParaRPr/>
          </a:p>
          <a:p>
            <a:pPr marL="640080" lvl="1" indent="-27432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fi-FI" sz="2000"/>
              <a:t>sosiaaliset syyt </a:t>
            </a:r>
            <a:endParaRPr/>
          </a:p>
          <a:p>
            <a:pPr marL="640080" lvl="1" indent="-27432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fi-FI" sz="2000"/>
              <a:t>koulutodistusten puuttuminen tai todistusten vertailuvaikeudet </a:t>
            </a:r>
            <a:endParaRPr/>
          </a:p>
          <a:p>
            <a:pPr marL="640080" lvl="1" indent="-27432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fi-FI" sz="2000"/>
              <a:t>tutkinnon suorittamiseen riittämätön tutkintokielen kielitaito</a:t>
            </a:r>
            <a:endParaRPr/>
          </a:p>
          <a:p>
            <a:pPr marL="640080" lvl="1" indent="-27432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fi-FI" sz="2000"/>
              <a:t>yksilöllistetyn oppimäärän mukaiset opinnot matematiikassa JA äidinkielessä</a:t>
            </a:r>
            <a:endParaRPr sz="2000"/>
          </a:p>
          <a:p>
            <a:pPr marL="274320" lvl="0" indent="-220345" algn="l" rtl="0">
              <a:spcBef>
                <a:spcPts val="200"/>
              </a:spcBef>
              <a:spcAft>
                <a:spcPts val="0"/>
              </a:spcAft>
              <a:buSzPts val="850"/>
              <a:buNone/>
            </a:pPr>
            <a:endParaRPr sz="1000"/>
          </a:p>
          <a:p>
            <a:pPr marL="274320" lvl="0" indent="-274320" algn="l" rtl="0">
              <a:spcBef>
                <a:spcPts val="400"/>
              </a:spcBef>
              <a:spcAft>
                <a:spcPts val="0"/>
              </a:spcAft>
              <a:buSzPts val="1700"/>
              <a:buChar char="O"/>
            </a:pPr>
            <a:r>
              <a:rPr lang="fi-FI" sz="2000"/>
              <a:t>Lisätietoja erityisopettajalta tai oppilaanohjaajalta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495240" y="817513"/>
            <a:ext cx="8102448" cy="131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tantia"/>
              <a:buNone/>
            </a:pPr>
            <a:r>
              <a:rPr lang="fi-FI" b="1"/>
              <a:t>HUOLTAJAN KUULEMINEN</a:t>
            </a:r>
            <a:endParaRPr/>
          </a:p>
        </p:txBody>
      </p:sp>
      <p:sp>
        <p:nvSpPr>
          <p:cNvPr id="169" name="Google Shape;169;p9"/>
          <p:cNvSpPr txBox="1">
            <a:spLocks noGrp="1"/>
          </p:cNvSpPr>
          <p:nvPr>
            <p:ph type="body" idx="1"/>
          </p:nvPr>
        </p:nvSpPr>
        <p:spPr>
          <a:xfrm>
            <a:off x="1043608" y="2119256"/>
            <a:ext cx="7272808" cy="411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Koulun tulee kuulla huoltajaa nuoren jatko-opintohaun asioissa, hallintolaki edellyttää tätä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Virallinen huoltajan kuuleminen Wilman kautta (vaatii huoltajan kuittauksen)</a:t>
            </a:r>
            <a:endParaRPr/>
          </a:p>
          <a:p>
            <a:pPr marL="274320" lvl="0" indent="-274320" algn="l" rtl="0">
              <a:spcBef>
                <a:spcPts val="480"/>
              </a:spcBef>
              <a:spcAft>
                <a:spcPts val="0"/>
              </a:spcAft>
              <a:buSzPts val="2040"/>
              <a:buChar char="O"/>
            </a:pPr>
            <a:r>
              <a:rPr lang="fi-FI"/>
              <a:t>Avoin keskustelu ja yhteistyö nuoren, huoltajan ja koulun kesken tärkeää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sta">
  <a:themeElements>
    <a:clrScheme name="Nasta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Näytössä katseltava diaesitys (4:3)</PresentationFormat>
  <Paragraphs>121</Paragraphs>
  <Slides>14</Slides>
  <Notes>14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Libre Franklin</vt:lpstr>
      <vt:lpstr>Courgette</vt:lpstr>
      <vt:lpstr>Constantia</vt:lpstr>
      <vt:lpstr>Noto Sans Symbols</vt:lpstr>
      <vt:lpstr>Arial</vt:lpstr>
      <vt:lpstr>Nasta</vt:lpstr>
      <vt:lpstr>TERVETULOA JATKO- OPINTOILTAAN!</vt:lpstr>
      <vt:lpstr>Oppilaanohjaajat</vt:lpstr>
      <vt:lpstr>MILLOIN JA MIHIN HAETAAN</vt:lpstr>
      <vt:lpstr>MITEN HAETAAN</vt:lpstr>
      <vt:lpstr>OHJEITA HAKEMISEEN</vt:lpstr>
      <vt:lpstr>PowerPoint-esitys</vt:lpstr>
      <vt:lpstr>Ammatillisen koulutuksen hakupisteet</vt:lpstr>
      <vt:lpstr>HARKINTAAN PERUSTUVA VALINTA</vt:lpstr>
      <vt:lpstr>HUOLTAJAN KUULEMINEN</vt:lpstr>
      <vt:lpstr>OPISKELUPAIKAN SAAMINEN JA VASTAANOTTAMINEN</vt:lpstr>
      <vt:lpstr>JÄLKIOHJAUS</vt:lpstr>
      <vt:lpstr>MUUTA HUOMIOITAVAA</vt:lpstr>
      <vt:lpstr>Oppilaitokset esittäytyvät:</vt:lpstr>
      <vt:lpstr>Lopuksi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TERVETULOA JATKO- OPINTOILTAAN!</dc:title>
  <dc:creator>las</dc:creator>
  <cp:lastModifiedBy>Aro Anna</cp:lastModifiedBy>
  <cp:revision>2</cp:revision>
  <dcterms:created xsi:type="dcterms:W3CDTF">2015-12-08T07:46:10Z</dcterms:created>
  <dcterms:modified xsi:type="dcterms:W3CDTF">2021-11-29T17:20:26Z</dcterms:modified>
</cp:coreProperties>
</file>