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Gill Sans" panose="020B0604020202020204" charset="0"/>
      <p:regular r:id="rId12"/>
      <p:bold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jHiZEjfgVPjBCkhccKrTyAWdin+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i-FI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2" name="Google Shape;11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27b3ca1574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27b3ca1574_1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127b3ca1574_1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" name="Google Shape;1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27b3ca157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27b3ca1574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g127b3ca1574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/>
              <a:t>5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7"/>
          <p:cNvSpPr txBox="1"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Gill Sans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0" cap="none">
                <a:solidFill>
                  <a:schemeClr val="dk1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1" name="Google Shape;21;p7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ftr" idx="11"/>
          </p:nvPr>
        </p:nvSpPr>
        <p:spPr>
          <a:xfrm>
            <a:off x="2416500" y="329307"/>
            <a:ext cx="49739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sldNum" idx="12"/>
          </p:nvPr>
        </p:nvSpPr>
        <p:spPr>
          <a:xfrm>
            <a:off x="1437664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cxnSp>
        <p:nvCxnSpPr>
          <p:cNvPr id="24" name="Google Shape;24;p7"/>
          <p:cNvCxnSpPr/>
          <p:nvPr/>
        </p:nvCxnSpPr>
        <p:spPr>
          <a:xfrm>
            <a:off x="2417780" y="3528542"/>
            <a:ext cx="863707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pystysuuntainen teksti" type="vertTx">
  <p:cSld name="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body" idx="1"/>
          </p:nvPr>
        </p:nvSpPr>
        <p:spPr>
          <a:xfrm rot="5400000">
            <a:off x="4527910" y="-1060599"/>
            <a:ext cx="3450613" cy="960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cxnSp>
        <p:nvCxnSpPr>
          <p:cNvPr id="92" name="Google Shape;92;p16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ystysuuntainen otsikko ja teksti" type="vertTitleAndTx">
  <p:cSld name="VERTICAL_TITLE_AND_VERTICAL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title"/>
          </p:nvPr>
        </p:nvSpPr>
        <p:spPr>
          <a:xfrm rot="5400000">
            <a:off x="7917038" y="2321047"/>
            <a:ext cx="4659889" cy="16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body" idx="1"/>
          </p:nvPr>
        </p:nvSpPr>
        <p:spPr>
          <a:xfrm rot="5400000">
            <a:off x="3029143" y="-785498"/>
            <a:ext cx="4659889" cy="7828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cxnSp>
        <p:nvCxnSpPr>
          <p:cNvPr id="99" name="Google Shape;99;p17"/>
          <p:cNvCxnSpPr/>
          <p:nvPr/>
        </p:nvCxnSpPr>
        <p:spPr>
          <a:xfrm>
            <a:off x="9439111" y="798973"/>
            <a:ext cx="0" cy="4659889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cxnSp>
        <p:nvCxnSpPr>
          <p:cNvPr id="31" name="Google Shape;31;p8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ä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body" idx="1"/>
          </p:nvPr>
        </p:nvSpPr>
        <p:spPr>
          <a:xfrm>
            <a:off x="1447331" y="2010878"/>
            <a:ext cx="4645152" cy="3448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2"/>
          </p:nvPr>
        </p:nvSpPr>
        <p:spPr>
          <a:xfrm>
            <a:off x="6413771" y="2017343"/>
            <a:ext cx="4645152" cy="344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cxnSp>
        <p:nvCxnSpPr>
          <p:cNvPr id="39" name="Google Shape;39;p9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>
  <p:cSld name="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san ylätunniste" type="secHead">
  <p:cSld name="SECTION_HEAD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cxnSp>
        <p:nvCxnSpPr>
          <p:cNvPr id="50" name="Google Shape;50;p11"/>
          <p:cNvCxnSpPr/>
          <p:nvPr/>
        </p:nvCxnSpPr>
        <p:spPr>
          <a:xfrm>
            <a:off x="1454239" y="3804985"/>
            <a:ext cx="8630446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ailu" type="twoTxTwoObj">
  <p:cSld name="TWO_OBJECTS_WITH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body" idx="2"/>
          </p:nvPr>
        </p:nvSpPr>
        <p:spPr>
          <a:xfrm>
            <a:off x="1447191" y="2824269"/>
            <a:ext cx="4645152" cy="2644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body" idx="3"/>
          </p:nvPr>
        </p:nvSpPr>
        <p:spPr>
          <a:xfrm>
            <a:off x="6412362" y="2023003"/>
            <a:ext cx="4645152" cy="802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body" idx="4"/>
          </p:nvPr>
        </p:nvSpPr>
        <p:spPr>
          <a:xfrm>
            <a:off x="6412362" y="2821491"/>
            <a:ext cx="4645152" cy="2637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cxnSp>
        <p:nvCxnSpPr>
          <p:cNvPr id="60" name="Google Shape;60;p12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type="titleOnly">
  <p:cSld name="TITLE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cxnSp>
        <p:nvCxnSpPr>
          <p:cNvPr id="66" name="Google Shape;66;p13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ollinen sisältö" type="objTx">
  <p:cSld name="OBJECT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1"/>
          </p:nvPr>
        </p:nvSpPr>
        <p:spPr>
          <a:xfrm>
            <a:off x="5043714" y="798974"/>
            <a:ext cx="6012470" cy="4658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2"/>
          </p:nvPr>
        </p:nvSpPr>
        <p:spPr>
          <a:xfrm>
            <a:off x="1444671" y="3205491"/>
            <a:ext cx="3275013" cy="2248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cxnSp>
        <p:nvCxnSpPr>
          <p:cNvPr id="74" name="Google Shape;74;p14"/>
          <p:cNvCxnSpPr/>
          <p:nvPr/>
        </p:nvCxnSpPr>
        <p:spPr>
          <a:xfrm>
            <a:off x="1448280" y="3205491"/>
            <a:ext cx="3269490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 ja kuvateksti" type="picTx">
  <p:cSld name="PICTURE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15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77" name="Google Shape;77;p15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  <a:lin ang="5400000" scaled="0"/>
            </a:gradFill>
            <a:ln>
              <a:noFill/>
            </a:ln>
            <a:effectLst>
              <a:outerShdw blurRad="127000" dist="228600" dir="4740000" sx="98000" sy="98000" algn="tl" rotWithShape="0">
                <a:srgbClr val="000000">
                  <a:alpha val="3333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15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ap="flat" cmpd="sng">
              <a:solidFill>
                <a:srgbClr val="19191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>
            <a:spLocks noGrp="1"/>
          </p:cNvSpPr>
          <p:nvPr>
            <p:ph type="pic" idx="2"/>
          </p:nvPr>
        </p:nvSpPr>
        <p:spPr>
          <a:xfrm>
            <a:off x="8124389" y="1122542"/>
            <a:ext cx="2791171" cy="3866327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81" name="Google Shape;81;p15"/>
          <p:cNvSpPr txBox="1">
            <a:spLocks noGrp="1"/>
          </p:cNvSpPr>
          <p:nvPr>
            <p:ph type="body" idx="1"/>
          </p:nvPr>
        </p:nvSpPr>
        <p:spPr>
          <a:xfrm>
            <a:off x="1450329" y="3145992"/>
            <a:ext cx="5524404" cy="2003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dt" idx="10"/>
          </p:nvPr>
        </p:nvSpPr>
        <p:spPr>
          <a:xfrm>
            <a:off x="1447382" y="5469856"/>
            <a:ext cx="5527351" cy="320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ftr" idx="11"/>
          </p:nvPr>
        </p:nvSpPr>
        <p:spPr>
          <a:xfrm>
            <a:off x="1447382" y="318640"/>
            <a:ext cx="5541004" cy="32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cxnSp>
        <p:nvCxnSpPr>
          <p:cNvPr id="85" name="Google Shape;85;p15"/>
          <p:cNvCxnSpPr/>
          <p:nvPr/>
        </p:nvCxnSpPr>
        <p:spPr>
          <a:xfrm>
            <a:off x="1447382" y="3143605"/>
            <a:ext cx="5527351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BE9E6"/>
            </a:gs>
            <a:gs pos="100000">
              <a:srgbClr val="C9C5C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11;p6"/>
          <p:cNvPicPr preferRelativeResize="0"/>
          <p:nvPr/>
        </p:nvPicPr>
        <p:blipFill rotWithShape="1">
          <a:blip r:embed="rId13">
            <a:alphaModFix/>
          </a:blip>
          <a:srcRect t="1538" b="-1538"/>
          <a:stretch/>
        </p:blipFill>
        <p:spPr>
          <a:xfrm>
            <a:off x="0" y="6126480"/>
            <a:ext cx="12192000" cy="742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6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5" name="Google Shape;15;p6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6" name="Google Shape;16;p6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cxnSp>
        <p:nvCxnSpPr>
          <p:cNvPr id="17" name="Google Shape;17;p6"/>
          <p:cNvCxnSpPr/>
          <p:nvPr/>
        </p:nvCxnSpPr>
        <p:spPr>
          <a:xfrm>
            <a:off x="0" y="6128413"/>
            <a:ext cx="12192000" cy="0"/>
          </a:xfrm>
          <a:prstGeom prst="straightConnector1">
            <a:avLst/>
          </a:prstGeom>
          <a:noFill/>
          <a:ln w="12700" cap="flat" cmpd="sng">
            <a:solidFill>
              <a:srgbClr val="000001">
                <a:alpha val="2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BE9E6"/>
            </a:gs>
            <a:gs pos="100000">
              <a:srgbClr val="C9C5C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" descr="Brandenburgin portti Saksassa auringon laskiessa"/>
          <p:cNvPicPr preferRelativeResize="0"/>
          <p:nvPr/>
        </p:nvPicPr>
        <p:blipFill rotWithShape="1">
          <a:blip r:embed="rId3">
            <a:alphaModFix/>
          </a:blip>
          <a:srcRect t="9091" r="9093"/>
          <a:stretch/>
        </p:blipFill>
        <p:spPr>
          <a:xfrm>
            <a:off x="2" y="10"/>
            <a:ext cx="12191695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"/>
          <p:cNvSpPr/>
          <p:nvPr/>
        </p:nvSpPr>
        <p:spPr>
          <a:xfrm>
            <a:off x="-3177" y="3064931"/>
            <a:ext cx="8293042" cy="2488568"/>
          </a:xfrm>
          <a:prstGeom prst="rect">
            <a:avLst/>
          </a:prstGeom>
          <a:solidFill>
            <a:srgbClr val="000001">
              <a:alpha val="7450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7" name="Google Shape;107;p1"/>
          <p:cNvSpPr txBox="1">
            <a:spLocks noGrp="1"/>
          </p:cNvSpPr>
          <p:nvPr>
            <p:ph type="ctrTitle"/>
          </p:nvPr>
        </p:nvSpPr>
        <p:spPr>
          <a:xfrm>
            <a:off x="1300526" y="3236470"/>
            <a:ext cx="6829044" cy="125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E"/>
              </a:buClr>
              <a:buSzPct val="100000"/>
              <a:buFont typeface="Gill Sans"/>
              <a:buNone/>
            </a:pPr>
            <a:r>
              <a:rPr lang="fi-FI" sz="4400">
                <a:solidFill>
                  <a:srgbClr val="FFFFFE"/>
                </a:solidFill>
              </a:rPr>
              <a:t>BERLIININ LEIRIKOULU </a:t>
            </a:r>
            <a:endParaRPr sz="4400">
              <a:solidFill>
                <a:srgbClr val="FFFFFE"/>
              </a:solidFill>
            </a:endParaRPr>
          </a:p>
          <a:p>
            <a:pPr marL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fi-FI" sz="1600">
                <a:solidFill>
                  <a:srgbClr val="FFFFFE"/>
                </a:solidFill>
              </a:rPr>
              <a:t>23.-27.5.2022</a:t>
            </a:r>
            <a:endParaRPr sz="4400">
              <a:solidFill>
                <a:srgbClr val="FFFFFE"/>
              </a:solidFill>
            </a:endParaRPr>
          </a:p>
        </p:txBody>
      </p:sp>
      <p:sp>
        <p:nvSpPr>
          <p:cNvPr id="108" name="Google Shape;108;p1"/>
          <p:cNvSpPr txBox="1">
            <a:spLocks noGrp="1"/>
          </p:cNvSpPr>
          <p:nvPr>
            <p:ph type="subTitle" idx="1"/>
          </p:nvPr>
        </p:nvSpPr>
        <p:spPr>
          <a:xfrm>
            <a:off x="1300525" y="4669144"/>
            <a:ext cx="6829043" cy="716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fi-FI" sz="1600">
                <a:solidFill>
                  <a:srgbClr val="FFFFFE"/>
                </a:solidFill>
              </a:rPr>
              <a:t>VANHEMPAINILTA 5.5.2022</a:t>
            </a:r>
            <a:endParaRPr sz="1600">
              <a:solidFill>
                <a:srgbClr val="FFFFFE"/>
              </a:solidFill>
            </a:endParaRPr>
          </a:p>
        </p:txBody>
      </p:sp>
      <p:cxnSp>
        <p:nvCxnSpPr>
          <p:cNvPr id="109" name="Google Shape;109;p1"/>
          <p:cNvCxnSpPr/>
          <p:nvPr/>
        </p:nvCxnSpPr>
        <p:spPr>
          <a:xfrm>
            <a:off x="1300525" y="4666480"/>
            <a:ext cx="6829043" cy="0"/>
          </a:xfrm>
          <a:prstGeom prst="straightConnector1">
            <a:avLst/>
          </a:prstGeom>
          <a:noFill/>
          <a:ln w="31750" cap="flat" cmpd="sng">
            <a:solidFill>
              <a:srgbClr val="E5A237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BE9E6"/>
            </a:gs>
            <a:gs pos="100000">
              <a:srgbClr val="C9C5C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"/>
          <p:cNvSpPr/>
          <p:nvPr/>
        </p:nvSpPr>
        <p:spPr>
          <a:xfrm>
            <a:off x="2" y="0"/>
            <a:ext cx="12191695" cy="6858000"/>
          </a:xfrm>
          <a:prstGeom prst="rect">
            <a:avLst/>
          </a:prstGeom>
          <a:gradFill>
            <a:gsLst>
              <a:gs pos="0">
                <a:srgbClr val="EBE9E6"/>
              </a:gs>
              <a:gs pos="100000">
                <a:srgbClr val="C9C5C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6" name="Google Shape;116;p2"/>
          <p:cNvSpPr txBox="1">
            <a:spLocks noGrp="1"/>
          </p:cNvSpPr>
          <p:nvPr>
            <p:ph type="title"/>
          </p:nvPr>
        </p:nvSpPr>
        <p:spPr>
          <a:xfrm>
            <a:off x="860612" y="1138228"/>
            <a:ext cx="3793685" cy="3858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None/>
            </a:pPr>
            <a:r>
              <a:rPr lang="fi-FI" sz="3600"/>
              <a:t>ASIALISTA</a:t>
            </a:r>
            <a:endParaRPr/>
          </a:p>
        </p:txBody>
      </p:sp>
      <p:grpSp>
        <p:nvGrpSpPr>
          <p:cNvPr id="117" name="Google Shape;117;p2"/>
          <p:cNvGrpSpPr/>
          <p:nvPr/>
        </p:nvGrpSpPr>
        <p:grpSpPr>
          <a:xfrm>
            <a:off x="5100021" y="638300"/>
            <a:ext cx="6409605" cy="4858625"/>
            <a:chOff x="7807230" y="2012810"/>
            <a:chExt cx="3251252" cy="3459865"/>
          </a:xfrm>
        </p:grpSpPr>
        <p:sp>
          <p:nvSpPr>
            <p:cNvPr id="118" name="Google Shape;118;p2"/>
            <p:cNvSpPr/>
            <p:nvPr/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  <a:lin ang="5400000" scaled="0"/>
            </a:gradFill>
            <a:ln>
              <a:noFill/>
            </a:ln>
            <a:effectLst>
              <a:outerShdw blurRad="127000" dist="190500" dir="4740000" sx="98000" sy="98000" algn="tl" rotWithShape="0">
                <a:srgbClr val="000000">
                  <a:alpha val="3333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ap="flat" cmpd="sng">
              <a:solidFill>
                <a:srgbClr val="19191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120" name="Google Shape;120;p2"/>
          <p:cNvSpPr/>
          <p:nvPr/>
        </p:nvSpPr>
        <p:spPr>
          <a:xfrm>
            <a:off x="5419891" y="973636"/>
            <a:ext cx="5769864" cy="418795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DFD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1" name="Google Shape;121;p2"/>
          <p:cNvSpPr txBox="1">
            <a:spLocks noGrp="1"/>
          </p:cNvSpPr>
          <p:nvPr>
            <p:ph type="body" idx="1"/>
          </p:nvPr>
        </p:nvSpPr>
        <p:spPr>
          <a:xfrm>
            <a:off x="5584483" y="1138228"/>
            <a:ext cx="5440680" cy="3858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6858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lang="fi-FI" sz="18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Ohjelma </a:t>
            </a:r>
            <a:endParaRPr sz="18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6858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 startAt="2"/>
            </a:pPr>
            <a:r>
              <a:rPr lang="fi-FI" sz="18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Leirikoulusopimus </a:t>
            </a:r>
            <a:endParaRPr sz="18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6858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 startAt="3"/>
            </a:pPr>
            <a:r>
              <a:rPr lang="fi-FI" sz="18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Vakuutukset </a:t>
            </a:r>
            <a:endParaRPr sz="18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6858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 startAt="4"/>
            </a:pPr>
            <a:r>
              <a:rPr lang="fi-FI" sz="18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Raha-asiat</a:t>
            </a:r>
            <a:endParaRPr sz="18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lphaLcPeriod"/>
            </a:pPr>
            <a:r>
              <a:rPr lang="fi-FI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käteistä mukaan</a:t>
            </a:r>
            <a:endParaRPr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6858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 startAt="4"/>
            </a:pPr>
            <a:r>
              <a:rPr lang="fi-FI" sz="18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Pakkaaminen </a:t>
            </a:r>
            <a:endParaRPr sz="18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6858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 startAt="4"/>
            </a:pPr>
            <a:r>
              <a:rPr lang="fi-FI" sz="18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Kotiinpaluu (kyydit)</a:t>
            </a:r>
            <a:endParaRPr sz="18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2" name="Google Shape;122;p2"/>
          <p:cNvPicPr preferRelativeResize="0"/>
          <p:nvPr/>
        </p:nvPicPr>
        <p:blipFill rotWithShape="1">
          <a:blip r:embed="rId3">
            <a:alphaModFix/>
          </a:blip>
          <a:srcRect t="1538" b="-1538"/>
          <a:stretch/>
        </p:blipFill>
        <p:spPr>
          <a:xfrm>
            <a:off x="0" y="6126480"/>
            <a:ext cx="12192000" cy="742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3" name="Google Shape;123;p2"/>
          <p:cNvCxnSpPr/>
          <p:nvPr/>
        </p:nvCxnSpPr>
        <p:spPr>
          <a:xfrm>
            <a:off x="0" y="6128413"/>
            <a:ext cx="12192000" cy="0"/>
          </a:xfrm>
          <a:prstGeom prst="straightConnector1">
            <a:avLst/>
          </a:prstGeom>
          <a:noFill/>
          <a:ln w="12700" cap="flat" cmpd="sng">
            <a:solidFill>
              <a:srgbClr val="000001">
                <a:alpha val="2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27b3ca1574_1_6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300" cy="104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VAKUUTUKSET</a:t>
            </a:r>
            <a:endParaRPr/>
          </a:p>
        </p:txBody>
      </p:sp>
      <p:sp>
        <p:nvSpPr>
          <p:cNvPr id="130" name="Google Shape;130;g127b3ca1574_1_6"/>
          <p:cNvSpPr txBox="1">
            <a:spLocks noGrp="1"/>
          </p:cNvSpPr>
          <p:nvPr>
            <p:ph type="body" idx="1"/>
          </p:nvPr>
        </p:nvSpPr>
        <p:spPr>
          <a:xfrm>
            <a:off x="1451579" y="1853632"/>
            <a:ext cx="9603300" cy="345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800"/>
              <a:buChar char="-"/>
            </a:pPr>
            <a:r>
              <a:rPr lang="fi-FI" sz="18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Oppilailla on kaupungin puolesta tapaturma- ja hoitokuluvakuutus</a:t>
            </a:r>
            <a:endParaRPr sz="18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Char char="-"/>
            </a:pPr>
            <a:r>
              <a:rPr lang="fi-FI" sz="18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Matkatavaravakuutusta ei ole, sen hoitaa jokainen perhe itse</a:t>
            </a:r>
            <a:endParaRPr sz="18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Char char="-"/>
            </a:pPr>
            <a:r>
              <a:rPr lang="fi-FI" sz="18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Kannattaa tarkistaa, kuuluuko se esim. kotivakuutukseen</a:t>
            </a:r>
            <a:endParaRPr sz="18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Char char="-"/>
            </a:pPr>
            <a:r>
              <a:rPr lang="fi-FI" sz="18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Muistakaa myös eurooppalainen sairaanhoitokortti</a:t>
            </a:r>
            <a:endParaRPr sz="29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BE9E6"/>
            </a:gs>
            <a:gs pos="100000">
              <a:srgbClr val="C9C5C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"/>
          <p:cNvSpPr/>
          <p:nvPr/>
        </p:nvSpPr>
        <p:spPr>
          <a:xfrm>
            <a:off x="2" y="0"/>
            <a:ext cx="12191695" cy="6858000"/>
          </a:xfrm>
          <a:prstGeom prst="rect">
            <a:avLst/>
          </a:prstGeom>
          <a:gradFill>
            <a:gsLst>
              <a:gs pos="0">
                <a:srgbClr val="EBE9E6"/>
              </a:gs>
              <a:gs pos="100000">
                <a:srgbClr val="C9C5C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6" name="Google Shape;136;p3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7" name="Google Shape;137;p3"/>
          <p:cNvSpPr/>
          <p:nvPr/>
        </p:nvSpPr>
        <p:spPr>
          <a:xfrm>
            <a:off x="643331" y="638508"/>
            <a:ext cx="10905339" cy="4843439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  <a:lin ang="5400000" scaled="0"/>
          </a:gradFill>
          <a:ln>
            <a:noFill/>
          </a:ln>
          <a:effectLst>
            <a:outerShdw blurRad="127000" dist="228600" dir="4740000" sx="98000" sy="98000" algn="tl" rotWithShape="0">
              <a:srgbClr val="000000">
                <a:alpha val="3333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8" name="Google Shape;138;p3"/>
          <p:cNvSpPr/>
          <p:nvPr/>
        </p:nvSpPr>
        <p:spPr>
          <a:xfrm>
            <a:off x="870204" y="865667"/>
            <a:ext cx="10451592" cy="438912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E6E6E6"/>
              </a:gs>
            </a:gsLst>
            <a:path path="circle">
              <a:fillToRect l="50000" t="50000" r="50000" b="50000"/>
            </a:path>
            <a:tileRect/>
          </a:gradFill>
          <a:ln w="50800" cap="flat" cmpd="sng">
            <a:solidFill>
              <a:srgbClr val="19191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9" name="Google Shape;139;p3"/>
          <p:cNvSpPr/>
          <p:nvPr/>
        </p:nvSpPr>
        <p:spPr>
          <a:xfrm>
            <a:off x="1034796" y="1030259"/>
            <a:ext cx="10122408" cy="4059936"/>
          </a:xfrm>
          <a:prstGeom prst="rect">
            <a:avLst/>
          </a:prstGeom>
          <a:noFill/>
          <a:ln w="15875" cap="flat" cmpd="sng">
            <a:solidFill>
              <a:srgbClr val="4545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0" name="Google Shape;140;p3"/>
          <p:cNvSpPr txBox="1">
            <a:spLocks noGrp="1"/>
          </p:cNvSpPr>
          <p:nvPr>
            <p:ph type="title"/>
          </p:nvPr>
        </p:nvSpPr>
        <p:spPr>
          <a:xfrm>
            <a:off x="1451575" y="1376051"/>
            <a:ext cx="94059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fi-FI"/>
              <a:t>RAHA-ASIAT</a:t>
            </a:r>
            <a:endParaRPr/>
          </a:p>
        </p:txBody>
      </p:sp>
      <p:sp>
        <p:nvSpPr>
          <p:cNvPr id="141" name="Google Shape;141;p3"/>
          <p:cNvSpPr txBox="1">
            <a:spLocks noGrp="1"/>
          </p:cNvSpPr>
          <p:nvPr>
            <p:ph type="body" idx="1"/>
          </p:nvPr>
        </p:nvSpPr>
        <p:spPr>
          <a:xfrm>
            <a:off x="1451575" y="2018412"/>
            <a:ext cx="4006800" cy="3071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15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fi-FI" sz="1800" dirty="0">
                <a:latin typeface="Arial"/>
                <a:ea typeface="Arial"/>
                <a:cs typeface="Arial"/>
                <a:sym typeface="Arial"/>
              </a:rPr>
              <a:t>Julkisen liikenteen lippu 36,-</a:t>
            </a: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15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fi-FI" sz="1800" dirty="0">
                <a:latin typeface="Arial"/>
                <a:ea typeface="Arial"/>
                <a:cs typeface="Arial"/>
                <a:sym typeface="Arial"/>
              </a:rPr>
              <a:t>TV-torni 9,-/oppilas</a:t>
            </a: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15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fi-FI" sz="1800" dirty="0" err="1">
                <a:latin typeface="Arial"/>
                <a:ea typeface="Arial"/>
                <a:cs typeface="Arial"/>
                <a:sym typeface="Arial"/>
              </a:rPr>
              <a:t>Asisi</a:t>
            </a:r>
            <a:r>
              <a:rPr lang="fi-FI" sz="1800" dirty="0">
                <a:latin typeface="Arial"/>
                <a:ea typeface="Arial"/>
                <a:cs typeface="Arial"/>
                <a:sym typeface="Arial"/>
              </a:rPr>
              <a:t>-panoraamanäyttely 5,-/oppilas</a:t>
            </a: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15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fi-FI" sz="1800" dirty="0">
                <a:latin typeface="Arial"/>
                <a:ea typeface="Arial"/>
                <a:cs typeface="Arial"/>
                <a:sym typeface="Arial"/>
              </a:rPr>
              <a:t>Eläintarha?</a:t>
            </a: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15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fi-FI" sz="1800" dirty="0">
                <a:latin typeface="Arial"/>
                <a:ea typeface="Arial"/>
                <a:cs typeface="Arial"/>
                <a:sym typeface="Arial"/>
              </a:rPr>
              <a:t>Ruuat esim. 20,-/oppilas/päivä</a:t>
            </a:r>
            <a:endParaRPr sz="18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" name="Google Shape;142;p3"/>
          <p:cNvPicPr preferRelativeResize="0"/>
          <p:nvPr/>
        </p:nvPicPr>
        <p:blipFill rotWithShape="1">
          <a:blip r:embed="rId3">
            <a:alphaModFix/>
          </a:blip>
          <a:srcRect t="1538" b="-1538"/>
          <a:stretch/>
        </p:blipFill>
        <p:spPr>
          <a:xfrm>
            <a:off x="0" y="6126480"/>
            <a:ext cx="12192000" cy="74295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3"/>
          <p:cNvSpPr txBox="1"/>
          <p:nvPr/>
        </p:nvSpPr>
        <p:spPr>
          <a:xfrm>
            <a:off x="5095799" y="2020744"/>
            <a:ext cx="4730700" cy="4555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fi-FI" sz="1800" dirty="0"/>
          </a:p>
          <a:p>
            <a:pPr marL="457200" indent="-342900">
              <a:buSzPts val="1800"/>
              <a:buFont typeface="Arial"/>
              <a:buChar char="●"/>
            </a:pPr>
            <a:r>
              <a:rPr lang="fi-FI" sz="1800" dirty="0"/>
              <a:t>Berliner </a:t>
            </a:r>
            <a:r>
              <a:rPr lang="fi-FI" sz="1800" dirty="0" err="1"/>
              <a:t>Unterwelten</a:t>
            </a:r>
            <a:r>
              <a:rPr lang="fi-FI" sz="1800" dirty="0"/>
              <a:t> (maanalainen kierros: selvitetään, saammeko</a:t>
            </a:r>
          </a:p>
          <a:p>
            <a:pPr marL="457200" indent="-342900">
              <a:buSzPts val="1800"/>
              <a:buFont typeface="Arial"/>
              <a:buChar char="●"/>
            </a:pPr>
            <a:endParaRPr lang="fi-FI" sz="1800" dirty="0"/>
          </a:p>
          <a:p>
            <a:pPr marL="457200" indent="-342900">
              <a:buSzPts val="1800"/>
              <a:buFont typeface="Arial"/>
              <a:buChar char="●"/>
            </a:pPr>
            <a:r>
              <a:rPr lang="fi-FI" sz="1800" dirty="0"/>
              <a:t>kodit osallistuvat 150 eurolla/oppilas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-FI" sz="1800" dirty="0"/>
              <a:t>Tilinumero tulee Wilma-viestillä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-FI" sz="1800" dirty="0"/>
              <a:t>Rahat käytetään em. </a:t>
            </a:r>
            <a:r>
              <a:rPr lang="fi-FI" sz="1800" dirty="0" err="1"/>
              <a:t>manittuihin</a:t>
            </a:r>
            <a:r>
              <a:rPr lang="fi-FI" sz="1800" dirty="0"/>
              <a:t> asioihin</a:t>
            </a: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 dirty="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27b3ca1574_1_0"/>
          <p:cNvSpPr txBox="1">
            <a:spLocks noGrp="1"/>
          </p:cNvSpPr>
          <p:nvPr>
            <p:ph type="title"/>
          </p:nvPr>
        </p:nvSpPr>
        <p:spPr>
          <a:xfrm>
            <a:off x="1526329" y="430794"/>
            <a:ext cx="9603300" cy="104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KYYDIT KENTÄLTÄ LOHJALLE</a:t>
            </a:r>
            <a:endParaRPr/>
          </a:p>
        </p:txBody>
      </p:sp>
      <p:sp>
        <p:nvSpPr>
          <p:cNvPr id="150" name="Google Shape;150;g127b3ca1574_1_0"/>
          <p:cNvSpPr txBox="1">
            <a:spLocks noGrp="1"/>
          </p:cNvSpPr>
          <p:nvPr>
            <p:ph type="body" idx="1"/>
          </p:nvPr>
        </p:nvSpPr>
        <p:spPr>
          <a:xfrm>
            <a:off x="1451577" y="2015725"/>
            <a:ext cx="5070600" cy="345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i-FI" sz="3345">
                <a:latin typeface="Arial"/>
                <a:ea typeface="Arial"/>
                <a:cs typeface="Arial"/>
                <a:sym typeface="Arial"/>
              </a:rPr>
              <a:t>Berström 2</a:t>
            </a:r>
            <a:endParaRPr sz="3345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i-FI" sz="3345">
                <a:latin typeface="Arial"/>
                <a:ea typeface="Arial"/>
                <a:cs typeface="Arial"/>
                <a:sym typeface="Arial"/>
              </a:rPr>
              <a:t>Honkanen 3</a:t>
            </a:r>
            <a:endParaRPr sz="3345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i-FI" sz="3345">
                <a:latin typeface="Arial"/>
                <a:ea typeface="Arial"/>
                <a:cs typeface="Arial"/>
                <a:sym typeface="Arial"/>
              </a:rPr>
              <a:t>Lauriala 3</a:t>
            </a:r>
            <a:endParaRPr sz="3345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i-FI" sz="3345">
                <a:latin typeface="Arial"/>
                <a:ea typeface="Arial"/>
                <a:cs typeface="Arial"/>
                <a:sym typeface="Arial"/>
              </a:rPr>
              <a:t>Kangas 2 </a:t>
            </a:r>
            <a:endParaRPr sz="3345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i-FI" sz="3345">
                <a:latin typeface="Arial"/>
                <a:ea typeface="Arial"/>
                <a:cs typeface="Arial"/>
                <a:sym typeface="Arial"/>
              </a:rPr>
              <a:t>Saarinen 3</a:t>
            </a:r>
            <a:endParaRPr sz="3345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i-FI" sz="3345">
                <a:latin typeface="Arial"/>
                <a:ea typeface="Arial"/>
                <a:cs typeface="Arial"/>
                <a:sym typeface="Arial"/>
              </a:rPr>
              <a:t>Lehmusvaara 4</a:t>
            </a:r>
            <a:endParaRPr sz="3345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i-FI" sz="3345">
                <a:latin typeface="Arial"/>
                <a:ea typeface="Arial"/>
                <a:cs typeface="Arial"/>
                <a:sym typeface="Arial"/>
              </a:rPr>
              <a:t>Eskola 3</a:t>
            </a:r>
            <a:endParaRPr sz="3345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127b3ca1574_1_0"/>
          <p:cNvSpPr txBox="1"/>
          <p:nvPr/>
        </p:nvSpPr>
        <p:spPr>
          <a:xfrm>
            <a:off x="4644775" y="2015725"/>
            <a:ext cx="5260500" cy="27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alikoima">
  <a:themeElements>
    <a:clrScheme name="Gallery">
      <a:dk1>
        <a:srgbClr val="000000"/>
      </a:dk1>
      <a:lt1>
        <a:srgbClr val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</Words>
  <Application>Microsoft Office PowerPoint</Application>
  <PresentationFormat>Laajakuva</PresentationFormat>
  <Paragraphs>53</Paragraphs>
  <Slides>5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9" baseType="lpstr">
      <vt:lpstr>Arial</vt:lpstr>
      <vt:lpstr>Calibri</vt:lpstr>
      <vt:lpstr>Gill Sans</vt:lpstr>
      <vt:lpstr>Valikoima</vt:lpstr>
      <vt:lpstr>BERLIININ LEIRIKOULU  23.-27.5.2022</vt:lpstr>
      <vt:lpstr>ASIALISTA</vt:lpstr>
      <vt:lpstr>VAKUUTUKSET</vt:lpstr>
      <vt:lpstr>RAHA-ASIAT</vt:lpstr>
      <vt:lpstr>KYYDIT KENTÄLTÄ LOHJALLE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BERLIININ LEIRIKOULU  23.-27.5.2022</dc:title>
  <dc:creator>Aro Anna</dc:creator>
  <cp:lastModifiedBy>Aro Anna</cp:lastModifiedBy>
  <cp:revision>1</cp:revision>
  <dcterms:created xsi:type="dcterms:W3CDTF">2022-02-10T11:35:08Z</dcterms:created>
  <dcterms:modified xsi:type="dcterms:W3CDTF">2022-05-06T11:24:20Z</dcterms:modified>
</cp:coreProperties>
</file>