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SourceCodePro-italic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ccbbcc5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ccbbcc5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ccbbcc5f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ccbbcc5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ccbbcc5f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ccbbcc5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58b29911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58b29911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ccbbcc5f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ccbbcc5f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ccbbcc5f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ccbbcc5f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Päättöarvioinnin tavoitteet ja arviointi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5800"/>
              <a:t>A-englanti</a:t>
            </a:r>
            <a:endParaRPr sz="5800"/>
          </a:p>
        </p:txBody>
      </p:sp>
      <p:sp>
        <p:nvSpPr>
          <p:cNvPr id="58" name="Google Shape;58;p13"/>
          <p:cNvSpPr txBox="1"/>
          <p:nvPr/>
        </p:nvSpPr>
        <p:spPr>
          <a:xfrm>
            <a:off x="5857600" y="4779100"/>
            <a:ext cx="28212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Järvenperän koulu 2023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Kulttuuri- ja kielitietous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58041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i" sz="1700"/>
              <a:t>T1 Oppilas oppii </a:t>
            </a:r>
            <a:r>
              <a:rPr lang="fi" sz="1700"/>
              <a:t>englanninkielisten maiden kulttuureista sekä </a:t>
            </a:r>
            <a:r>
              <a:rPr lang="fi" sz="1700"/>
              <a:t>englannin kielen asemasta ja sen aksenteista. Hän kehittää kykyään toimia eri kulttuureista tulevien ihmisten kanssa.</a:t>
            </a:r>
            <a:endParaRPr sz="170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9314" l="23102" r="24249" t="17997"/>
          <a:stretch/>
        </p:blipFill>
        <p:spPr>
          <a:xfrm>
            <a:off x="6300550" y="3715850"/>
            <a:ext cx="2724376" cy="125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200" y="2565125"/>
            <a:ext cx="1042349" cy="104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9275" y="2617738"/>
            <a:ext cx="1333975" cy="8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52150" y="2709625"/>
            <a:ext cx="6094200" cy="10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i" sz="1700"/>
              <a:t>T2</a:t>
            </a:r>
            <a:r>
              <a:rPr lang="fi" sz="1700"/>
              <a:t> Oppilas osaa hakea tietoa ja etsiä oppimisen tueksi englanninkielistä materiaalia kuten videoita, musiikkia ja kirjallisuutta.</a:t>
            </a:r>
            <a:r>
              <a:rPr lang="fi" sz="1700"/>
              <a:t> </a:t>
            </a:r>
            <a:endParaRPr sz="1700"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52150" y="3825225"/>
            <a:ext cx="5872200" cy="10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i" sz="1700"/>
              <a:t>T3 </a:t>
            </a:r>
            <a:r>
              <a:rPr lang="fi" sz="1700"/>
              <a:t>Oppilas tuntee kielioppitermejä sekä peruskieliopin sääntöjä ja osaa vertailla osaamiaan kieliä.</a:t>
            </a:r>
            <a:r>
              <a:rPr lang="fi" sz="1700"/>
              <a:t> </a:t>
            </a:r>
            <a:endParaRPr sz="17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8575" y="745500"/>
            <a:ext cx="3006350" cy="15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Kielenopiskelutaidot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381075"/>
            <a:ext cx="57165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T4 </a:t>
            </a:r>
            <a:r>
              <a:rPr lang="fi">
                <a:highlight>
                  <a:schemeClr val="lt1"/>
                </a:highlight>
              </a:rPr>
              <a:t>Oppilas osaa asettaa tavoitteita omalle kielenopiskelulleen ja arvioida opiskelutapojaan. Oppilas osaa toimia </a:t>
            </a:r>
            <a:r>
              <a:rPr lang="fi">
                <a:highlight>
                  <a:schemeClr val="lt1"/>
                </a:highlight>
              </a:rPr>
              <a:t>rakentavasti </a:t>
            </a:r>
            <a:r>
              <a:rPr lang="fi">
                <a:highlight>
                  <a:schemeClr val="lt1"/>
                </a:highlight>
              </a:rPr>
              <a:t>pari- ja ryhmätöissä.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675" y="497950"/>
            <a:ext cx="2714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6726" y="2303425"/>
            <a:ext cx="2676518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2977925"/>
            <a:ext cx="57165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T5 Oppilas tietää, mitä hyötyä kielitaidosta voi olla tulevaisuudessa ja oppii taitoja, joita voi hyödyntää kielenopiskelussa myöhemmin.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Vuorovaikutustaidot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28675"/>
            <a:ext cx="43368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T6 Vuorovaikutus eri tilanteissa</a:t>
            </a:r>
            <a:endParaRPr b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700"/>
              <a:t>B1.1: Oppilas pystyy</a:t>
            </a:r>
            <a:r>
              <a:rPr lang="fi" sz="1700"/>
              <a:t> viestimään, </a:t>
            </a:r>
            <a:r>
              <a:rPr lang="fi" sz="1700"/>
              <a:t>osallistumaan keskusteluihin ja ilmaisemaan mielipiteitään melko vaivattomasti jokapäiväisissä viestintätilanteissa. 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900" y="1246250"/>
            <a:ext cx="4190702" cy="2769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Vuorovaikutustaidot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228675"/>
            <a:ext cx="5620800" cy="18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T7 Viestintästrategiat</a:t>
            </a:r>
            <a:endParaRPr b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700"/>
              <a:t>B1.1: Oppilas osaa varmistaa, onko viestintäkumppani ymmärtänyt viestin, sekä kiertää tuntemattoman sanan tai muotoilla viestinsä uudelleen.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93" name="Google Shape;93;p17"/>
          <p:cNvSpPr/>
          <p:nvPr/>
        </p:nvSpPr>
        <p:spPr>
          <a:xfrm>
            <a:off x="6059200" y="1228675"/>
            <a:ext cx="2640000" cy="1021800"/>
          </a:xfrm>
          <a:prstGeom prst="wedgeRoundRectCallout">
            <a:avLst>
              <a:gd fmla="val -298" name="adj1"/>
              <a:gd fmla="val 130943" name="adj2"/>
              <a:gd fmla="val 0" name="adj3"/>
            </a:avLst>
          </a:prstGeom>
          <a:solidFill>
            <a:srgbClr val="00FF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/>
              <a:t>How do you call it when...</a:t>
            </a:r>
            <a:endParaRPr sz="2100"/>
          </a:p>
        </p:txBody>
      </p:sp>
      <p:sp>
        <p:nvSpPr>
          <p:cNvPr id="94" name="Google Shape;94;p17"/>
          <p:cNvSpPr/>
          <p:nvPr/>
        </p:nvSpPr>
        <p:spPr>
          <a:xfrm>
            <a:off x="6984650" y="3432250"/>
            <a:ext cx="1788600" cy="724200"/>
          </a:xfrm>
          <a:prstGeom prst="wedgeRoundRectCallout">
            <a:avLst>
              <a:gd fmla="val 7681" name="adj1"/>
              <a:gd fmla="val 130126" name="adj2"/>
              <a:gd fmla="val 0" name="adj3"/>
            </a:avLst>
          </a:prstGeom>
          <a:solidFill>
            <a:srgbClr val="4A86E8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700"/>
              <a:t> Please?</a:t>
            </a:r>
            <a:endParaRPr sz="2700"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01050" y="3089875"/>
            <a:ext cx="5547000" cy="18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T8 </a:t>
            </a:r>
            <a:r>
              <a:rPr b="1" lang="fi" sz="1700">
                <a:highlight>
                  <a:schemeClr val="lt1"/>
                </a:highlight>
              </a:rPr>
              <a:t>Viestinnän kulttuurinen sopivuus</a:t>
            </a:r>
            <a:endParaRPr b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700"/>
              <a:t>B1.1: Oppilas tuntee tärkeimmät kohteliaisuussäännöt ja osaa ottaaa huomioon eroja kulttuurienvälisessä viestinnässä.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Luetun- ja kuullunymmärtäminen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228675"/>
            <a:ext cx="4779000" cy="3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T9 Tekstien tulkintataidot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B1.1: Oppilas ymmärtää pääasiat ja yksityiskohtia selkeästä, yleiskielisestä puheesta tai</a:t>
            </a:r>
            <a:r>
              <a:rPr lang="fi"/>
              <a:t> kirjoitetusta </a:t>
            </a:r>
            <a:r>
              <a:rPr lang="fi"/>
              <a:t>tekstistä.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Oppilas löytää tekstistä pääajatukset, avainsanat ja tärkeitä yksityiskohtia.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0" r="0" t="8825"/>
          <a:stretch/>
        </p:blipFill>
        <p:spPr>
          <a:xfrm>
            <a:off x="5525025" y="1166218"/>
            <a:ext cx="3103056" cy="188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4">
            <a:alphaModFix/>
          </a:blip>
          <a:srcRect b="0" l="0" r="0" t="9926"/>
          <a:stretch/>
        </p:blipFill>
        <p:spPr>
          <a:xfrm>
            <a:off x="5558625" y="3137100"/>
            <a:ext cx="3103049" cy="186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Puhuminen ja kirjoittaminen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28675"/>
            <a:ext cx="5275200" cy="41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T10 Tekstien tuottamistaidot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700"/>
              <a:t>B1.1: Oppilas osaa kertoa ydinkohdat ja myös hiukan yksityiskohtia </a:t>
            </a:r>
            <a:r>
              <a:rPr lang="fi" sz="1700"/>
              <a:t>erilaisista arki</a:t>
            </a:r>
            <a:r>
              <a:rPr lang="fi" sz="1700"/>
              <a:t>elämään liittyvistä ja itseään kiinnostavista aiheista.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700"/>
              <a:t>Oppilas osaa käyttää melko laajaa sanastoa ja rakennevalikoimaa sekä joitakin yleisiä idiomeja.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700"/>
              <a:t>Oppilas osaa soveltaa useita ääntämisen perussääntöjä muissakin kuin harjoitelluissa ilmauksissa.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050" y="571612"/>
            <a:ext cx="3228000" cy="215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200" y="2801000"/>
            <a:ext cx="3228000" cy="21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