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57" r:id="rId26"/>
    <p:sldId id="274"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i-FI"/>
              <a:t>Muokkaa ots. perustyyl. napsautt.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5850AB8D-B43C-4081-8E00-6EEC0286FD1E}" type="datetimeFigureOut">
              <a:rPr lang="fi-FI" smtClean="0"/>
              <a:t>2.10.2023</a:t>
            </a:fld>
            <a:endParaRPr lang="fi-FI"/>
          </a:p>
        </p:txBody>
      </p:sp>
      <p:sp>
        <p:nvSpPr>
          <p:cNvPr id="5" name="Footer Placeholder 4"/>
          <p:cNvSpPr>
            <a:spLocks noGrp="1"/>
          </p:cNvSpPr>
          <p:nvPr>
            <p:ph type="ftr" sz="quarter" idx="11"/>
          </p:nvPr>
        </p:nvSpPr>
        <p:spPr/>
        <p:txBody>
          <a:bodyPr/>
          <a:lstStyle/>
          <a:p>
            <a:endParaRPr lang="fi-FI"/>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373642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i-FI"/>
              <a:t>Muokkaa ots. perustyyl. napsautt.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5850AB8D-B43C-4081-8E00-6EEC0286FD1E}" type="datetimeFigureOut">
              <a:rPr lang="fi-FI" smtClean="0"/>
              <a:t>2.10.2023</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88047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5850AB8D-B43C-4081-8E00-6EEC0286FD1E}" type="datetimeFigureOut">
              <a:rPr lang="fi-FI" smtClean="0"/>
              <a:t>2.10.2023</a:t>
            </a:fld>
            <a:endParaRPr lang="fi-FI"/>
          </a:p>
        </p:txBody>
      </p:sp>
      <p:sp>
        <p:nvSpPr>
          <p:cNvPr id="5" name="Footer Placeholder 4"/>
          <p:cNvSpPr>
            <a:spLocks noGrp="1"/>
          </p:cNvSpPr>
          <p:nvPr>
            <p:ph type="ftr" sz="quarter" idx="11"/>
          </p:nvPr>
        </p:nvSpPr>
        <p:spPr/>
        <p:txBody>
          <a:bodyPr/>
          <a:lstStyle/>
          <a:p>
            <a:endParaRPr lang="fi-FI"/>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366B93-953B-49BD-9EE5-81D3B77B2D6C}" type="slidenum">
              <a:rPr lang="fi-FI" smtClean="0"/>
              <a:t>‹#›</a:t>
            </a:fld>
            <a:endParaRPr lang="fi-FI"/>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4604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i-FI"/>
              <a:t>Muokkaa ots. perustyyl. napsautt.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a:t>
            </a:r>
          </a:p>
        </p:txBody>
      </p:sp>
      <p:sp>
        <p:nvSpPr>
          <p:cNvPr id="5" name="Date Placeholder 4"/>
          <p:cNvSpPr>
            <a:spLocks noGrp="1"/>
          </p:cNvSpPr>
          <p:nvPr>
            <p:ph type="dt" sz="half" idx="10"/>
          </p:nvPr>
        </p:nvSpPr>
        <p:spPr/>
        <p:txBody>
          <a:bodyPr/>
          <a:lstStyle/>
          <a:p>
            <a:fld id="{5850AB8D-B43C-4081-8E00-6EEC0286FD1E}" type="datetimeFigureOut">
              <a:rPr lang="fi-FI" smtClean="0"/>
              <a:t>2.10.2023</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3635740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a:t>
            </a:r>
          </a:p>
        </p:txBody>
      </p:sp>
      <p:sp>
        <p:nvSpPr>
          <p:cNvPr id="5" name="Date Placeholder 4"/>
          <p:cNvSpPr>
            <a:spLocks noGrp="1"/>
          </p:cNvSpPr>
          <p:nvPr>
            <p:ph type="dt" sz="half" idx="10"/>
          </p:nvPr>
        </p:nvSpPr>
        <p:spPr/>
        <p:txBody>
          <a:bodyPr/>
          <a:lstStyle/>
          <a:p>
            <a:fld id="{5850AB8D-B43C-4081-8E00-6EEC0286FD1E}" type="datetimeFigureOut">
              <a:rPr lang="fi-FI" smtClean="0"/>
              <a:t>2.10.2023</a:t>
            </a:fld>
            <a:endParaRPr lang="fi-FI"/>
          </a:p>
        </p:txBody>
      </p:sp>
      <p:sp>
        <p:nvSpPr>
          <p:cNvPr id="6" name="Footer Placeholder 5"/>
          <p:cNvSpPr>
            <a:spLocks noGrp="1"/>
          </p:cNvSpPr>
          <p:nvPr>
            <p:ph type="ftr" sz="quarter" idx="11"/>
          </p:nvPr>
        </p:nvSpPr>
        <p:spPr/>
        <p:txBody>
          <a:bodyPr/>
          <a:lstStyle/>
          <a:p>
            <a:endParaRPr lang="fi-FI"/>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366B93-953B-49BD-9EE5-81D3B77B2D6C}" type="slidenum">
              <a:rPr lang="fi-FI" smtClean="0"/>
              <a:t>‹#›</a:t>
            </a:fld>
            <a:endParaRPr lang="fi-FI"/>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01547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i-FI"/>
              <a:t>Muokkaa ots.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a:t>
            </a:r>
          </a:p>
        </p:txBody>
      </p:sp>
      <p:sp>
        <p:nvSpPr>
          <p:cNvPr id="5" name="Date Placeholder 4"/>
          <p:cNvSpPr>
            <a:spLocks noGrp="1"/>
          </p:cNvSpPr>
          <p:nvPr>
            <p:ph type="dt" sz="half" idx="10"/>
          </p:nvPr>
        </p:nvSpPr>
        <p:spPr/>
        <p:txBody>
          <a:bodyPr/>
          <a:lstStyle/>
          <a:p>
            <a:fld id="{5850AB8D-B43C-4081-8E00-6EEC0286FD1E}" type="datetimeFigureOut">
              <a:rPr lang="fi-FI" smtClean="0"/>
              <a:t>2.10.2023</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1787678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850AB8D-B43C-4081-8E00-6EEC0286FD1E}" type="datetimeFigureOut">
              <a:rPr lang="fi-FI" smtClean="0"/>
              <a:t>2.10.2023</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56674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i-FI"/>
              <a:t>Muokkaa ots. perustyyl. napsautt.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850AB8D-B43C-4081-8E00-6EEC0286FD1E}" type="datetimeFigureOut">
              <a:rPr lang="fi-FI" smtClean="0"/>
              <a:t>2.10.2023</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412734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i-FI"/>
              <a:t>Muokkaa ots. perustyyl. napsautt.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850AB8D-B43C-4081-8E00-6EEC0286FD1E}" type="datetimeFigureOut">
              <a:rPr lang="fi-FI" smtClean="0"/>
              <a:t>2.10.2023</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16580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5850AB8D-B43C-4081-8E00-6EEC0286FD1E}" type="datetimeFigureOut">
              <a:rPr lang="fi-FI" smtClean="0"/>
              <a:t>2.10.2023</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211757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5850AB8D-B43C-4081-8E00-6EEC0286FD1E}" type="datetimeFigureOut">
              <a:rPr lang="fi-FI" smtClean="0"/>
              <a:t>2.10.2023</a:t>
            </a:fld>
            <a:endParaRPr lang="fi-FI"/>
          </a:p>
        </p:txBody>
      </p:sp>
      <p:sp>
        <p:nvSpPr>
          <p:cNvPr id="6" name="Footer Placeholder 5"/>
          <p:cNvSpPr>
            <a:spLocks noGrp="1"/>
          </p:cNvSpPr>
          <p:nvPr>
            <p:ph type="ftr" sz="quarter" idx="11"/>
          </p:nvPr>
        </p:nvSpPr>
        <p:spPr/>
        <p:txBody>
          <a:bodyPr/>
          <a:lstStyle/>
          <a:p>
            <a:endParaRPr lang="fi-FI"/>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236677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5850AB8D-B43C-4081-8E00-6EEC0286FD1E}" type="datetimeFigureOut">
              <a:rPr lang="fi-FI" smtClean="0"/>
              <a:t>2.10.2023</a:t>
            </a:fld>
            <a:endParaRPr lang="fi-FI"/>
          </a:p>
        </p:txBody>
      </p:sp>
      <p:sp>
        <p:nvSpPr>
          <p:cNvPr id="8" name="Footer Placeholder 7"/>
          <p:cNvSpPr>
            <a:spLocks noGrp="1"/>
          </p:cNvSpPr>
          <p:nvPr>
            <p:ph type="ftr" sz="quarter" idx="11"/>
          </p:nvPr>
        </p:nvSpPr>
        <p:spPr/>
        <p:txBody>
          <a:bodyPr/>
          <a:lstStyle/>
          <a:p>
            <a:endParaRPr lang="fi-FI"/>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247390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5850AB8D-B43C-4081-8E00-6EEC0286FD1E}" type="datetimeFigureOut">
              <a:rPr lang="fi-FI" smtClean="0"/>
              <a:t>2.10.2023</a:t>
            </a:fld>
            <a:endParaRPr lang="fi-FI"/>
          </a:p>
        </p:txBody>
      </p:sp>
      <p:sp>
        <p:nvSpPr>
          <p:cNvPr id="4" name="Footer Placeholder 3"/>
          <p:cNvSpPr>
            <a:spLocks noGrp="1"/>
          </p:cNvSpPr>
          <p:nvPr>
            <p:ph type="ftr" sz="quarter" idx="11"/>
          </p:nvPr>
        </p:nvSpPr>
        <p:spPr/>
        <p:txBody>
          <a:bodyPr/>
          <a:lstStyle/>
          <a:p>
            <a:endParaRPr lang="fi-FI"/>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87969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0AB8D-B43C-4081-8E00-6EEC0286FD1E}" type="datetimeFigureOut">
              <a:rPr lang="fi-FI" smtClean="0"/>
              <a:t>2.10.2023</a:t>
            </a:fld>
            <a:endParaRPr lang="fi-FI"/>
          </a:p>
        </p:txBody>
      </p:sp>
      <p:sp>
        <p:nvSpPr>
          <p:cNvPr id="3" name="Footer Placeholder 2"/>
          <p:cNvSpPr>
            <a:spLocks noGrp="1"/>
          </p:cNvSpPr>
          <p:nvPr>
            <p:ph type="ftr" sz="quarter" idx="11"/>
          </p:nvPr>
        </p:nvSpPr>
        <p:spPr/>
        <p:txBody>
          <a:bodyPr/>
          <a:lstStyle/>
          <a:p>
            <a:endParaRPr lang="fi-FI"/>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234156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i-FI"/>
              <a:t>Muokkaa ots. perustyyl. napsautt.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5850AB8D-B43C-4081-8E00-6EEC0286FD1E}" type="datetimeFigureOut">
              <a:rPr lang="fi-FI" smtClean="0"/>
              <a:t>2.10.2023</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212184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5850AB8D-B43C-4081-8E00-6EEC0286FD1E}" type="datetimeFigureOut">
              <a:rPr lang="fi-FI" smtClean="0"/>
              <a:t>2.10.2023</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366B93-953B-49BD-9EE5-81D3B77B2D6C}" type="slidenum">
              <a:rPr lang="fi-FI" smtClean="0"/>
              <a:t>‹#›</a:t>
            </a:fld>
            <a:endParaRPr lang="fi-FI"/>
          </a:p>
        </p:txBody>
      </p:sp>
    </p:spTree>
    <p:extLst>
      <p:ext uri="{BB962C8B-B14F-4D97-AF65-F5344CB8AC3E}">
        <p14:creationId xmlns:p14="http://schemas.microsoft.com/office/powerpoint/2010/main" val="377339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50AB8D-B43C-4081-8E00-6EEC0286FD1E}" type="datetimeFigureOut">
              <a:rPr lang="fi-FI" smtClean="0"/>
              <a:t>2.10.2023</a:t>
            </a:fld>
            <a:endParaRPr lang="fi-FI"/>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E366B93-953B-49BD-9EE5-81D3B77B2D6C}" type="slidenum">
              <a:rPr lang="fi-FI" smtClean="0"/>
              <a:t>‹#›</a:t>
            </a:fld>
            <a:endParaRPr lang="fi-FI"/>
          </a:p>
        </p:txBody>
      </p:sp>
    </p:spTree>
    <p:extLst>
      <p:ext uri="{BB962C8B-B14F-4D97-AF65-F5344CB8AC3E}">
        <p14:creationId xmlns:p14="http://schemas.microsoft.com/office/powerpoint/2010/main" val="962403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drive.google.com/drive/folders/11OMJ--GKcmDqYfZpyFnmRhL-D92UzJu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1FF37-3D89-4AD4-A979-89375D2EDF50}"/>
              </a:ext>
            </a:extLst>
          </p:cNvPr>
          <p:cNvSpPr>
            <a:spLocks noGrp="1"/>
          </p:cNvSpPr>
          <p:nvPr>
            <p:ph type="ctrTitle"/>
          </p:nvPr>
        </p:nvSpPr>
        <p:spPr/>
        <p:txBody>
          <a:bodyPr>
            <a:normAutofit fontScale="90000"/>
          </a:bodyPr>
          <a:lstStyle/>
          <a:p>
            <a:r>
              <a:rPr lang="fi-FI" dirty="0" err="1">
                <a:solidFill>
                  <a:srgbClr val="FF0000"/>
                </a:solidFill>
              </a:rPr>
              <a:t>Källhagens</a:t>
            </a:r>
            <a:r>
              <a:rPr lang="fi-FI" dirty="0">
                <a:solidFill>
                  <a:srgbClr val="FF0000"/>
                </a:solidFill>
              </a:rPr>
              <a:t> </a:t>
            </a:r>
            <a:r>
              <a:rPr lang="fi-FI" dirty="0" err="1">
                <a:solidFill>
                  <a:srgbClr val="FF0000"/>
                </a:solidFill>
              </a:rPr>
              <a:t>skolas</a:t>
            </a:r>
            <a:br>
              <a:rPr lang="fi-FI" dirty="0">
                <a:solidFill>
                  <a:srgbClr val="FF0000"/>
                </a:solidFill>
              </a:rPr>
            </a:br>
            <a:r>
              <a:rPr lang="fi-FI" dirty="0" err="1">
                <a:solidFill>
                  <a:srgbClr val="FF0000"/>
                </a:solidFill>
              </a:rPr>
              <a:t>HiS-resultat</a:t>
            </a:r>
            <a:r>
              <a:rPr lang="fi-FI" dirty="0">
                <a:solidFill>
                  <a:srgbClr val="FF0000"/>
                </a:solidFill>
              </a:rPr>
              <a:t> 2023</a:t>
            </a:r>
            <a:br>
              <a:rPr lang="fi-FI" dirty="0">
                <a:solidFill>
                  <a:srgbClr val="FF0000"/>
                </a:solidFill>
              </a:rPr>
            </a:br>
            <a:r>
              <a:rPr lang="fi-FI" dirty="0" err="1">
                <a:solidFill>
                  <a:srgbClr val="FF0000"/>
                </a:solidFill>
              </a:rPr>
              <a:t>Trakasserier</a:t>
            </a:r>
            <a:r>
              <a:rPr lang="fi-FI" dirty="0">
                <a:solidFill>
                  <a:srgbClr val="FF0000"/>
                </a:solidFill>
              </a:rPr>
              <a:t> </a:t>
            </a:r>
            <a:r>
              <a:rPr lang="fi-FI" dirty="0" err="1">
                <a:solidFill>
                  <a:srgbClr val="FF0000"/>
                </a:solidFill>
              </a:rPr>
              <a:t>och</a:t>
            </a:r>
            <a:r>
              <a:rPr lang="fi-FI" dirty="0">
                <a:solidFill>
                  <a:srgbClr val="FF0000"/>
                </a:solidFill>
              </a:rPr>
              <a:t> </a:t>
            </a:r>
            <a:r>
              <a:rPr lang="fi-FI" dirty="0" err="1">
                <a:solidFill>
                  <a:srgbClr val="FF0000"/>
                </a:solidFill>
              </a:rPr>
              <a:t>mobbning</a:t>
            </a:r>
            <a:endParaRPr lang="fi-FI" dirty="0">
              <a:solidFill>
                <a:srgbClr val="FF0000"/>
              </a:solidFill>
            </a:endParaRPr>
          </a:p>
        </p:txBody>
      </p:sp>
      <p:sp>
        <p:nvSpPr>
          <p:cNvPr id="3" name="Alaotsikko 2">
            <a:extLst>
              <a:ext uri="{FF2B5EF4-FFF2-40B4-BE49-F238E27FC236}">
                <a16:creationId xmlns:a16="http://schemas.microsoft.com/office/drawing/2014/main" id="{4AA850A6-496F-4B93-932F-095C236A116C}"/>
              </a:ext>
            </a:extLst>
          </p:cNvPr>
          <p:cNvSpPr>
            <a:spLocks noGrp="1"/>
          </p:cNvSpPr>
          <p:nvPr>
            <p:ph type="subTitle" idx="1"/>
          </p:nvPr>
        </p:nvSpPr>
        <p:spPr/>
        <p:txBody>
          <a:bodyPr/>
          <a:lstStyle/>
          <a:p>
            <a:r>
              <a:rPr lang="fi-FI" dirty="0"/>
              <a:t>Monica Lemberg, </a:t>
            </a:r>
            <a:r>
              <a:rPr lang="fi-FI" dirty="0" err="1"/>
              <a:t>rektor</a:t>
            </a:r>
            <a:endParaRPr lang="fi-FI" dirty="0"/>
          </a:p>
        </p:txBody>
      </p:sp>
    </p:spTree>
    <p:extLst>
      <p:ext uri="{BB962C8B-B14F-4D97-AF65-F5344CB8AC3E}">
        <p14:creationId xmlns:p14="http://schemas.microsoft.com/office/powerpoint/2010/main" val="101235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AFFE52E2-1CFF-4257-83C4-0AEBC6B88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120713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3D2A82E0-D989-47B8-B966-5C1B8A5B7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76677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31B831F0-668A-41CC-B444-7DBB4FC76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2187004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299CE0D7-7524-405C-9207-2EA92855E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1648503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2D7391CB-62C7-43FE-B411-B2938FB04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364486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8EFCD6CF-C4BB-444F-83C3-CBBDA838E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1919398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9071D3F8-B775-4C0C-88C3-3FEC87C19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351362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EF7B1630-D379-441C-9EC4-0D3DD22DF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146835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CA2EB06D-5DF0-4055-933E-19386B226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405043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FC253495-22DB-4CF5-B436-6C595151E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200527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ACA9465F-80AC-4379-A2E1-4368AC0E8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10293F8E-C2BB-461A-BAB3-3EC83A9AF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528741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1530D819-034D-4EB8-B5E1-85569C6FB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3173342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75F8B1BF-B75A-43C8-BD75-1E8A43C1D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4164329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B96C271F-AA96-47AC-9567-0E9656146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477170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948D6D63-7DE1-45E3-91BE-9E7EFB50D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2151885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00E591-0F8A-448E-92E2-773EE0998066}"/>
              </a:ext>
            </a:extLst>
          </p:cNvPr>
          <p:cNvSpPr>
            <a:spLocks noGrp="1"/>
          </p:cNvSpPr>
          <p:nvPr>
            <p:ph type="title"/>
          </p:nvPr>
        </p:nvSpPr>
        <p:spPr/>
        <p:txBody>
          <a:bodyPr/>
          <a:lstStyle/>
          <a:p>
            <a:r>
              <a:rPr lang="fi-FI" dirty="0" err="1"/>
              <a:t>Hur</a:t>
            </a:r>
            <a:r>
              <a:rPr lang="fi-FI" dirty="0"/>
              <a:t> </a:t>
            </a:r>
            <a:r>
              <a:rPr lang="fi-FI" dirty="0" err="1"/>
              <a:t>reagerar</a:t>
            </a:r>
            <a:r>
              <a:rPr lang="fi-FI" dirty="0"/>
              <a:t> vi </a:t>
            </a:r>
            <a:r>
              <a:rPr lang="fi-FI" dirty="0" err="1"/>
              <a:t>på</a:t>
            </a:r>
            <a:r>
              <a:rPr lang="fi-FI" dirty="0"/>
              <a:t> </a:t>
            </a:r>
            <a:r>
              <a:rPr lang="fi-FI" dirty="0" err="1"/>
              <a:t>mobbning</a:t>
            </a:r>
            <a:r>
              <a:rPr lang="fi-FI" dirty="0"/>
              <a:t> </a:t>
            </a:r>
            <a:r>
              <a:rPr lang="fi-FI" dirty="0" err="1"/>
              <a:t>och</a:t>
            </a:r>
            <a:r>
              <a:rPr lang="fi-FI" dirty="0"/>
              <a:t> </a:t>
            </a:r>
            <a:r>
              <a:rPr lang="fi-FI" dirty="0" err="1"/>
              <a:t>trakasserier</a:t>
            </a:r>
            <a:r>
              <a:rPr lang="fi-FI" dirty="0"/>
              <a:t>?</a:t>
            </a:r>
          </a:p>
        </p:txBody>
      </p:sp>
      <p:sp>
        <p:nvSpPr>
          <p:cNvPr id="3" name="Sisällön paikkamerkki 2">
            <a:extLst>
              <a:ext uri="{FF2B5EF4-FFF2-40B4-BE49-F238E27FC236}">
                <a16:creationId xmlns:a16="http://schemas.microsoft.com/office/drawing/2014/main" id="{D001D771-2F98-4594-A8A7-0ADD855C4942}"/>
              </a:ext>
            </a:extLst>
          </p:cNvPr>
          <p:cNvSpPr>
            <a:spLocks noGrp="1"/>
          </p:cNvSpPr>
          <p:nvPr>
            <p:ph idx="1"/>
          </p:nvPr>
        </p:nvSpPr>
        <p:spPr>
          <a:xfrm>
            <a:off x="2589212" y="1905000"/>
            <a:ext cx="8915400" cy="4006222"/>
          </a:xfrm>
        </p:spPr>
        <p:txBody>
          <a:bodyPr>
            <a:normAutofit/>
          </a:bodyPr>
          <a:lstStyle/>
          <a:p>
            <a:r>
              <a:rPr lang="sv-SE" b="1" dirty="0"/>
              <a:t>Meddelande till hemmen under samma dag i första hand per telefon.</a:t>
            </a:r>
            <a:endParaRPr lang="sv-SE" dirty="0"/>
          </a:p>
          <a:p>
            <a:r>
              <a:rPr lang="sv-SE" b="1" dirty="0"/>
              <a:t>I våldssituationer alltid hänvisning till hälsovårdaren och/eller hälsovårdscentralen.</a:t>
            </a:r>
            <a:endParaRPr lang="sv-SE" dirty="0"/>
          </a:p>
          <a:p>
            <a:r>
              <a:rPr lang="sv-SE" b="1" dirty="0"/>
              <a:t>Nödvändiga anmälningar (säkerhetsobservation, olycksfallsanmälan, barnskyddsanmälan, brottsanmälan osv.) och information till de berörda vårdnadshavarna.</a:t>
            </a:r>
            <a:endParaRPr lang="sv-SE" dirty="0"/>
          </a:p>
          <a:p>
            <a:r>
              <a:rPr lang="sv-SE" b="1" dirty="0"/>
              <a:t>Plan för att skydda eleverna mot mobbning, </a:t>
            </a:r>
            <a:r>
              <a:rPr lang="sv-SE" b="1" dirty="0" err="1"/>
              <a:t>trakasserier,diskriminering</a:t>
            </a:r>
            <a:r>
              <a:rPr lang="sv-SE" b="1" dirty="0"/>
              <a:t> och våld </a:t>
            </a:r>
            <a:r>
              <a:rPr lang="sv-SE" b="1" dirty="0" err="1"/>
              <a:t>inomLojo</a:t>
            </a:r>
            <a:r>
              <a:rPr lang="sv-SE" b="1" dirty="0"/>
              <a:t> stads grundläggande utbildning: </a:t>
            </a:r>
            <a:r>
              <a:rPr lang="sv-SE" dirty="0">
                <a:hlinkClick r:id="rId2"/>
              </a:rPr>
              <a:t>Antimobbning, mobbning, hot - </a:t>
            </a:r>
            <a:r>
              <a:rPr lang="sv-SE" dirty="0" err="1">
                <a:hlinkClick r:id="rId2"/>
              </a:rPr>
              <a:t>Källhagens</a:t>
            </a:r>
            <a:r>
              <a:rPr lang="sv-SE" dirty="0">
                <a:hlinkClick r:id="rId2"/>
              </a:rPr>
              <a:t> skola, Virkby gymnasium, Virkby skola och Solbrinkens skola – Google Drive</a:t>
            </a:r>
            <a:endParaRPr lang="fi-FI" dirty="0"/>
          </a:p>
        </p:txBody>
      </p:sp>
    </p:spTree>
    <p:extLst>
      <p:ext uri="{BB962C8B-B14F-4D97-AF65-F5344CB8AC3E}">
        <p14:creationId xmlns:p14="http://schemas.microsoft.com/office/powerpoint/2010/main" val="1682046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DAD007-3825-48B5-9A3A-A7FE660F924C}"/>
              </a:ext>
            </a:extLst>
          </p:cNvPr>
          <p:cNvSpPr>
            <a:spLocks noGrp="1"/>
          </p:cNvSpPr>
          <p:nvPr>
            <p:ph type="title"/>
          </p:nvPr>
        </p:nvSpPr>
        <p:spPr/>
        <p:txBody>
          <a:bodyPr/>
          <a:lstStyle/>
          <a:p>
            <a:r>
              <a:rPr lang="fi-FI" dirty="0" err="1"/>
              <a:t>Hur</a:t>
            </a:r>
            <a:r>
              <a:rPr lang="fi-FI" dirty="0"/>
              <a:t> </a:t>
            </a:r>
            <a:r>
              <a:rPr lang="fi-FI" dirty="0" err="1"/>
              <a:t>reagerar</a:t>
            </a:r>
            <a:r>
              <a:rPr lang="fi-FI" dirty="0"/>
              <a:t> vi </a:t>
            </a:r>
            <a:r>
              <a:rPr lang="fi-FI" dirty="0" err="1"/>
              <a:t>på</a:t>
            </a:r>
            <a:r>
              <a:rPr lang="fi-FI" dirty="0"/>
              <a:t> </a:t>
            </a:r>
            <a:r>
              <a:rPr lang="fi-FI" dirty="0" err="1"/>
              <a:t>mobbning</a:t>
            </a:r>
            <a:r>
              <a:rPr lang="fi-FI" dirty="0"/>
              <a:t> </a:t>
            </a:r>
            <a:r>
              <a:rPr lang="fi-FI" dirty="0" err="1"/>
              <a:t>och</a:t>
            </a:r>
            <a:r>
              <a:rPr lang="fi-FI" dirty="0"/>
              <a:t> </a:t>
            </a:r>
            <a:r>
              <a:rPr lang="fi-FI" dirty="0" err="1"/>
              <a:t>trakasserier</a:t>
            </a:r>
            <a:r>
              <a:rPr lang="fi-FI" dirty="0"/>
              <a:t>?</a:t>
            </a:r>
          </a:p>
        </p:txBody>
      </p:sp>
      <p:sp>
        <p:nvSpPr>
          <p:cNvPr id="3" name="Sisällön paikkamerkki 2">
            <a:extLst>
              <a:ext uri="{FF2B5EF4-FFF2-40B4-BE49-F238E27FC236}">
                <a16:creationId xmlns:a16="http://schemas.microsoft.com/office/drawing/2014/main" id="{4CADE779-D561-4231-A45D-81E18BB1331E}"/>
              </a:ext>
            </a:extLst>
          </p:cNvPr>
          <p:cNvSpPr>
            <a:spLocks noGrp="1"/>
          </p:cNvSpPr>
          <p:nvPr>
            <p:ph idx="1"/>
          </p:nvPr>
        </p:nvSpPr>
        <p:spPr/>
        <p:txBody>
          <a:bodyPr>
            <a:normAutofit fontScale="70000" lnSpcReduction="20000"/>
          </a:bodyPr>
          <a:lstStyle/>
          <a:p>
            <a:r>
              <a:rPr lang="sv-SE" dirty="0"/>
              <a:t>Behövliga nätverk till hjälp, t.ex. ungdomsarbete eller Ankararbetet</a:t>
            </a:r>
          </a:p>
          <a:p>
            <a:r>
              <a:rPr lang="sv-SE" dirty="0"/>
              <a:t>Anmärkning: Elevens egen erfarenhet är mycket viktig. Varje fall och situation som en elev upplever som ångestfylld och störande ska behandlas som ett fall av mobbning och ska undersökas omsorgsfullt.</a:t>
            </a:r>
          </a:p>
          <a:p>
            <a:r>
              <a:rPr lang="sv-SE" dirty="0"/>
              <a:t>En barnskyddsanmälan och/eller en brottsanmälan ska göras vid behov av skolan. Anmälan ska göras utan dröjsmål och den ska inte delegeras till andra. Anmälan görs av den person som vet  mest om fallet. Hjälp och stöd vid utarbetandet av anmälan kan till exempel fås av rektorn och skolans elevvårdsteam. </a:t>
            </a:r>
          </a:p>
          <a:p>
            <a:r>
              <a:rPr lang="sv-SE" dirty="0"/>
              <a:t>Skolan har en anmälningsskyldighet för att bedöma behovet av barnskydd om oro väcks, t.ex. i förhållande till barnets eget beteende, fortgående försummelse av skolgången och om skolan inte kan trygga barnens skolgång genom egna stödåtgärder eller om vårdnadshavarna förhåller sig likgiltigt till saken (barnskyddslagen 25 §) (417/2007)) och/eller en brottsanmälan (brott mot liv och hälsa) (25 § 3 momentet i barnskyddslagen) (1111/2016)). Ett sådant brott är till exempel misshandel (även gärningar som utförs av en ung person under 15 år och som uppfyller rekvisiten för brott ska anmälas till polisen).</a:t>
            </a:r>
          </a:p>
          <a:p>
            <a:r>
              <a:rPr lang="sv-SE" dirty="0"/>
              <a:t>Syftet med barnskyddsanmälan är att ta reda på behovet av eventuell hjälp och stöd samt att få hjälp till barnet, den unge och familjen. Det är också en rättighet för barnet och familjen.</a:t>
            </a:r>
          </a:p>
          <a:p>
            <a:r>
              <a:rPr lang="sv-SE" dirty="0"/>
              <a:t>Det är skolpersonalens skyldighet och rätt att vidareförmedla oron och barnskyddet gör bedömningen och utredningsarbetet. Anmälan får inte lämnas ogjort även om du vet att någon annan redan har gjort anmälan eller familjen redan är klient inom barnskyddet.</a:t>
            </a:r>
          </a:p>
          <a:p>
            <a:endParaRPr lang="fi-FI" dirty="0"/>
          </a:p>
        </p:txBody>
      </p:sp>
    </p:spTree>
    <p:extLst>
      <p:ext uri="{BB962C8B-B14F-4D97-AF65-F5344CB8AC3E}">
        <p14:creationId xmlns:p14="http://schemas.microsoft.com/office/powerpoint/2010/main" val="1302853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75EF52-D5A7-47DB-93AA-7FA5C92BCFC3}"/>
              </a:ext>
            </a:extLst>
          </p:cNvPr>
          <p:cNvSpPr>
            <a:spLocks noGrp="1"/>
          </p:cNvSpPr>
          <p:nvPr>
            <p:ph type="title"/>
          </p:nvPr>
        </p:nvSpPr>
        <p:spPr/>
        <p:txBody>
          <a:bodyPr/>
          <a:lstStyle/>
          <a:p>
            <a:r>
              <a:rPr lang="fi-FI" dirty="0" err="1"/>
              <a:t>Vilka</a:t>
            </a:r>
            <a:r>
              <a:rPr lang="fi-FI" dirty="0"/>
              <a:t> </a:t>
            </a:r>
            <a:r>
              <a:rPr lang="fi-FI" dirty="0" err="1"/>
              <a:t>funderingar</a:t>
            </a:r>
            <a:r>
              <a:rPr lang="fi-FI" dirty="0"/>
              <a:t> </a:t>
            </a:r>
            <a:r>
              <a:rPr lang="fi-FI" dirty="0" err="1"/>
              <a:t>väcker</a:t>
            </a:r>
            <a:r>
              <a:rPr lang="fi-FI" dirty="0"/>
              <a:t> </a:t>
            </a:r>
            <a:r>
              <a:rPr lang="fi-FI" dirty="0" err="1"/>
              <a:t>resultatet</a:t>
            </a:r>
            <a:r>
              <a:rPr lang="fi-FI" dirty="0"/>
              <a:t>?</a:t>
            </a:r>
          </a:p>
        </p:txBody>
      </p:sp>
      <p:sp>
        <p:nvSpPr>
          <p:cNvPr id="3" name="Sisällön paikkamerkki 2">
            <a:extLst>
              <a:ext uri="{FF2B5EF4-FFF2-40B4-BE49-F238E27FC236}">
                <a16:creationId xmlns:a16="http://schemas.microsoft.com/office/drawing/2014/main" id="{56365195-0005-402A-A29F-BCDE10E9A496}"/>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602287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7F8FFF-2639-4DA4-858E-8A8203952AF5}"/>
              </a:ext>
            </a:extLst>
          </p:cNvPr>
          <p:cNvSpPr>
            <a:spLocks noGrp="1"/>
          </p:cNvSpPr>
          <p:nvPr>
            <p:ph type="title"/>
          </p:nvPr>
        </p:nvSpPr>
        <p:spPr/>
        <p:txBody>
          <a:bodyPr/>
          <a:lstStyle/>
          <a:p>
            <a:r>
              <a:rPr lang="fi-FI" dirty="0" err="1"/>
              <a:t>Hur</a:t>
            </a:r>
            <a:r>
              <a:rPr lang="fi-FI" dirty="0"/>
              <a:t> </a:t>
            </a:r>
            <a:r>
              <a:rPr lang="fi-FI" dirty="0" err="1"/>
              <a:t>kan</a:t>
            </a:r>
            <a:r>
              <a:rPr lang="fi-FI" dirty="0"/>
              <a:t> vi </a:t>
            </a:r>
            <a:r>
              <a:rPr lang="fi-FI" dirty="0" err="1"/>
              <a:t>jobba</a:t>
            </a:r>
            <a:r>
              <a:rPr lang="fi-FI" dirty="0"/>
              <a:t> </a:t>
            </a:r>
            <a:r>
              <a:rPr lang="fi-FI" dirty="0" err="1"/>
              <a:t>med</a:t>
            </a:r>
            <a:r>
              <a:rPr lang="fi-FI" dirty="0"/>
              <a:t> </a:t>
            </a:r>
            <a:r>
              <a:rPr lang="fi-FI" dirty="0" err="1"/>
              <a:t>resultatet</a:t>
            </a:r>
            <a:r>
              <a:rPr lang="fi-FI" dirty="0"/>
              <a:t>? </a:t>
            </a:r>
            <a:r>
              <a:rPr lang="fi-FI" dirty="0" err="1"/>
              <a:t>Förslag</a:t>
            </a:r>
            <a:r>
              <a:rPr lang="fi-FI" dirty="0"/>
              <a:t> </a:t>
            </a:r>
            <a:r>
              <a:rPr lang="fi-FI" dirty="0" err="1"/>
              <a:t>på</a:t>
            </a:r>
            <a:r>
              <a:rPr lang="fi-FI" dirty="0"/>
              <a:t> </a:t>
            </a:r>
            <a:r>
              <a:rPr lang="fi-FI" dirty="0" err="1"/>
              <a:t>åtgäder</a:t>
            </a:r>
            <a:endParaRPr lang="fi-FI" dirty="0"/>
          </a:p>
        </p:txBody>
      </p:sp>
      <p:sp>
        <p:nvSpPr>
          <p:cNvPr id="3" name="Sisällön paikkamerkki 2">
            <a:extLst>
              <a:ext uri="{FF2B5EF4-FFF2-40B4-BE49-F238E27FC236}">
                <a16:creationId xmlns:a16="http://schemas.microsoft.com/office/drawing/2014/main" id="{AF0BBDF6-EAB9-4042-8E7A-6459223B3BB9}"/>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403269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64E316FD-0F23-40F8-AA04-8071064FA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333368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89841D31-A598-49CB-84DB-4D91F70F6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318299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64969583-D480-4172-8BE1-AA65744B6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337562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81D1DA00-DB53-4DD4-9723-37836BF3A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256936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C8112C52-C156-4EF3-92AA-9F0376B12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224448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CBBCDCA3-2522-411D-B99D-4EE845CD0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50292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sultaten på svenska">
            <a:extLst>
              <a:ext uri="{FF2B5EF4-FFF2-40B4-BE49-F238E27FC236}">
                <a16:creationId xmlns:a16="http://schemas.microsoft.com/office/drawing/2014/main" id="{03257C1F-9E56-4B03-986A-941FE3303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0"/>
            <a:ext cx="7837714" cy="6858000"/>
          </a:xfrm>
          <a:prstGeom prst="rect">
            <a:avLst/>
          </a:prstGeom>
        </p:spPr>
      </p:pic>
    </p:spTree>
    <p:extLst>
      <p:ext uri="{BB962C8B-B14F-4D97-AF65-F5344CB8AC3E}">
        <p14:creationId xmlns:p14="http://schemas.microsoft.com/office/powerpoint/2010/main" val="1401123440"/>
      </p:ext>
    </p:extLst>
  </p:cSld>
  <p:clrMapOvr>
    <a:masterClrMapping/>
  </p:clrMapOvr>
</p:sld>
</file>

<file path=ppt/theme/theme1.xml><?xml version="1.0" encoding="utf-8"?>
<a:theme xmlns:a="http://schemas.openxmlformats.org/drawingml/2006/main" name="Kuiskaus">
  <a:themeElements>
    <a:clrScheme name="Kuiskau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Kuiskau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uiskau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TotalTime>
  <Words>412</Words>
  <Application>Microsoft Office PowerPoint</Application>
  <PresentationFormat>Laajakuva</PresentationFormat>
  <Paragraphs>16</Paragraphs>
  <Slides>28</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28</vt:i4>
      </vt:variant>
    </vt:vector>
  </HeadingPairs>
  <TitlesOfParts>
    <vt:vector size="32" baseType="lpstr">
      <vt:lpstr>Arial</vt:lpstr>
      <vt:lpstr>Century Gothic</vt:lpstr>
      <vt:lpstr>Wingdings 3</vt:lpstr>
      <vt:lpstr>Kuiskaus</vt:lpstr>
      <vt:lpstr>Källhagens skolas HiS-resultat 2023 Trakasserier och mobbning</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Hur reagerar vi på mobbning och trakasserier?</vt:lpstr>
      <vt:lpstr>Hur reagerar vi på mobbning och trakasserier?</vt:lpstr>
      <vt:lpstr>Vilka funderingar väcker resultatet?</vt:lpstr>
      <vt:lpstr>Hur kan vi jobba med resultatet? Förslag på åtgäder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Lemberg Monica</dc:creator>
  <cp:lastModifiedBy>Lemberg Monica</cp:lastModifiedBy>
  <cp:revision>7</cp:revision>
  <dcterms:created xsi:type="dcterms:W3CDTF">2023-10-02T16:52:30Z</dcterms:created>
  <dcterms:modified xsi:type="dcterms:W3CDTF">2023-10-02T17:57:08Z</dcterms:modified>
</cp:coreProperties>
</file>