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9753600" cx="13004800"/>
  <p:notesSz cx="6858000" cy="9144000"/>
  <p:embeddedFontLst>
    <p:embeddedFont>
      <p:font typeface="Short Stack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WQtbC866RF2FMKbt8fHFUsmLS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ShortStack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d3650ee4b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d3650ee4b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9eadd28d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g359eadd28d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fd3718df6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fd3718df6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282678e9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g35282678e9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fd3650ee4b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fd3650ee4b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282678e90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g35282678e90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6a95a69ab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gb6a95a69ab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c875ed1f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2dc875ed1f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c875ed1ff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2dc875ed1f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c875ed1ff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2dc875ed1ff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d3650ee4b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g3fd3650ee4b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fd3650ee4b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fd3650ee4b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fd3650ee4b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fd3650ee4b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fd3650ee4b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fd3650ee4b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fd3650ee4b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fd3650ee4b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d3650ee4b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fd3650ee4b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fd3650ee4b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fd3650ee4b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- vaaka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/>
          <p:nvPr>
            <p:ph idx="2" type="pic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11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1"/>
          <p:cNvSpPr txBox="1"/>
          <p:nvPr>
            <p:ph idx="1" type="body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inaus">
  <p:cSld name="Lainau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idx="1" type="body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hort Stack"/>
              <a:buNone/>
              <a:defRPr sz="2400"/>
            </a:lvl1pPr>
            <a:lvl2pPr indent="-277749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indent="-277749" lvl="2" marL="1371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indent="-277749" lvl="3" marL="1828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indent="-277749" lvl="4" marL="22860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2" type="body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hort Stack"/>
              <a:buNone/>
              <a:defRPr sz="3800"/>
            </a:lvl1pPr>
            <a:lvl2pPr indent="-277749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indent="-277749" lvl="2" marL="1371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indent="-277749" lvl="3" marL="1828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indent="-277749" lvl="4" marL="22860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">
  <p:cSld name="Kuva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/>
          <p:nvPr>
            <p:ph idx="2" type="pic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, merkit ja kuva">
  <p:cSld name="Otsikko, merkit ja kuva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/>
          <p:nvPr>
            <p:ph idx="2" type="pic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12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body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5976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1pPr>
            <a:lvl2pPr indent="-315976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2pPr>
            <a:lvl3pPr indent="-315976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3pPr>
            <a:lvl4pPr indent="-315976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4pPr>
            <a:lvl5pPr indent="-315976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2" type="sldNum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merkit">
  <p:cSld name="Otsikko ja merki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body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7749" lvl="0" marL="457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1pPr>
            <a:lvl2pPr indent="-277749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indent="-277749" lvl="2" marL="1371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indent="-277749" lvl="3" marL="1828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indent="-277749" lvl="4" marL="22860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- pysty">
  <p:cSld name="Kuva - pyst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/>
          <p:nvPr>
            <p:ph idx="2" type="pic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14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Short Stack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" type="body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rkit">
  <p:cSld name="Merki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7749" lvl="0" marL="457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1pPr>
            <a:lvl2pPr indent="-277749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indent="-277749" lvl="2" marL="1371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indent="-277749" lvl="3" marL="1828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indent="-277749" lvl="4" marL="22860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alaotsikko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277749" lvl="5" marL="2743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indent="-277749" lvl="6" marL="3200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indent="-277749" lvl="7" marL="3657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indent="-277749" lvl="8" marL="41148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keski">
  <p:cSld name="Otsikko keski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- Ylä">
  <p:cSld name="Otsikko - Ylä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- 3 kuvaa">
  <p:cSld name="Kuva - 3 kuvaa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/>
          <p:nvPr>
            <p:ph idx="2" type="pic"/>
          </p:nvPr>
        </p:nvSpPr>
        <p:spPr>
          <a:xfrm>
            <a:off x="-3213100" y="762000"/>
            <a:ext cx="12280900" cy="8496301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9"/>
          <p:cNvSpPr/>
          <p:nvPr>
            <p:ph idx="3" type="pic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9"/>
          <p:cNvSpPr/>
          <p:nvPr>
            <p:ph idx="4" type="pic"/>
          </p:nvPr>
        </p:nvSpPr>
        <p:spPr>
          <a:xfrm>
            <a:off x="7281774" y="-1330382"/>
            <a:ext cx="4978401" cy="6332526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9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idx="1" type="body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6898" lvl="0" marL="4572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-326898" lvl="1" marL="9144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-326898" lvl="2" marL="13716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-326898" lvl="3" marL="18288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-326898" lvl="4" marL="22860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-326898" lvl="5" marL="27432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-326898" lvl="6" marL="32004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-326898" lvl="7" marL="36576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-326898" lvl="8" marL="41148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b="0" i="0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  <a:defRPr b="0" i="0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2" type="sldNum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ort Stack"/>
              <a:buNone/>
              <a:defRPr b="0" i="0" sz="18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40"/>
              <a:buFont typeface="Short Stack"/>
              <a:buNone/>
            </a:pPr>
            <a:r>
              <a:rPr lang="en-US" sz="6840"/>
              <a:t>Tervetuloa Muijalaan</a:t>
            </a:r>
            <a:endParaRPr/>
          </a:p>
        </p:txBody>
      </p:sp>
      <p:sp>
        <p:nvSpPr>
          <p:cNvPr id="60" name="Google Shape;60;p1"/>
          <p:cNvSpPr txBox="1"/>
          <p:nvPr>
            <p:ph idx="1" type="body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Vanhempainilta </a:t>
            </a:r>
            <a:r>
              <a:rPr lang="en-US"/>
              <a:t>21.5.2026</a:t>
            </a:r>
            <a:endParaRPr/>
          </a:p>
        </p:txBody>
      </p:sp>
      <p:grpSp>
        <p:nvGrpSpPr>
          <p:cNvPr id="61" name="Google Shape;61;p1"/>
          <p:cNvGrpSpPr/>
          <p:nvPr/>
        </p:nvGrpSpPr>
        <p:grpSpPr>
          <a:xfrm>
            <a:off x="3315310" y="595841"/>
            <a:ext cx="6895240" cy="5208142"/>
            <a:chOff x="0" y="0"/>
            <a:chExt cx="6895239" cy="5208140"/>
          </a:xfrm>
        </p:grpSpPr>
        <p:pic>
          <p:nvPicPr>
            <p:cNvPr descr="EDB47A1D-3DE3-47AD-97A7-C409ACDE403D-L0-001.jpeg" id="62" name="Google Shape;62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500" y="63500"/>
              <a:ext cx="6768239" cy="50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DB47A1D-3DE3-47AD-97A7-C409ACDE403D-L0-001.jpeg" id="63" name="Google Shape;63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6895239" cy="52081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fd3650ee4b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7050"/>
            <a:ext cx="12700001" cy="714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Koulun väkeä 202</a:t>
            </a:r>
            <a:r>
              <a:rPr lang="en-US"/>
              <a:t>6</a:t>
            </a:r>
            <a:r>
              <a:rPr b="0" i="0" lang="en-US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-202</a:t>
            </a:r>
            <a:r>
              <a:rPr lang="en-US"/>
              <a:t>7</a:t>
            </a:r>
            <a:endParaRPr/>
          </a:p>
        </p:txBody>
      </p:sp>
      <p:sp>
        <p:nvSpPr>
          <p:cNvPr id="120" name="Google Shape;120;p3"/>
          <p:cNvSpPr txBox="1"/>
          <p:nvPr>
            <p:ph idx="1" type="body"/>
          </p:nvPr>
        </p:nvSpPr>
        <p:spPr>
          <a:xfrm>
            <a:off x="1553450" y="3132350"/>
            <a:ext cx="10181400" cy="54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130 oppilasta, luokat 1-6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rehtori ja vararehtori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6 luokanopettajaa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2 erityisluokanopettajaa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englannin ja ruotsin opettaja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5 ohjaajaa (koulu + iltis)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toimistosihteeri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terveydenhoitaja 1 pv/viikko (torstaisin)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koulupsykologi ja koulukuraattori 1pv/viikko (torstaisin)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55554"/>
              <a:buFont typeface="Short Stack"/>
              <a:buNone/>
            </a:pPr>
            <a:r>
              <a:rPr lang="en-US"/>
              <a:t>emäntä ja kaksi laitoshuoltajaa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meraImage.jpg" id="125" name="Google Shape;125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2441" y="1333500"/>
            <a:ext cx="5003801" cy="70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rPr lang="en-US" sz="5800"/>
              <a:t>Koulun toimintaa ohjaavat periaatteet </a:t>
            </a:r>
            <a:endParaRPr/>
          </a:p>
        </p:txBody>
      </p:sp>
      <p:sp>
        <p:nvSpPr>
          <p:cNvPr id="127" name="Google Shape;127;p7"/>
          <p:cNvSpPr txBox="1"/>
          <p:nvPr>
            <p:ph idx="1" type="body"/>
          </p:nvPr>
        </p:nvSpPr>
        <p:spPr>
          <a:xfrm>
            <a:off x="609600" y="5271825"/>
            <a:ext cx="5994300" cy="3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Yhteisöllisyys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Yksilöllisyys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Vastuu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Luottamus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9eadd28d9_0_0"/>
          <p:cNvSpPr txBox="1"/>
          <p:nvPr>
            <p:ph idx="1" type="body"/>
          </p:nvPr>
        </p:nvSpPr>
        <p:spPr>
          <a:xfrm>
            <a:off x="2296725" y="1096050"/>
            <a:ext cx="7427100" cy="7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Kolme asiaa, mitkä johtavat suoraan kasvatuskeskusteluun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(koulualueelta poistuminen, kiroilu ja lumipallon heittäminen).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Kännykät, älykellot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3fd3718df6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00" y="193875"/>
            <a:ext cx="3638550" cy="8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fd3718df60_0_0"/>
          <p:cNvPicPr preferRelativeResize="0"/>
          <p:nvPr/>
        </p:nvPicPr>
        <p:blipFill rotWithShape="1">
          <a:blip r:embed="rId4">
            <a:alphaModFix/>
          </a:blip>
          <a:srcRect b="1462" l="10868" r="10829" t="1043"/>
          <a:stretch/>
        </p:blipFill>
        <p:spPr>
          <a:xfrm>
            <a:off x="3590500" y="1536125"/>
            <a:ext cx="8996726" cy="630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 txBox="1"/>
          <p:nvPr>
            <p:ph type="title"/>
          </p:nvPr>
        </p:nvSpPr>
        <p:spPr>
          <a:xfrm>
            <a:off x="609600" y="2222150"/>
            <a:ext cx="5994300" cy="25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rPr lang="en-US"/>
              <a:t>Lukuvuoden painopisteet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t/>
            </a:r>
            <a:endParaRPr sz="5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t/>
            </a:r>
            <a:endParaRPr/>
          </a:p>
        </p:txBody>
      </p:sp>
      <p:sp>
        <p:nvSpPr>
          <p:cNvPr id="144" name="Google Shape;144;p4"/>
          <p:cNvSpPr txBox="1"/>
          <p:nvPr>
            <p:ph idx="1" type="body"/>
          </p:nvPr>
        </p:nvSpPr>
        <p:spPr>
          <a:xfrm>
            <a:off x="1217975" y="2560675"/>
            <a:ext cx="3770400" cy="23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5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rPr lang="en-US"/>
              <a:t>LUKEMINEN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antaa siivet j</a:t>
            </a:r>
            <a:r>
              <a:rPr lang="en-US"/>
              <a:t>a sujuva lukutaito on tavoittelemisen arvoista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ort Stack"/>
              <a:buNone/>
            </a:pPr>
            <a:r>
              <a:rPr lang="en-US"/>
              <a:t>Muijalan koulussa lukuläksy annetaan jokaisena koulupäivänä.</a:t>
            </a:r>
            <a:endParaRPr/>
          </a:p>
        </p:txBody>
      </p:sp>
      <p:pic>
        <p:nvPicPr>
          <p:cNvPr descr="9D3B9402-9AC7-4E71-8702-E4F95688D03A-L0-001.jpeg" id="145" name="Google Shape;1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1671" y="1870708"/>
            <a:ext cx="6321754" cy="501487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/>
        </p:nvSpPr>
        <p:spPr>
          <a:xfrm>
            <a:off x="1572850" y="5341950"/>
            <a:ext cx="336630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Matematiikka</a:t>
            </a:r>
            <a:endParaRPr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Liikunnallinen elämäntapa</a:t>
            </a:r>
            <a:endParaRPr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30-vuotisjuhlat</a:t>
            </a:r>
            <a:endParaRPr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282678e90_0_0"/>
          <p:cNvSpPr txBox="1"/>
          <p:nvPr>
            <p:ph type="title"/>
          </p:nvPr>
        </p:nvSpPr>
        <p:spPr>
          <a:xfrm>
            <a:off x="609600" y="470575"/>
            <a:ext cx="120102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</a:pPr>
            <a:r>
              <a:rPr lang="en-US" sz="4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Kodit ja koulut yhdessä hyvän lukutaidon mahdollistajina</a:t>
            </a:r>
            <a:endParaRPr sz="7300">
              <a:solidFill>
                <a:schemeClr val="lt1"/>
              </a:solidFill>
            </a:endParaRPr>
          </a:p>
        </p:txBody>
      </p:sp>
      <p:sp>
        <p:nvSpPr>
          <p:cNvPr id="152" name="Google Shape;152;g35282678e90_0_0"/>
          <p:cNvSpPr txBox="1"/>
          <p:nvPr>
            <p:ph idx="1" type="body"/>
          </p:nvPr>
        </p:nvSpPr>
        <p:spPr>
          <a:xfrm>
            <a:off x="609600" y="1882275"/>
            <a:ext cx="12010200" cy="78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Kouluissa monipuolinen lukutaitotyö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päivittäiset lukuhetket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Lukuläksy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Aikuinen lukee lapselle ääneen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lapsi pääsee mukaan sellaisiin tarinoihin, joihin hänen oma lukutaitonsa ei vielä riitä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yhdessä lukeminen luo yhteenkuuluvuuden tunnetta, syventää lapsen ja aikuisen suhdetta ja parantaa keskusteluyhteyttä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Lukevan aikuisen malli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Tarjolla monipuolisesti kirjallisuutta ja tekstejä (kauno- ja tietokirjat, sarjikset, reseptit, vitsit, lehdet, peliohjeet)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Hyödyntäkää kirjastoja, tutustukaa uutuuksiin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Äänikirjat ja digikirjat voivat olla portti tarinoiden maailmaan</a:t>
            </a:r>
            <a:endParaRPr sz="4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fd3650ee4b_0_45"/>
          <p:cNvSpPr txBox="1"/>
          <p:nvPr>
            <p:ph type="title"/>
          </p:nvPr>
        </p:nvSpPr>
        <p:spPr>
          <a:xfrm>
            <a:off x="609600" y="700950"/>
            <a:ext cx="5994300" cy="2595000"/>
          </a:xfrm>
          <a:prstGeom prst="rect">
            <a:avLst/>
          </a:prstGeom>
        </p:spPr>
        <p:txBody>
          <a:bodyPr anchorCtr="0" anchor="b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Liikunnallisen elämäntavan edistäminen</a:t>
            </a:r>
            <a:endParaRPr/>
          </a:p>
        </p:txBody>
      </p:sp>
      <p:pic>
        <p:nvPicPr>
          <p:cNvPr id="158" name="Google Shape;158;g3fd3650ee4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800" y="3489925"/>
            <a:ext cx="8692712" cy="47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282678e90_0_6"/>
          <p:cNvSpPr txBox="1"/>
          <p:nvPr>
            <p:ph type="title"/>
          </p:nvPr>
        </p:nvSpPr>
        <p:spPr>
          <a:xfrm>
            <a:off x="609600" y="395700"/>
            <a:ext cx="12395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Oppimisen tuki</a:t>
            </a:r>
            <a:endParaRPr/>
          </a:p>
        </p:txBody>
      </p:sp>
      <p:sp>
        <p:nvSpPr>
          <p:cNvPr id="164" name="Google Shape;164;g35282678e90_0_6"/>
          <p:cNvSpPr txBox="1"/>
          <p:nvPr>
            <p:ph idx="1" type="body"/>
          </p:nvPr>
        </p:nvSpPr>
        <p:spPr>
          <a:xfrm>
            <a:off x="941125" y="1101550"/>
            <a:ext cx="11518200" cy="6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5" name="Google Shape;165;g35282678e90_0_6" title="oppimisentuki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600" y="1261975"/>
            <a:ext cx="12105724" cy="76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6a95a69ab_0_6"/>
          <p:cNvSpPr txBox="1"/>
          <p:nvPr>
            <p:ph type="title"/>
          </p:nvPr>
        </p:nvSpPr>
        <p:spPr>
          <a:xfrm>
            <a:off x="1270000" y="203200"/>
            <a:ext cx="104649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Lukujärjestykset</a:t>
            </a:r>
            <a:endParaRPr/>
          </a:p>
        </p:txBody>
      </p:sp>
      <p:sp>
        <p:nvSpPr>
          <p:cNvPr id="171" name="Google Shape;171;gb6a95a69ab_0_6"/>
          <p:cNvSpPr txBox="1"/>
          <p:nvPr>
            <p:ph idx="1" type="body"/>
          </p:nvPr>
        </p:nvSpPr>
        <p:spPr>
          <a:xfrm>
            <a:off x="1270000" y="2437525"/>
            <a:ext cx="6314700" cy="57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rPr lang="en-US"/>
              <a:t>Kesäkuussa nähtävillä wilmassa, oppituntien paikat voivat vaihdella.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rPr lang="en-US"/>
              <a:t>Oppitunteja 21 viikossa</a:t>
            </a:r>
            <a:endParaRPr/>
          </a:p>
        </p:txBody>
      </p:sp>
      <p:pic>
        <p:nvPicPr>
          <p:cNvPr id="172" name="Google Shape;172;gb6a95a69ab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894939">
            <a:off x="7549477" y="3361521"/>
            <a:ext cx="4918657" cy="344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Tervetuloa!</a:t>
            </a:r>
            <a:endParaRPr/>
          </a:p>
        </p:txBody>
      </p:sp>
      <p:sp>
        <p:nvSpPr>
          <p:cNvPr id="69" name="Google Shape;69;p2"/>
          <p:cNvSpPr txBox="1"/>
          <p:nvPr>
            <p:ph idx="1" type="body"/>
          </p:nvPr>
        </p:nvSpPr>
        <p:spPr>
          <a:xfrm>
            <a:off x="730775" y="1834400"/>
            <a:ext cx="6249000" cy="7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 u="sng">
                <a:solidFill>
                  <a:schemeClr val="lt1"/>
                </a:solidFill>
              </a:rPr>
              <a:t>Illan ohjelma</a:t>
            </a:r>
            <a:endParaRPr sz="3100" u="sng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>
                <a:solidFill>
                  <a:schemeClr val="lt1"/>
                </a:solidFill>
              </a:rPr>
              <a:t>17.00 	</a:t>
            </a:r>
            <a:r>
              <a:rPr lang="en-US" sz="3100">
                <a:solidFill>
                  <a:schemeClr val="lt1"/>
                </a:solidFill>
              </a:rPr>
              <a:t>Iltapäivätoiminnan </a:t>
            </a:r>
            <a:endParaRPr sz="3100">
              <a:solidFill>
                <a:schemeClr val="lt1"/>
              </a:solidFill>
            </a:endParaRPr>
          </a:p>
          <a:p>
            <a:pPr indent="4572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>
                <a:solidFill>
                  <a:schemeClr val="lt1"/>
                </a:solidFill>
              </a:rPr>
              <a:t>esittely</a:t>
            </a:r>
            <a:endParaRPr sz="3100">
              <a:solidFill>
                <a:schemeClr val="lt1"/>
              </a:solidFill>
            </a:endParaRPr>
          </a:p>
          <a:p>
            <a:pPr indent="4572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>
                <a:solidFill>
                  <a:schemeClr val="lt1"/>
                </a:solidFill>
              </a:rPr>
              <a:t>(Susanne ja Paula</a:t>
            </a:r>
            <a:endParaRPr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hort Stack"/>
              <a:buNone/>
            </a:pPr>
            <a:r>
              <a:rPr lang="en-US" sz="2800">
                <a:solidFill>
                  <a:schemeClr val="lt1"/>
                </a:solidFill>
              </a:rPr>
              <a:t>17.15 		Vanhempainyhdistys</a:t>
            </a:r>
            <a:endParaRPr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/>
              <a:t>17.30 	</a:t>
            </a:r>
            <a:r>
              <a:rPr lang="en-US" sz="3100"/>
              <a:t>koulun esittely </a:t>
            </a:r>
            <a:endParaRPr sz="3100"/>
          </a:p>
          <a:p>
            <a:pPr indent="4572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/>
              <a:t>(Laura Lilja)</a:t>
            </a:r>
            <a:endParaRPr sz="2800"/>
          </a:p>
          <a:p>
            <a:pPr indent="0" lvl="0" marL="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/>
              <a:t>Luokanopettaja Leena Reinman </a:t>
            </a:r>
            <a:endParaRPr sz="3100"/>
          </a:p>
          <a:p>
            <a:pPr indent="0" lvl="0" marL="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/>
              <a:t>oppimisen ja koulunkäynnin tuki/ Elina Lindberg</a:t>
            </a:r>
            <a:endParaRPr sz="3100"/>
          </a:p>
          <a:p>
            <a:pPr indent="0" lvl="0" marL="0" rtl="0" algn="l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</a:pPr>
            <a:r>
              <a:rPr lang="en-US" sz="3100"/>
              <a:t>Kysymyksiä koulun aloituksesta ja koulusta</a:t>
            </a:r>
            <a:endParaRPr sz="3100"/>
          </a:p>
        </p:txBody>
      </p:sp>
      <p:pic>
        <p:nvPicPr>
          <p:cNvPr descr="29A3422E-679A-43D1-9732-7BF506861095-L0-001.jpeg"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2449" y="3154226"/>
            <a:ext cx="5591398" cy="495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2dc875ed1f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0" y="303450"/>
            <a:ext cx="8437574" cy="82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c875ed1ff_0_6"/>
          <p:cNvSpPr txBox="1"/>
          <p:nvPr>
            <p:ph idx="1" type="body"/>
          </p:nvPr>
        </p:nvSpPr>
        <p:spPr>
          <a:xfrm>
            <a:off x="1270000" y="2768600"/>
            <a:ext cx="10464900" cy="57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t/>
            </a:r>
            <a:endParaRPr/>
          </a:p>
        </p:txBody>
      </p:sp>
      <p:pic>
        <p:nvPicPr>
          <p:cNvPr id="183" name="Google Shape;183;g2dc875ed1ff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000" y="910325"/>
            <a:ext cx="12022199" cy="759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c875ed1ff_0_12"/>
          <p:cNvSpPr txBox="1"/>
          <p:nvPr>
            <p:ph type="title"/>
          </p:nvPr>
        </p:nvSpPr>
        <p:spPr>
          <a:xfrm>
            <a:off x="1270000" y="203200"/>
            <a:ext cx="104649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Kerro meille lapsestasi</a:t>
            </a:r>
            <a:endParaRPr/>
          </a:p>
        </p:txBody>
      </p:sp>
      <p:sp>
        <p:nvSpPr>
          <p:cNvPr id="189" name="Google Shape;189;g2dc875ed1ff_0_12"/>
          <p:cNvSpPr txBox="1"/>
          <p:nvPr>
            <p:ph idx="1" type="body"/>
          </p:nvPr>
        </p:nvSpPr>
        <p:spPr>
          <a:xfrm>
            <a:off x="1270000" y="2768600"/>
            <a:ext cx="10464900" cy="57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rPr lang="en-US"/>
              <a:t>Saatte lyhyesti kirjoittaa opettajalle ja kertoa omasta lapsesta sekä toiveista lukuvuodelle.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774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>
            <p:ph idx="1" type="body"/>
          </p:nvPr>
        </p:nvSpPr>
        <p:spPr>
          <a:xfrm>
            <a:off x="872802" y="951825"/>
            <a:ext cx="10464801" cy="81453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koulu alkaa </a:t>
            </a:r>
            <a:r>
              <a:rPr lang="en-US"/>
              <a:t>keskiviikko</a:t>
            </a:r>
            <a:r>
              <a:rPr lang="en-US"/>
              <a:t>na 12.8.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lukujärjestyksen mukaan.</a:t>
            </a:r>
            <a:endParaRPr sz="3000"/>
          </a:p>
          <a:p>
            <a:pPr indent="-571500" lvl="0" marL="57150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</a:pPr>
            <a:r>
              <a:rPr b="0" i="0" lang="en-US" sz="3600" cap="none" strike="noStrike">
                <a:latin typeface="Short Stack"/>
                <a:ea typeface="Short Stack"/>
                <a:cs typeface="Short Stack"/>
                <a:sym typeface="Short Stack"/>
              </a:rPr>
              <a:t>Www.peda/net/lohja/peruskoulut/alakoulut/muijalan-koulu</a:t>
            </a: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endParaRPr/>
          </a:p>
          <a:p>
            <a:pPr indent="-571500" lvl="0" marL="57150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(tiedote lukuvuode</a:t>
            </a:r>
            <a:r>
              <a:rPr lang="en-US"/>
              <a:t>n asiosta)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Short Stack"/>
              <a:buNone/>
            </a:pPr>
            <a:r>
              <a:rPr lang="en-US" sz="7200"/>
              <a:t>Tervetuloa Muijalan kouluun!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fd3650ee4b_0_6"/>
          <p:cNvSpPr txBox="1"/>
          <p:nvPr>
            <p:ph type="title"/>
          </p:nvPr>
        </p:nvSpPr>
        <p:spPr>
          <a:xfrm>
            <a:off x="1270000" y="203200"/>
            <a:ext cx="104649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Iltapäivätoiminta</a:t>
            </a:r>
            <a:endParaRPr/>
          </a:p>
        </p:txBody>
      </p:sp>
      <p:sp>
        <p:nvSpPr>
          <p:cNvPr id="76" name="Google Shape;76;g3fd3650ee4b_0_6"/>
          <p:cNvSpPr txBox="1"/>
          <p:nvPr>
            <p:ph idx="1" type="body"/>
          </p:nvPr>
        </p:nvSpPr>
        <p:spPr>
          <a:xfrm>
            <a:off x="1270000" y="2768600"/>
            <a:ext cx="10464900" cy="57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774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hort Stack"/>
              <a:buNone/>
            </a:pPr>
            <a:r>
              <a:t/>
            </a:r>
            <a:endParaRPr/>
          </a:p>
        </p:txBody>
      </p:sp>
      <p:pic>
        <p:nvPicPr>
          <p:cNvPr id="77" name="Google Shape;77;g3fd3650ee4b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850" y="2897884"/>
            <a:ext cx="6772726" cy="395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d3650ee4b_0_12"/>
          <p:cNvSpPr txBox="1"/>
          <p:nvPr>
            <p:ph idx="1" type="body"/>
          </p:nvPr>
        </p:nvSpPr>
        <p:spPr>
          <a:xfrm>
            <a:off x="1270000" y="2768600"/>
            <a:ext cx="10464900" cy="57405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g3fd3650ee4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3fd3650ee4b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1275"/>
            <a:ext cx="12700001" cy="714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fd3650ee4b_0_24"/>
          <p:cNvSpPr/>
          <p:nvPr>
            <p:ph idx="2" type="pic"/>
          </p:nvPr>
        </p:nvSpPr>
        <p:spPr>
          <a:xfrm>
            <a:off x="-769775" y="-216731"/>
            <a:ext cx="14960700" cy="10287000"/>
          </a:xfrm>
          <a:prstGeom prst="rect">
            <a:avLst/>
          </a:prstGeom>
        </p:spPr>
      </p:sp>
      <p:pic>
        <p:nvPicPr>
          <p:cNvPr id="94" name="Google Shape;94;g3fd3650ee4b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fd3650ee4b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400"/>
            <a:ext cx="12700001" cy="714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fd3650ee4b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1450"/>
            <a:ext cx="12700001" cy="714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fd3650ee4b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1425"/>
            <a:ext cx="12700001" cy="714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