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12192000"/>
  <p:notesSz cx="6858000" cy="9144000"/>
  <p:embeddedFontLst>
    <p:embeddedFont>
      <p:font typeface="Jua"/>
      <p:regular r:id="rId35"/>
    </p:embeddedFont>
    <p:embeddedFont>
      <p:font typeface="Work Sans"/>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0" roundtripDataSignature="AMtx7mgl1r2OR+c0sYyYq+ol+0EghUJM0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Jua-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WorkSans-bold.fntdata"/><Relationship Id="rId14" Type="http://schemas.openxmlformats.org/officeDocument/2006/relationships/slide" Target="slides/slide9.xml"/><Relationship Id="rId36" Type="http://schemas.openxmlformats.org/officeDocument/2006/relationships/font" Target="fonts/WorkSans-regular.fntdata"/><Relationship Id="rId17" Type="http://schemas.openxmlformats.org/officeDocument/2006/relationships/slide" Target="slides/slide12.xml"/><Relationship Id="rId39" Type="http://schemas.openxmlformats.org/officeDocument/2006/relationships/font" Target="fonts/WorkSans-boldItalic.fntdata"/><Relationship Id="rId16" Type="http://schemas.openxmlformats.org/officeDocument/2006/relationships/slide" Target="slides/slide11.xml"/><Relationship Id="rId38" Type="http://schemas.openxmlformats.org/officeDocument/2006/relationships/font" Target="fonts/WorkSans-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ll.fi/vanhemmille/lapsen-kasvu-ja-kehitys/12-15-v/vanhemmat-12-15-vuotiaan-persoonallisuuden-kehityksen-tukena/"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9" name="Google Shape;26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133609284aa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9" name="Google Shape;279;g133609284aa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13360923bbc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g13360923bb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13360923bbc_0_1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g13360923bbc_0_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13360923bbc_0_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g13360923bbc_0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13360923bbc_0_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g13360923bbc_0_1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409b2a2317b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g409b2a2317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409b2a2317b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g409b2a2317b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409b2a2317b_0_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1" name="Google Shape;341;g409b2a2317b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409b2a2317b_0_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g409b2a2317b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409b2a2317b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2" name="Google Shape;362;g409b2a2317b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13360923bbc_0_3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9" name="Google Shape;369;g13360923bbc_0_3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13360923bbc_0_3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7" name="Google Shape;377;g13360923bbc_0_3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13360923bbc_0_3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4" name="Google Shape;384;g13360923bbc_0_3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3360923bbc_0_3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1" name="Google Shape;391;g13360923bbc_0_3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13360923bbc_0_3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8" name="Google Shape;398;g13360923bbc_0_3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13360923bbc_0_3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6" name="Google Shape;406;g13360923bbc_0_3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13360923bbc_0_3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g13360923bbc_0_3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13360923bbc_0_4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g13360923bbc_0_4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13360923bbc_0_9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g13360923bbc_0_9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g13360923bbc_0_9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13360923bbc_0_9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g13360923bbc_0_9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9" name="Google Shape;439;g13360923bbc_0_9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13360923bbc_0_7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g13360923bbc_0_7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16000"/>
              </a:lnSpc>
              <a:spcBef>
                <a:spcPts val="0"/>
              </a:spcBef>
              <a:spcAft>
                <a:spcPts val="0"/>
              </a:spcAft>
              <a:buClr>
                <a:schemeClr val="dk1"/>
              </a:buClr>
              <a:buSzPts val="1800"/>
              <a:buFont typeface="Arial"/>
              <a:buNone/>
            </a:pPr>
            <a:r>
              <a:t/>
            </a:r>
            <a:endParaRPr/>
          </a:p>
          <a:p>
            <a:pPr indent="0" lvl="0" marL="0" rtl="0" algn="l">
              <a:lnSpc>
                <a:spcPct val="116000"/>
              </a:lnSpc>
              <a:spcBef>
                <a:spcPts val="800"/>
              </a:spcBef>
              <a:spcAft>
                <a:spcPts val="0"/>
              </a:spcAft>
              <a:buSzPts val="1400"/>
              <a:buNone/>
            </a:pPr>
            <a:r>
              <a:t/>
            </a:r>
            <a:endParaRPr sz="1800">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latin typeface="Calibri"/>
                <a:ea typeface="Calibri"/>
                <a:cs typeface="Calibri"/>
                <a:sym typeface="Calibri"/>
              </a:rPr>
              <a:t>Vaikka olisi millainen malli puuttumiseen ja tilanteiden käsittelyyn, on halvin ja tehokkain keino - AINA - ennaltaehkäisy. </a:t>
            </a:r>
            <a:endParaRPr/>
          </a:p>
          <a:p>
            <a:pPr indent="0" lvl="0" marL="0" rtl="0" algn="l">
              <a:lnSpc>
                <a:spcPct val="116000"/>
              </a:lnSpc>
              <a:spcBef>
                <a:spcPts val="800"/>
              </a:spcBef>
              <a:spcAft>
                <a:spcPts val="0"/>
              </a:spcAft>
              <a:buSzPts val="1400"/>
              <a:buNone/>
            </a:pPr>
            <a:r>
              <a:t/>
            </a:r>
            <a:endParaRPr sz="1800">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latin typeface="Calibri"/>
                <a:ea typeface="Calibri"/>
                <a:cs typeface="Calibri"/>
                <a:sym typeface="Calibri"/>
              </a:rPr>
              <a:t>Ja se lähtee sieltä tunne-, turva- ja vuorovaikutustaitojen vahvistamisesta. </a:t>
            </a:r>
            <a:endParaRPr/>
          </a:p>
          <a:p>
            <a:pPr indent="0" lvl="0" marL="0" rtl="0" algn="l">
              <a:lnSpc>
                <a:spcPct val="116000"/>
              </a:lnSpc>
              <a:spcBef>
                <a:spcPts val="800"/>
              </a:spcBef>
              <a:spcAft>
                <a:spcPts val="0"/>
              </a:spcAft>
              <a:buSzPts val="1400"/>
              <a:buNone/>
            </a:pPr>
            <a:r>
              <a:rPr lang="en-GB" sz="1800">
                <a:latin typeface="Calibri"/>
                <a:ea typeface="Calibri"/>
                <a:cs typeface="Calibri"/>
                <a:sym typeface="Calibri"/>
              </a:rPr>
              <a:t>Parasta tässä on, että se ei ole mitään, mitä meidän pitäisi tehdä arjessa ylimääräistä tai uutta tai ihmeellistä. </a:t>
            </a:r>
            <a:endParaRPr/>
          </a:p>
          <a:p>
            <a:pPr indent="0" lvl="0" marL="0" rtl="0" algn="l">
              <a:lnSpc>
                <a:spcPct val="116000"/>
              </a:lnSpc>
              <a:spcBef>
                <a:spcPts val="800"/>
              </a:spcBef>
              <a:spcAft>
                <a:spcPts val="0"/>
              </a:spcAft>
              <a:buSzPts val="1400"/>
              <a:buNone/>
            </a:pPr>
            <a:r>
              <a:rPr i="1" lang="en-GB" sz="1800">
                <a:latin typeface="Calibri"/>
                <a:ea typeface="Calibri"/>
                <a:cs typeface="Calibri"/>
                <a:sym typeface="Calibri"/>
              </a:rPr>
              <a:t>Se on sitä, että vahvistamme lapsen kasvun ja kehityksen näkökulmasta ensisijaisen tärkeitä elementtejä, niitä peruspilareita</a:t>
            </a:r>
            <a:r>
              <a:rPr lang="en-GB" sz="1800">
                <a:latin typeface="Calibri"/>
                <a:ea typeface="Calibri"/>
                <a:cs typeface="Calibri"/>
                <a:sym typeface="Calibri"/>
              </a:rPr>
              <a:t>.  </a:t>
            </a:r>
            <a:endParaRPr/>
          </a:p>
          <a:p>
            <a:pPr indent="0" lvl="0" marL="0" rtl="0" algn="l">
              <a:lnSpc>
                <a:spcPct val="116000"/>
              </a:lnSpc>
              <a:spcBef>
                <a:spcPts val="800"/>
              </a:spcBef>
              <a:spcAft>
                <a:spcPts val="0"/>
              </a:spcAft>
              <a:buSzPts val="1400"/>
              <a:buNone/>
            </a:pPr>
            <a:r>
              <a:rPr lang="en-GB" sz="1800">
                <a:latin typeface="Calibri"/>
                <a:ea typeface="Calibri"/>
                <a:cs typeface="Calibri"/>
                <a:sym typeface="Calibri"/>
              </a:rPr>
              <a:t>Ja tässä meillä vanhemmilla on valtavan iso vastuu ja merkitys. </a:t>
            </a:r>
            <a:endParaRPr/>
          </a:p>
          <a:p>
            <a:pPr indent="0" lvl="0" marL="0" rtl="0" algn="l">
              <a:lnSpc>
                <a:spcPct val="116000"/>
              </a:lnSpc>
              <a:spcBef>
                <a:spcPts val="800"/>
              </a:spcBef>
              <a:spcAft>
                <a:spcPts val="0"/>
              </a:spcAft>
              <a:buSzPts val="1400"/>
              <a:buNone/>
            </a:pPr>
            <a:r>
              <a:t/>
            </a:r>
            <a:endParaRPr sz="1800">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latin typeface="Calibri"/>
                <a:ea typeface="Calibri"/>
                <a:cs typeface="Calibri"/>
                <a:sym typeface="Calibri"/>
              </a:rPr>
              <a:t>Ensimmäisenä listassa on tunne- ja vuorovaikutustaidot. Ne on niitä KAVERITAITOJA, opitaan säätelemään omia tunteita, opitaan empatiaa ja opitaan erilaisuuden hyväksymistä. </a:t>
            </a:r>
            <a:endParaRPr/>
          </a:p>
          <a:p>
            <a:pPr indent="0" lvl="0" marL="0" rtl="0" algn="l">
              <a:lnSpc>
                <a:spcPct val="116000"/>
              </a:lnSpc>
              <a:spcBef>
                <a:spcPts val="800"/>
              </a:spcBef>
              <a:spcAft>
                <a:spcPts val="0"/>
              </a:spcAft>
              <a:buSzPts val="1400"/>
              <a:buNone/>
            </a:pPr>
            <a:r>
              <a:t/>
            </a:r>
            <a:endParaRPr sz="1800">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latin typeface="Calibri"/>
                <a:ea typeface="Calibri"/>
                <a:cs typeface="Calibri"/>
                <a:sym typeface="Calibri"/>
              </a:rPr>
              <a:t>Toisena tulevat turvataidot. On hirveän tärkeää, että lapset oppivat </a:t>
            </a:r>
            <a:r>
              <a:rPr b="0" i="0" lang="en-GB" sz="2800">
                <a:solidFill>
                  <a:srgbClr val="000000"/>
                </a:solidFill>
                <a:latin typeface="Calibri"/>
                <a:ea typeface="Calibri"/>
                <a:cs typeface="Calibri"/>
                <a:sym typeface="Calibri"/>
              </a:rPr>
              <a:t>puolustamaan omia rajojaan ja pitämään huolta itsestään. Turvataitojen avulla lapset saavat valmiuksia suojella itseään väkivallan, häirinnän ja kiusaamisen tilanteissa, (Väestöliitto), eli opetetaan se, mikä on ok ja mikä ei. </a:t>
            </a:r>
            <a:endParaRPr/>
          </a:p>
          <a:p>
            <a:pPr indent="0" lvl="0" marL="0" rtl="0" algn="l">
              <a:lnSpc>
                <a:spcPct val="116000"/>
              </a:lnSpc>
              <a:spcBef>
                <a:spcPts val="800"/>
              </a:spcBef>
              <a:spcAft>
                <a:spcPts val="0"/>
              </a:spcAft>
              <a:buSzPts val="1400"/>
              <a:buNone/>
            </a:pPr>
            <a:r>
              <a:t/>
            </a:r>
            <a:endParaRPr b="0" i="0" sz="2800">
              <a:solidFill>
                <a:srgbClr val="000000"/>
              </a:solidFill>
              <a:latin typeface="Calibri"/>
              <a:ea typeface="Calibri"/>
              <a:cs typeface="Calibri"/>
              <a:sym typeface="Calibri"/>
            </a:endParaRPr>
          </a:p>
          <a:p>
            <a:pPr indent="0" lvl="0" marL="0" rtl="0" algn="l">
              <a:lnSpc>
                <a:spcPct val="116000"/>
              </a:lnSpc>
              <a:spcBef>
                <a:spcPts val="800"/>
              </a:spcBef>
              <a:spcAft>
                <a:spcPts val="0"/>
              </a:spcAft>
              <a:buSzPts val="1400"/>
              <a:buNone/>
            </a:pPr>
            <a:r>
              <a:rPr b="0" i="0" lang="en-GB" sz="2800">
                <a:solidFill>
                  <a:srgbClr val="000000"/>
                </a:solidFill>
                <a:latin typeface="Calibri"/>
                <a:ea typeface="Calibri"/>
                <a:cs typeface="Calibri"/>
                <a:sym typeface="Calibri"/>
              </a:rPr>
              <a:t>Kolmantena ennaltaehkäisyn keinoissa on myönteisen toimintakulttuurin vahvistaminen. </a:t>
            </a:r>
            <a:endParaRPr/>
          </a:p>
          <a:p>
            <a:pPr indent="0" lvl="0" marL="0" rtl="0" algn="l">
              <a:lnSpc>
                <a:spcPct val="116000"/>
              </a:lnSpc>
              <a:spcBef>
                <a:spcPts val="800"/>
              </a:spcBef>
              <a:spcAft>
                <a:spcPts val="0"/>
              </a:spcAft>
              <a:buSzPts val="1400"/>
              <a:buNone/>
            </a:pPr>
            <a:r>
              <a:rPr b="0" i="0" lang="en-GB" sz="2800">
                <a:solidFill>
                  <a:srgbClr val="3C3C3C"/>
                </a:solidFill>
                <a:latin typeface="Calibri"/>
                <a:ea typeface="Calibri"/>
                <a:cs typeface="Calibri"/>
                <a:sym typeface="Calibri"/>
              </a:rPr>
              <a:t>Onnistumisen kokemusten ja niistä saadun myönteisen palautteen pohjalta kasvaa luottamus omiin taitoihin (Mieli ry.) </a:t>
            </a:r>
            <a:endParaRPr/>
          </a:p>
          <a:p>
            <a:pPr indent="0" lvl="0" marL="0" rtl="0" algn="l">
              <a:lnSpc>
                <a:spcPct val="116000"/>
              </a:lnSpc>
              <a:spcBef>
                <a:spcPts val="800"/>
              </a:spcBef>
              <a:spcAft>
                <a:spcPts val="0"/>
              </a:spcAft>
              <a:buSzPts val="1400"/>
              <a:buNone/>
            </a:pPr>
            <a:r>
              <a:rPr b="0" i="0" lang="en-GB" sz="2800">
                <a:solidFill>
                  <a:srgbClr val="3C3C3C"/>
                </a:solidFill>
                <a:latin typeface="Calibri"/>
                <a:ea typeface="Calibri"/>
                <a:cs typeface="Calibri"/>
                <a:sym typeface="Calibri"/>
              </a:rPr>
              <a:t>Lapsi oppii hirmu nopeasti miten me aikuiset häneen suhtaudutaan ja jos me aina huomataan ne ns. epäonnistumiset, niin lapsi aika nopeasti rupeaa ajattelemaan, että hän on kaikessa melko huono ja hankala.</a:t>
            </a:r>
            <a:endParaRPr/>
          </a:p>
          <a:p>
            <a:pPr indent="0" lvl="0" marL="0" rtl="0" algn="l">
              <a:lnSpc>
                <a:spcPct val="116000"/>
              </a:lnSpc>
              <a:spcBef>
                <a:spcPts val="800"/>
              </a:spcBef>
              <a:spcAft>
                <a:spcPts val="0"/>
              </a:spcAft>
              <a:buSzPts val="1400"/>
              <a:buNone/>
            </a:pPr>
            <a:r>
              <a:t/>
            </a:r>
            <a:endParaRPr b="0" i="0" sz="2800">
              <a:solidFill>
                <a:srgbClr val="3C3C3C"/>
              </a:solidFill>
              <a:latin typeface="Calibri"/>
              <a:ea typeface="Calibri"/>
              <a:cs typeface="Calibri"/>
              <a:sym typeface="Calibri"/>
            </a:endParaRPr>
          </a:p>
          <a:p>
            <a:pPr indent="0" lvl="0" marL="0" rtl="0" algn="l">
              <a:lnSpc>
                <a:spcPct val="116000"/>
              </a:lnSpc>
              <a:spcBef>
                <a:spcPts val="800"/>
              </a:spcBef>
              <a:spcAft>
                <a:spcPts val="0"/>
              </a:spcAft>
              <a:buSzPts val="1400"/>
              <a:buNone/>
            </a:pPr>
            <a:r>
              <a:rPr b="0" i="0" lang="en-GB" sz="2800">
                <a:solidFill>
                  <a:srgbClr val="3C3C3C"/>
                </a:solidFill>
                <a:latin typeface="Calibri"/>
                <a:ea typeface="Calibri"/>
                <a:cs typeface="Calibri"/>
                <a:sym typeface="Calibri"/>
              </a:rPr>
              <a:t>Neljäntenä on muistutus meille aikuisille: nähdään hyvä lapsissa ja nuorissa. Niin omissa, kuin muidenkin lapsissa. </a:t>
            </a:r>
            <a:r>
              <a:rPr lang="en-GB" sz="1800">
                <a:latin typeface="Calibri"/>
                <a:ea typeface="Calibri"/>
                <a:cs typeface="Calibri"/>
                <a:sym typeface="Calibri"/>
              </a:rPr>
              <a:t> </a:t>
            </a:r>
            <a:endParaRPr sz="1800">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latin typeface="Calibri"/>
                <a:ea typeface="Calibri"/>
                <a:cs typeface="Calibri"/>
                <a:sym typeface="Calibri"/>
              </a:rPr>
              <a:t>Ehkäpä tämän koko esityksen tärkein viesti onkin, että yksikään lapsi ei syntyessään ole paha tai ilkeä. </a:t>
            </a:r>
            <a:endParaRPr/>
          </a:p>
          <a:p>
            <a:pPr indent="0" lvl="0" marL="0" rtl="0" algn="l">
              <a:lnSpc>
                <a:spcPct val="116000"/>
              </a:lnSpc>
              <a:spcBef>
                <a:spcPts val="800"/>
              </a:spcBef>
              <a:spcAft>
                <a:spcPts val="0"/>
              </a:spcAft>
              <a:buSzPts val="1400"/>
              <a:buNone/>
            </a:pPr>
            <a:r>
              <a:rPr lang="en-GB" sz="1800">
                <a:latin typeface="Calibri"/>
                <a:ea typeface="Calibri"/>
                <a:cs typeface="Calibri"/>
                <a:sym typeface="Calibri"/>
              </a:rPr>
              <a:t>Lapsella on halu ja tarve yrittää toimia oikein, ja sillä miten aikuiset tähän yrittämiseen eli opetteluun suhtautuvat vaikuttaa siihen millaista käytöstä lapsi oppii tulkitsemaan hyväksi ja toivottavaksi.  </a:t>
            </a:r>
            <a:endParaRPr/>
          </a:p>
          <a:p>
            <a:pPr indent="0" lvl="0" marL="0" rtl="0" algn="l">
              <a:lnSpc>
                <a:spcPct val="116000"/>
              </a:lnSpc>
              <a:spcBef>
                <a:spcPts val="800"/>
              </a:spcBef>
              <a:spcAft>
                <a:spcPts val="0"/>
              </a:spcAft>
              <a:buSzPts val="1400"/>
              <a:buNone/>
            </a:pPr>
            <a:r>
              <a:t/>
            </a:r>
            <a:endParaRPr sz="1800">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latin typeface="Calibri"/>
                <a:ea typeface="Calibri"/>
                <a:cs typeface="Calibri"/>
                <a:sym typeface="Calibri"/>
              </a:rPr>
              <a:t>Ja otan tähän suoran lainauksen myönteisen kasvattajan teeseihin: ”Jos halutaan vaikuttaa siihen, miten lapset toimivat, on kiinnitettävä huomiota siihen, mitä aikuiset tekevät”.  Lapsella on tarve (ja myös oikeus) tulla nähdyksi ja kuulluksi, ja se on meidän aikuisten vastuulla sitten mahdollistaa. </a:t>
            </a:r>
            <a:endParaRPr/>
          </a:p>
          <a:p>
            <a:pPr indent="0" lvl="0" marL="0" rtl="0" algn="l">
              <a:lnSpc>
                <a:spcPct val="116000"/>
              </a:lnSpc>
              <a:spcBef>
                <a:spcPts val="800"/>
              </a:spcBef>
              <a:spcAft>
                <a:spcPts val="0"/>
              </a:spcAft>
              <a:buSzPts val="1400"/>
              <a:buNone/>
            </a:pPr>
            <a:r>
              <a:t/>
            </a:r>
            <a:endParaRPr sz="1800">
              <a:latin typeface="Calibri"/>
              <a:ea typeface="Calibri"/>
              <a:cs typeface="Calibri"/>
              <a:sym typeface="Calibri"/>
            </a:endParaRPr>
          </a:p>
          <a:p>
            <a:pPr indent="0" lvl="0" marL="0" marR="0" rtl="0" algn="l">
              <a:lnSpc>
                <a:spcPct val="116000"/>
              </a:lnSpc>
              <a:spcBef>
                <a:spcPts val="800"/>
              </a:spcBef>
              <a:spcAft>
                <a:spcPts val="0"/>
              </a:spcAft>
              <a:buClr>
                <a:srgbClr val="3C3C3C"/>
              </a:buClr>
              <a:buSzPts val="1800"/>
              <a:buFont typeface="Calibri"/>
              <a:buNone/>
            </a:pPr>
            <a:r>
              <a:rPr b="0" i="0" lang="en-GB" sz="1800">
                <a:solidFill>
                  <a:srgbClr val="3C3C3C"/>
                </a:solidFill>
                <a:latin typeface="Calibri"/>
                <a:ea typeface="Calibri"/>
                <a:cs typeface="Calibri"/>
                <a:sym typeface="Calibri"/>
              </a:rPr>
              <a:t>Tämän dian teemoihin nyrkkisääntö voisikin olla sellainen, että ”se kasvaa, mitä vahvistan.”  </a:t>
            </a:r>
            <a:endParaRPr/>
          </a:p>
          <a:p>
            <a:pPr indent="0" lvl="0" marL="0" marR="0" rtl="0" algn="l">
              <a:lnSpc>
                <a:spcPct val="116000"/>
              </a:lnSpc>
              <a:spcBef>
                <a:spcPts val="800"/>
              </a:spcBef>
              <a:spcAft>
                <a:spcPts val="0"/>
              </a:spcAft>
              <a:buClr>
                <a:srgbClr val="3C3C3C"/>
              </a:buClr>
              <a:buSzPts val="1800"/>
              <a:buFont typeface="Calibri"/>
              <a:buNone/>
            </a:pPr>
            <a:r>
              <a:rPr b="0" i="0" lang="en-GB" sz="1800">
                <a:solidFill>
                  <a:srgbClr val="3C3C3C"/>
                </a:solidFill>
                <a:latin typeface="Calibri"/>
                <a:ea typeface="Calibri"/>
                <a:cs typeface="Calibri"/>
                <a:sym typeface="Calibri"/>
              </a:rPr>
              <a:t>(esim. ”Kiitos kun tyhjennät astianpesukoneen” versus ”et taaskaan ole tehnyt kotona  mitään”.)</a:t>
            </a:r>
            <a:endParaRPr/>
          </a:p>
          <a:p>
            <a:pPr indent="0" lvl="0" marL="0" marR="0" rtl="0" algn="l">
              <a:lnSpc>
                <a:spcPct val="116000"/>
              </a:lnSpc>
              <a:spcBef>
                <a:spcPts val="800"/>
              </a:spcBef>
              <a:spcAft>
                <a:spcPts val="0"/>
              </a:spcAft>
              <a:buClr>
                <a:schemeClr val="dk1"/>
              </a:buClr>
              <a:buSzPts val="1800"/>
              <a:buFont typeface="Calibri"/>
              <a:buNone/>
            </a:pPr>
            <a:r>
              <a:t/>
            </a:r>
            <a:endParaRPr b="0" i="0" sz="1800">
              <a:solidFill>
                <a:srgbClr val="3C3C3C"/>
              </a:solidFill>
              <a:latin typeface="Calibri"/>
              <a:ea typeface="Calibri"/>
              <a:cs typeface="Calibri"/>
              <a:sym typeface="Calibri"/>
            </a:endParaRPr>
          </a:p>
          <a:p>
            <a:pPr indent="0" lvl="0" marL="0" rtl="0" algn="l">
              <a:lnSpc>
                <a:spcPct val="116000"/>
              </a:lnSpc>
              <a:spcBef>
                <a:spcPts val="800"/>
              </a:spcBef>
              <a:spcAft>
                <a:spcPts val="0"/>
              </a:spcAft>
              <a:buSzPts val="1400"/>
              <a:buNone/>
            </a:pPr>
            <a:r>
              <a:t/>
            </a:r>
            <a:endParaRPr sz="1800">
              <a:latin typeface="Calibri"/>
              <a:ea typeface="Calibri"/>
              <a:cs typeface="Calibri"/>
              <a:sym typeface="Calibri"/>
            </a:endParaRPr>
          </a:p>
          <a:p>
            <a:pPr indent="0" lvl="0" marL="0" rtl="0" algn="l">
              <a:lnSpc>
                <a:spcPct val="100000"/>
              </a:lnSpc>
              <a:spcBef>
                <a:spcPts val="800"/>
              </a:spcBef>
              <a:spcAft>
                <a:spcPts val="0"/>
              </a:spcAft>
              <a:buSzPts val="1400"/>
              <a:buNone/>
            </a:pPr>
            <a:r>
              <a:t/>
            </a:r>
            <a:endParaRPr/>
          </a:p>
        </p:txBody>
      </p:sp>
      <p:sp>
        <p:nvSpPr>
          <p:cNvPr id="446" name="Google Shape;446;g13360923bbc_0_7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13360923bbc_0_7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g13360923bbc_0_7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6000"/>
              </a:lnSpc>
              <a:spcBef>
                <a:spcPts val="800"/>
              </a:spcBef>
              <a:spcAft>
                <a:spcPts val="0"/>
              </a:spcAft>
              <a:buSzPts val="1400"/>
              <a:buNone/>
            </a:pPr>
            <a:r>
              <a:rPr b="1" lang="en-GB" sz="1800">
                <a:solidFill>
                  <a:srgbClr val="3C3C3C"/>
                </a:solidFill>
                <a:latin typeface="Calibri"/>
                <a:ea typeface="Calibri"/>
                <a:cs typeface="Calibri"/>
                <a:sym typeface="Calibri"/>
              </a:rPr>
              <a:t>Kasvu ja kehitys</a:t>
            </a:r>
            <a:endParaRPr/>
          </a:p>
          <a:p>
            <a:pPr indent="0" lvl="0" marL="0" rtl="0" algn="l">
              <a:lnSpc>
                <a:spcPct val="116000"/>
              </a:lnSpc>
              <a:spcBef>
                <a:spcPts val="800"/>
              </a:spcBef>
              <a:spcAft>
                <a:spcPts val="0"/>
              </a:spcAft>
              <a:buSzPts val="1400"/>
              <a:buNone/>
            </a:pPr>
            <a:r>
              <a:t/>
            </a:r>
            <a:endParaRPr sz="1800">
              <a:solidFill>
                <a:srgbClr val="3C3C3C"/>
              </a:solidFill>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solidFill>
                  <a:srgbClr val="3C3C3C"/>
                </a:solidFill>
                <a:latin typeface="Calibri"/>
                <a:ea typeface="Calibri"/>
                <a:cs typeface="Calibri"/>
                <a:sym typeface="Calibri"/>
              </a:rPr>
              <a:t>No mites me vanhemmat sitten. Me tarvitaan tukea, tsemppausta ja joskus vähän kehumistakin tässä omassa arjessamme – että hyvin sä vedät. </a:t>
            </a:r>
            <a:endParaRPr/>
          </a:p>
          <a:p>
            <a:pPr indent="0" lvl="0" marL="0" rtl="0" algn="l">
              <a:lnSpc>
                <a:spcPct val="116000"/>
              </a:lnSpc>
              <a:spcBef>
                <a:spcPts val="800"/>
              </a:spcBef>
              <a:spcAft>
                <a:spcPts val="0"/>
              </a:spcAft>
              <a:buSzPts val="1400"/>
              <a:buNone/>
            </a:pPr>
            <a:r>
              <a:rPr lang="en-GB" sz="1800">
                <a:solidFill>
                  <a:srgbClr val="3C3C3C"/>
                </a:solidFill>
                <a:latin typeface="Calibri"/>
                <a:ea typeface="Calibri"/>
                <a:cs typeface="Calibri"/>
                <a:sym typeface="Calibri"/>
              </a:rPr>
              <a:t>Eihän vanhemmuus aina ole helppoa, mutta toisaalta uskon, että onneksi voimme paljon niillä omilla valinnoilla siihen tien kivisyyteen vaikuttaa. </a:t>
            </a:r>
            <a:endParaRPr/>
          </a:p>
          <a:p>
            <a:pPr indent="0" lvl="0" marL="0" rtl="0" algn="l">
              <a:lnSpc>
                <a:spcPct val="116000"/>
              </a:lnSpc>
              <a:spcBef>
                <a:spcPts val="800"/>
              </a:spcBef>
              <a:spcAft>
                <a:spcPts val="0"/>
              </a:spcAft>
              <a:buSzPts val="1400"/>
              <a:buNone/>
            </a:pPr>
            <a:r>
              <a:t/>
            </a:r>
            <a:endParaRPr sz="1800">
              <a:solidFill>
                <a:srgbClr val="3C3C3C"/>
              </a:solidFill>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solidFill>
                  <a:srgbClr val="3C3C3C"/>
                </a:solidFill>
                <a:latin typeface="Calibri"/>
                <a:ea typeface="Calibri"/>
                <a:cs typeface="Calibri"/>
                <a:sym typeface="Calibri"/>
              </a:rPr>
              <a:t>Tämä dia onkin meille muistutukseksi ja kannustukseksi. </a:t>
            </a:r>
            <a:endParaRPr/>
          </a:p>
          <a:p>
            <a:pPr indent="0" lvl="0" marL="0" rtl="0" algn="l">
              <a:lnSpc>
                <a:spcPct val="116000"/>
              </a:lnSpc>
              <a:spcBef>
                <a:spcPts val="800"/>
              </a:spcBef>
              <a:spcAft>
                <a:spcPts val="0"/>
              </a:spcAft>
              <a:buSzPts val="1400"/>
              <a:buNone/>
            </a:pPr>
            <a:r>
              <a:rPr lang="en-GB" sz="1800">
                <a:solidFill>
                  <a:srgbClr val="3C3C3C"/>
                </a:solidFill>
                <a:latin typeface="Calibri"/>
                <a:ea typeface="Calibri"/>
                <a:cs typeface="Calibri"/>
                <a:sym typeface="Calibri"/>
              </a:rPr>
              <a:t>Miksi meitä VANHEMPIA tarvitaan. </a:t>
            </a:r>
            <a:endParaRPr/>
          </a:p>
          <a:p>
            <a:pPr indent="0" lvl="0" marL="0" rtl="0" algn="l">
              <a:lnSpc>
                <a:spcPct val="116000"/>
              </a:lnSpc>
              <a:spcBef>
                <a:spcPts val="800"/>
              </a:spcBef>
              <a:spcAft>
                <a:spcPts val="0"/>
              </a:spcAft>
              <a:buSzPts val="1400"/>
              <a:buNone/>
            </a:pPr>
            <a:r>
              <a:rPr lang="en-GB" sz="1800">
                <a:solidFill>
                  <a:srgbClr val="3C3C3C"/>
                </a:solidFill>
                <a:latin typeface="Calibri"/>
                <a:ea typeface="Calibri"/>
                <a:cs typeface="Calibri"/>
                <a:sym typeface="Calibri"/>
              </a:rPr>
              <a:t>No sehän on tietysti ensin kasvun ja kehityksen turvaamiseen ja sen jälkeen tukemiseen. </a:t>
            </a:r>
            <a:endParaRPr/>
          </a:p>
          <a:p>
            <a:pPr indent="0" lvl="0" marL="0" rtl="0" algn="l">
              <a:lnSpc>
                <a:spcPct val="116000"/>
              </a:lnSpc>
              <a:spcBef>
                <a:spcPts val="800"/>
              </a:spcBef>
              <a:spcAft>
                <a:spcPts val="0"/>
              </a:spcAft>
              <a:buSzPts val="1400"/>
              <a:buNone/>
            </a:pPr>
            <a:r>
              <a:rPr lang="en-GB" sz="1800">
                <a:solidFill>
                  <a:srgbClr val="3C3C3C"/>
                </a:solidFill>
                <a:latin typeface="Calibri"/>
                <a:ea typeface="Calibri"/>
                <a:cs typeface="Calibri"/>
                <a:sym typeface="Calibri"/>
              </a:rPr>
              <a:t>Lapset ovat lapsia, vaikka he pukeutuisivat kuinka ”isosti” tai tietäisivät maailman asioista enemmän kuin me saman ikäisinä konsanaan. He ovat siitäkin huolimatta lapsia ja keskeneräisiä. </a:t>
            </a:r>
            <a:endParaRPr/>
          </a:p>
          <a:p>
            <a:pPr indent="0" lvl="0" marL="0" rtl="0" algn="l">
              <a:lnSpc>
                <a:spcPct val="116000"/>
              </a:lnSpc>
              <a:spcBef>
                <a:spcPts val="800"/>
              </a:spcBef>
              <a:spcAft>
                <a:spcPts val="0"/>
              </a:spcAft>
              <a:buSzPts val="1400"/>
              <a:buNone/>
            </a:pPr>
            <a:r>
              <a:rPr lang="en-GB" sz="1800">
                <a:solidFill>
                  <a:srgbClr val="3C3C3C"/>
                </a:solidFill>
                <a:latin typeface="Calibri"/>
                <a:ea typeface="Calibri"/>
                <a:cs typeface="Calibri"/>
                <a:sym typeface="Calibri"/>
              </a:rPr>
              <a:t>Vanhempien suojaa ja ohjeistusta tarvitaan tässä ajassa ehkä jopa enemmän kuin aiemmin  ja siksi vanhemmuuden merkitys myös korostuu. </a:t>
            </a:r>
            <a:endParaRPr/>
          </a:p>
          <a:p>
            <a:pPr indent="0" lvl="0" marL="0" rtl="0" algn="l">
              <a:lnSpc>
                <a:spcPct val="116000"/>
              </a:lnSpc>
              <a:spcBef>
                <a:spcPts val="800"/>
              </a:spcBef>
              <a:spcAft>
                <a:spcPts val="0"/>
              </a:spcAft>
              <a:buSzPts val="1400"/>
              <a:buNone/>
            </a:pPr>
            <a:r>
              <a:t/>
            </a:r>
            <a:endParaRPr sz="1800">
              <a:solidFill>
                <a:srgbClr val="3C3C3C"/>
              </a:solidFill>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solidFill>
                  <a:srgbClr val="3C3C3C"/>
                </a:solidFill>
                <a:latin typeface="Calibri"/>
                <a:ea typeface="Calibri"/>
                <a:cs typeface="Calibri"/>
                <a:sym typeface="Calibri"/>
              </a:rPr>
              <a:t>No jos se meidän tehtävä on turvata ja tukea kasvua ja kehitystä, niin mitä se tarkoittaa? </a:t>
            </a:r>
            <a:endParaRPr/>
          </a:p>
          <a:p>
            <a:pPr indent="0" lvl="0" marL="0" rtl="0" algn="l">
              <a:lnSpc>
                <a:spcPct val="116000"/>
              </a:lnSpc>
              <a:spcBef>
                <a:spcPts val="800"/>
              </a:spcBef>
              <a:spcAft>
                <a:spcPts val="0"/>
              </a:spcAft>
              <a:buSzPts val="1400"/>
              <a:buNone/>
            </a:pPr>
            <a:r>
              <a:t/>
            </a:r>
            <a:endParaRPr sz="1800">
              <a:solidFill>
                <a:srgbClr val="3C3C3C"/>
              </a:solidFill>
              <a:latin typeface="Calibri"/>
              <a:ea typeface="Calibri"/>
              <a:cs typeface="Calibri"/>
              <a:sym typeface="Calibri"/>
            </a:endParaRPr>
          </a:p>
          <a:p>
            <a:pPr indent="0" lvl="0" marL="0" marR="0" rtl="0" algn="l">
              <a:lnSpc>
                <a:spcPct val="116000"/>
              </a:lnSpc>
              <a:spcBef>
                <a:spcPts val="800"/>
              </a:spcBef>
              <a:spcAft>
                <a:spcPts val="0"/>
              </a:spcAft>
              <a:buClr>
                <a:srgbClr val="3C3C3C"/>
              </a:buClr>
              <a:buSzPts val="1800"/>
              <a:buFont typeface="Calibri"/>
              <a:buNone/>
            </a:pPr>
            <a:r>
              <a:rPr lang="en-GB" sz="1800">
                <a:solidFill>
                  <a:srgbClr val="3C3C3C"/>
                </a:solidFill>
                <a:latin typeface="Calibri"/>
                <a:ea typeface="Calibri"/>
                <a:cs typeface="Calibri"/>
                <a:sym typeface="Calibri"/>
              </a:rPr>
              <a:t>KIINTYMYSSUHTEEN syntymisellä on iso merkitys. Se antaa pohjan oikeastaan kaikkeen käyttäytymiseen niin lapsuudessa, kuin siellä aikuisuudessakin. Hyvä, turvallinen, vakaa kiintymyssuhde on se, jota jokainen lapsi tarvitsee. </a:t>
            </a:r>
            <a:endParaRPr/>
          </a:p>
          <a:p>
            <a:pPr indent="0" lvl="0" marL="0" rtl="0" algn="l">
              <a:lnSpc>
                <a:spcPct val="116000"/>
              </a:lnSpc>
              <a:spcBef>
                <a:spcPts val="800"/>
              </a:spcBef>
              <a:spcAft>
                <a:spcPts val="0"/>
              </a:spcAft>
              <a:buSzPts val="1400"/>
              <a:buNone/>
            </a:pPr>
            <a:r>
              <a:t/>
            </a:r>
            <a:endParaRPr sz="1800">
              <a:solidFill>
                <a:srgbClr val="3C3C3C"/>
              </a:solidFill>
              <a:latin typeface="Calibri"/>
              <a:ea typeface="Calibri"/>
              <a:cs typeface="Calibri"/>
              <a:sym typeface="Calibri"/>
            </a:endParaRPr>
          </a:p>
          <a:p>
            <a:pPr indent="0" lvl="0" marL="0" marR="0" rtl="0" algn="l">
              <a:lnSpc>
                <a:spcPct val="116000"/>
              </a:lnSpc>
              <a:spcBef>
                <a:spcPts val="800"/>
              </a:spcBef>
              <a:spcAft>
                <a:spcPts val="0"/>
              </a:spcAft>
              <a:buClr>
                <a:srgbClr val="3C3C3C"/>
              </a:buClr>
              <a:buSzPts val="1800"/>
              <a:buFont typeface="Calibri"/>
              <a:buNone/>
            </a:pPr>
            <a:r>
              <a:rPr lang="en-GB" sz="1800">
                <a:solidFill>
                  <a:srgbClr val="3C3C3C"/>
                </a:solidFill>
                <a:latin typeface="Calibri"/>
                <a:ea typeface="Calibri"/>
                <a:cs typeface="Calibri"/>
                <a:sym typeface="Calibri"/>
              </a:rPr>
              <a:t>MALLINTAMINEN.  Koska lapset ovat keskeneräisiä, ja ovat vasta oppimassa, niin esimerkiksi tunteiden säätelyssä mallin näyttäminen lapselle on tärkeää oppimisen kannalta. Aikuista tarvitaan siinä, miten sanoitetaan vaikkapa tunteita, harmistuksia ja niistä yli pääsemistä. </a:t>
            </a:r>
            <a:r>
              <a:rPr lang="en-GB" sz="2800">
                <a:latin typeface="Calibri"/>
                <a:ea typeface="Calibri"/>
                <a:cs typeface="Calibri"/>
                <a:sym typeface="Calibri"/>
              </a:rPr>
              <a:t>Ja muistetaan, että vaikka miten lapsen tai nuoren mieli myllertäisi: </a:t>
            </a:r>
            <a:r>
              <a:rPr lang="en-GB" sz="1800">
                <a:solidFill>
                  <a:srgbClr val="3C3C3C"/>
                </a:solidFill>
                <a:latin typeface="Calibri"/>
                <a:ea typeface="Calibri"/>
                <a:cs typeface="Calibri"/>
                <a:sym typeface="Calibri"/>
              </a:rPr>
              <a:t>Kaikki tunteet ovat sallittuja, kaikki käytös ei. (Mieli ry) Tunne on autonominen reaktio, käytös tietoinen valinta. (”Rakastan sinua, mutta en sitä mitä teit”)</a:t>
            </a:r>
            <a:endParaRPr/>
          </a:p>
          <a:p>
            <a:pPr indent="0" lvl="0" marL="0" rtl="0" algn="l">
              <a:lnSpc>
                <a:spcPct val="116000"/>
              </a:lnSpc>
              <a:spcBef>
                <a:spcPts val="800"/>
              </a:spcBef>
              <a:spcAft>
                <a:spcPts val="0"/>
              </a:spcAft>
              <a:buSzPts val="1400"/>
              <a:buNone/>
            </a:pPr>
            <a:r>
              <a:t/>
            </a:r>
            <a:endParaRPr sz="1800">
              <a:solidFill>
                <a:srgbClr val="3C3C3C"/>
              </a:solidFill>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solidFill>
                  <a:srgbClr val="3C3C3C"/>
                </a:solidFill>
                <a:latin typeface="Calibri"/>
                <a:ea typeface="Calibri"/>
                <a:cs typeface="Calibri"/>
                <a:sym typeface="Calibri"/>
              </a:rPr>
              <a:t>AIKUISEN OMA ESIMERKKI. Lapsethan ovat pesusieniä. Ne kuulevat kaiken ja huomaavat kaiken ja – niin hyvässä kuin pahassa –  ja ottavat meistä aikuisista mallia. Eli ei todellakaan ole yhdentekevää millaista esimerkkiä me näytämme, niin puheiden kuin tekojenkin osalta, siellä arjessa. </a:t>
            </a:r>
            <a:endParaRPr/>
          </a:p>
          <a:p>
            <a:pPr indent="0" lvl="0" marL="0" rtl="0" algn="l">
              <a:lnSpc>
                <a:spcPct val="116000"/>
              </a:lnSpc>
              <a:spcBef>
                <a:spcPts val="800"/>
              </a:spcBef>
              <a:spcAft>
                <a:spcPts val="0"/>
              </a:spcAft>
              <a:buSzPts val="1400"/>
              <a:buNone/>
            </a:pPr>
            <a:r>
              <a:t/>
            </a:r>
            <a:endParaRPr sz="1800">
              <a:solidFill>
                <a:srgbClr val="3C3C3C"/>
              </a:solidFill>
              <a:latin typeface="Calibri"/>
              <a:ea typeface="Calibri"/>
              <a:cs typeface="Calibri"/>
              <a:sym typeface="Calibri"/>
            </a:endParaRPr>
          </a:p>
          <a:p>
            <a:pPr indent="0" lvl="0" marL="0" marR="0" rtl="0" algn="l">
              <a:lnSpc>
                <a:spcPct val="116000"/>
              </a:lnSpc>
              <a:spcBef>
                <a:spcPts val="800"/>
              </a:spcBef>
              <a:spcAft>
                <a:spcPts val="0"/>
              </a:spcAft>
              <a:buClr>
                <a:srgbClr val="3C3C3C"/>
              </a:buClr>
              <a:buSzPts val="1800"/>
              <a:buFont typeface="Calibri"/>
              <a:buNone/>
            </a:pPr>
            <a:r>
              <a:rPr lang="en-GB" sz="1800">
                <a:solidFill>
                  <a:srgbClr val="3C3C3C"/>
                </a:solidFill>
                <a:latin typeface="Calibri"/>
                <a:ea typeface="Calibri"/>
                <a:cs typeface="Calibri"/>
                <a:sym typeface="Calibri"/>
              </a:rPr>
              <a:t>AIVOJEN KEHITYS. Ajattelen, että tämä on hirveän tärkeä meidän muistaa. Aivot kehittyvät koko lapsuus ja nuoruusiän, ja ne ovat valmiit vasta kun ihminen on 25 vuotias. </a:t>
            </a:r>
            <a:r>
              <a:rPr lang="en-GB" sz="2800">
                <a:latin typeface="Calibri"/>
                <a:ea typeface="Calibri"/>
                <a:cs typeface="Calibri"/>
                <a:sym typeface="Calibri"/>
              </a:rPr>
              <a:t>Erityisesti tunteiden säätelystä vastaava </a:t>
            </a:r>
            <a:r>
              <a:rPr b="1" lang="en-GB" sz="2800" u="none" strike="noStrike">
                <a:latin typeface="Calibri"/>
                <a:ea typeface="Calibri"/>
                <a:cs typeface="Calibri"/>
                <a:sym typeface="Calibri"/>
              </a:rPr>
              <a:t>etuotsalohko</a:t>
            </a:r>
            <a:r>
              <a:rPr lang="en-GB" sz="2800">
                <a:latin typeface="Calibri"/>
                <a:ea typeface="Calibri"/>
                <a:cs typeface="Calibri"/>
                <a:sym typeface="Calibri"/>
              </a:rPr>
              <a:t> kehittyy pisimpään, minkä vuoksi se teini-ikä on niin kovin riskialtista aikaa. Me emme siis voi olettaa, että lapsi pystyy tekemään ja arvioimaan asioita, kuten aikuinen – ei vaikka hänellä olisi sama tieto jostain asiasta – koska se ohjausyksikkö ei vain ole vielä riittävän kypsä. Eli vastuuta ja velvollisuuksia ikätasoisesti, samalla tarjoten mallia ja tukea.  </a:t>
            </a:r>
            <a:endParaRPr sz="1800">
              <a:solidFill>
                <a:srgbClr val="3C3C3C"/>
              </a:solidFill>
              <a:latin typeface="Calibri"/>
              <a:ea typeface="Calibri"/>
              <a:cs typeface="Calibri"/>
              <a:sym typeface="Calibri"/>
            </a:endParaRPr>
          </a:p>
          <a:p>
            <a:pPr indent="0" lvl="0" marL="0" rtl="0" algn="l">
              <a:lnSpc>
                <a:spcPct val="116000"/>
              </a:lnSpc>
              <a:spcBef>
                <a:spcPts val="800"/>
              </a:spcBef>
              <a:spcAft>
                <a:spcPts val="0"/>
              </a:spcAft>
              <a:buSzPts val="1400"/>
              <a:buNone/>
            </a:pPr>
            <a:r>
              <a:t/>
            </a:r>
            <a:endParaRPr sz="1800">
              <a:solidFill>
                <a:srgbClr val="3C3C3C"/>
              </a:solidFill>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a:solidFill>
                  <a:srgbClr val="3C3C3C"/>
                </a:solidFill>
                <a:latin typeface="Calibri"/>
                <a:ea typeface="Calibri"/>
                <a:cs typeface="Calibri"/>
                <a:sym typeface="Calibri"/>
              </a:rPr>
              <a:t>Ja listan viimeisenä on PETTYMYSTEN TUOTTAMINEN JA RAJOJEN ASETTAMINEN. Miksi se on niin tärkeää, että vanhempi asettaa ne rajat ja tuottaa joskus pettymyksiäkin? No koti ja vanhemmathan on se turvallisin paikka tähän harjoitteluun. Jos näitä tunteita ja rajoja ei harjoitella kotona, ei lapsi oikeastaan voi tietää mitä ne on. Onko se sitten pelkkää kieltämistä ja EI:n sanomista? Ei sen tarvitse olla. Rajoja voi asettaa lempeästi ja antaen mahdollisuuksia.</a:t>
            </a:r>
            <a:endParaRPr/>
          </a:p>
          <a:p>
            <a:pPr indent="0" lvl="0" marL="0" rtl="0" algn="l">
              <a:lnSpc>
                <a:spcPct val="116000"/>
              </a:lnSpc>
              <a:spcBef>
                <a:spcPts val="800"/>
              </a:spcBef>
              <a:spcAft>
                <a:spcPts val="0"/>
              </a:spcAft>
              <a:buSzPts val="1400"/>
              <a:buNone/>
            </a:pPr>
            <a:r>
              <a:t/>
            </a:r>
            <a:endParaRPr sz="1800">
              <a:solidFill>
                <a:srgbClr val="3C3C3C"/>
              </a:solidFill>
              <a:latin typeface="Calibri"/>
              <a:ea typeface="Calibri"/>
              <a:cs typeface="Calibri"/>
              <a:sym typeface="Calibri"/>
            </a:endParaRPr>
          </a:p>
          <a:p>
            <a:pPr indent="0" lvl="0" marL="0" marR="0" rtl="0" algn="l">
              <a:lnSpc>
                <a:spcPct val="116000"/>
              </a:lnSpc>
              <a:spcBef>
                <a:spcPts val="800"/>
              </a:spcBef>
              <a:spcAft>
                <a:spcPts val="0"/>
              </a:spcAft>
              <a:buClr>
                <a:srgbClr val="3C3C3C"/>
              </a:buClr>
              <a:buSzPts val="1800"/>
              <a:buFont typeface="Calibri"/>
              <a:buNone/>
            </a:pPr>
            <a:r>
              <a:rPr lang="en-GB" sz="1800">
                <a:solidFill>
                  <a:srgbClr val="3C3C3C"/>
                </a:solidFill>
                <a:latin typeface="Calibri"/>
                <a:ea typeface="Calibri"/>
                <a:cs typeface="Calibri"/>
                <a:sym typeface="Calibri"/>
              </a:rPr>
              <a:t>Näistä kaikistahan se KASVATUS sitten (muun muassa) muodostuu. Meillä vanhemmilla on siinä hurjan tärkeä rooli, emmekä voi sitä ulkoistaa kenellekään eikä sivuuttaa. Se kuuluu niin sanotusti tähän vanhemmuuden pakettiin. Se on vastuu ja velvollisuus, mutta ajattelen, että se on ennen kaikkea myös suunnaton etuoikeus. Etuoikeus olla läsnä ja osa näiden omien huipputyyppien elämää. </a:t>
            </a:r>
            <a:endParaRPr/>
          </a:p>
          <a:p>
            <a:pPr indent="0" lvl="0" marL="0" marR="0" rtl="0" algn="l">
              <a:lnSpc>
                <a:spcPct val="116000"/>
              </a:lnSpc>
              <a:spcBef>
                <a:spcPts val="800"/>
              </a:spcBef>
              <a:spcAft>
                <a:spcPts val="0"/>
              </a:spcAft>
              <a:buClr>
                <a:schemeClr val="dk1"/>
              </a:buClr>
              <a:buSzPts val="1800"/>
              <a:buFont typeface="Calibri"/>
              <a:buNone/>
            </a:pPr>
            <a:r>
              <a:t/>
            </a:r>
            <a:endParaRPr sz="1800">
              <a:solidFill>
                <a:srgbClr val="3C3C3C"/>
              </a:solidFill>
              <a:latin typeface="Calibri"/>
              <a:ea typeface="Calibri"/>
              <a:cs typeface="Calibri"/>
              <a:sym typeface="Calibri"/>
            </a:endParaRPr>
          </a:p>
          <a:p>
            <a:pPr indent="0" lvl="0" marL="0" marR="0" rtl="0" algn="l">
              <a:lnSpc>
                <a:spcPct val="116000"/>
              </a:lnSpc>
              <a:spcBef>
                <a:spcPts val="800"/>
              </a:spcBef>
              <a:spcAft>
                <a:spcPts val="0"/>
              </a:spcAft>
              <a:buClr>
                <a:srgbClr val="3C3C3C"/>
              </a:buClr>
              <a:buSzPts val="1800"/>
              <a:buFont typeface="Calibri"/>
              <a:buNone/>
            </a:pPr>
            <a:r>
              <a:rPr lang="en-GB" sz="1800">
                <a:solidFill>
                  <a:srgbClr val="3C3C3C"/>
                </a:solidFill>
                <a:latin typeface="Calibri"/>
                <a:ea typeface="Calibri"/>
                <a:cs typeface="Calibri"/>
                <a:sym typeface="Calibri"/>
              </a:rPr>
              <a:t>Aseman Lasten materiaaleista kopioituna, että ”[nuori] tarvitsee ymmärrystä, hyväksyntää ja läheisyyttä, mutta myös rajoja ja jämäkkyyttä”. Koska niistä syntyy sitten taas se turva, ja turvallisessa ympäristössä on hyvä oppia, kehittyä ja kasvaa.</a:t>
            </a:r>
            <a:endParaRPr/>
          </a:p>
          <a:p>
            <a:pPr indent="0" lvl="0" marL="0" marR="0" rtl="0" algn="l">
              <a:lnSpc>
                <a:spcPct val="116000"/>
              </a:lnSpc>
              <a:spcBef>
                <a:spcPts val="800"/>
              </a:spcBef>
              <a:spcAft>
                <a:spcPts val="0"/>
              </a:spcAft>
              <a:buClr>
                <a:schemeClr val="dk1"/>
              </a:buClr>
              <a:buSzPts val="1800"/>
              <a:buFont typeface="Calibri"/>
              <a:buNone/>
            </a:pPr>
            <a:r>
              <a:t/>
            </a:r>
            <a:endParaRPr sz="1800">
              <a:solidFill>
                <a:srgbClr val="3C3C3C"/>
              </a:solidFill>
              <a:latin typeface="Calibri"/>
              <a:ea typeface="Calibri"/>
              <a:cs typeface="Calibri"/>
              <a:sym typeface="Calibri"/>
            </a:endParaRPr>
          </a:p>
          <a:p>
            <a:pPr indent="0" lvl="0" marL="0" marR="0" rtl="0" algn="l">
              <a:lnSpc>
                <a:spcPct val="116000"/>
              </a:lnSpc>
              <a:spcBef>
                <a:spcPts val="800"/>
              </a:spcBef>
              <a:spcAft>
                <a:spcPts val="0"/>
              </a:spcAft>
              <a:buClr>
                <a:srgbClr val="3C3C3C"/>
              </a:buClr>
              <a:buSzPts val="1800"/>
              <a:buFont typeface="Calibri"/>
              <a:buNone/>
            </a:pPr>
            <a:r>
              <a:rPr b="1" lang="en-GB" sz="1800">
                <a:solidFill>
                  <a:srgbClr val="3C3C3C"/>
                </a:solidFill>
                <a:latin typeface="Calibri"/>
                <a:ea typeface="Calibri"/>
                <a:cs typeface="Calibri"/>
                <a:sym typeface="Calibri"/>
              </a:rPr>
              <a:t>Mistä tukea vanhemmuuteen? </a:t>
            </a:r>
            <a:endParaRPr/>
          </a:p>
          <a:p>
            <a:pPr indent="0" lvl="0" marL="0" marR="0" rtl="0" algn="l">
              <a:lnSpc>
                <a:spcPct val="116000"/>
              </a:lnSpc>
              <a:spcBef>
                <a:spcPts val="800"/>
              </a:spcBef>
              <a:spcAft>
                <a:spcPts val="0"/>
              </a:spcAft>
              <a:buClr>
                <a:srgbClr val="3C3C3C"/>
              </a:buClr>
              <a:buSzPts val="1800"/>
              <a:buFont typeface="Calibri"/>
              <a:buNone/>
            </a:pPr>
            <a:r>
              <a:rPr b="0" lang="en-GB" sz="1800">
                <a:solidFill>
                  <a:srgbClr val="3C3C3C"/>
                </a:solidFill>
                <a:latin typeface="Calibri"/>
                <a:ea typeface="Calibri"/>
                <a:cs typeface="Calibri"/>
                <a:sym typeface="Calibri"/>
              </a:rPr>
              <a:t>Kuten sanottua - eihän se vanhemmuus aina ole helppoa. Se voi olla yksinäistäkin. Kaikki tunteet sieltä ilosta epätoivoon kuuluvat vanhemmuuteen kuten muihinkin elämän osa-alueisiin. Haluaisinkin ajatella, että ei tarvitse olla ongelmaa, jos haluaa tukea vanhemmuuteen.</a:t>
            </a:r>
            <a:endParaRPr/>
          </a:p>
          <a:p>
            <a:pPr indent="0" lvl="0" marL="0" marR="0" rtl="0" algn="l">
              <a:lnSpc>
                <a:spcPct val="116000"/>
              </a:lnSpc>
              <a:spcBef>
                <a:spcPts val="800"/>
              </a:spcBef>
              <a:spcAft>
                <a:spcPts val="0"/>
              </a:spcAft>
              <a:buClr>
                <a:srgbClr val="3C3C3C"/>
              </a:buClr>
              <a:buSzPts val="1800"/>
              <a:buFont typeface="Calibri"/>
              <a:buNone/>
            </a:pPr>
            <a:r>
              <a:rPr b="0" lang="en-GB" sz="1800">
                <a:solidFill>
                  <a:srgbClr val="3C3C3C"/>
                </a:solidFill>
                <a:latin typeface="Calibri"/>
                <a:ea typeface="Calibri"/>
                <a:cs typeface="Calibri"/>
                <a:sym typeface="Calibri"/>
              </a:rPr>
              <a:t>Vanhemmuudessa vertaisuuden voima on minusta myös alihyödynnetty. Meistä jokainen on siinä samassa veneessä, joten meistähän saisi jo valtavan tukiverkoston toisillemme. Yleensä aika samojen ongelmien ja murheiden kanssa sitä perheissä kuitenkin painitaan. Kannustan siis kovasti hyödyntämään sitä voimaa, mikä teissä on. </a:t>
            </a:r>
            <a:endParaRPr/>
          </a:p>
          <a:p>
            <a:pPr indent="0" lvl="0" marL="0" marR="0" rtl="0" algn="l">
              <a:lnSpc>
                <a:spcPct val="116000"/>
              </a:lnSpc>
              <a:spcBef>
                <a:spcPts val="800"/>
              </a:spcBef>
              <a:spcAft>
                <a:spcPts val="0"/>
              </a:spcAft>
              <a:buClr>
                <a:schemeClr val="dk1"/>
              </a:buClr>
              <a:buSzPts val="1800"/>
              <a:buFont typeface="Calibri"/>
              <a:buNone/>
            </a:pPr>
            <a:r>
              <a:t/>
            </a:r>
            <a:endParaRPr b="0" sz="1800">
              <a:solidFill>
                <a:srgbClr val="3C3C3C"/>
              </a:solidFill>
              <a:latin typeface="Calibri"/>
              <a:ea typeface="Calibri"/>
              <a:cs typeface="Calibri"/>
              <a:sym typeface="Calibri"/>
            </a:endParaRPr>
          </a:p>
          <a:p>
            <a:pPr indent="0" lvl="0" marL="0" marR="0" rtl="0" algn="l">
              <a:lnSpc>
                <a:spcPct val="116000"/>
              </a:lnSpc>
              <a:spcBef>
                <a:spcPts val="800"/>
              </a:spcBef>
              <a:spcAft>
                <a:spcPts val="0"/>
              </a:spcAft>
              <a:buClr>
                <a:srgbClr val="3C3C3C"/>
              </a:buClr>
              <a:buSzPts val="1800"/>
              <a:buFont typeface="Calibri"/>
              <a:buNone/>
            </a:pPr>
            <a:r>
              <a:rPr lang="en-GB" sz="1800">
                <a:solidFill>
                  <a:srgbClr val="3C3C3C"/>
                </a:solidFill>
                <a:latin typeface="Calibri"/>
                <a:ea typeface="Calibri"/>
                <a:cs typeface="Calibri"/>
                <a:sym typeface="Calibri"/>
              </a:rPr>
              <a:t>****</a:t>
            </a:r>
            <a:endParaRPr/>
          </a:p>
          <a:p>
            <a:pPr indent="0" lvl="0" marL="0" marR="0" rtl="0" algn="l">
              <a:lnSpc>
                <a:spcPct val="116000"/>
              </a:lnSpc>
              <a:spcBef>
                <a:spcPts val="800"/>
              </a:spcBef>
              <a:spcAft>
                <a:spcPts val="0"/>
              </a:spcAft>
              <a:buClr>
                <a:srgbClr val="3C3C3C"/>
              </a:buClr>
              <a:buSzPts val="1800"/>
              <a:buFont typeface="Calibri"/>
              <a:buNone/>
            </a:pPr>
            <a:r>
              <a:rPr lang="en-GB" sz="1800">
                <a:solidFill>
                  <a:srgbClr val="3C3C3C"/>
                </a:solidFill>
                <a:latin typeface="Calibri"/>
                <a:ea typeface="Calibri"/>
                <a:cs typeface="Calibri"/>
                <a:sym typeface="Calibri"/>
              </a:rPr>
              <a:t>Tukimateriaalia: </a:t>
            </a:r>
            <a:endParaRPr/>
          </a:p>
          <a:p>
            <a:pPr indent="0" lvl="0" marL="0" rtl="0" algn="l">
              <a:lnSpc>
                <a:spcPct val="116000"/>
              </a:lnSpc>
              <a:spcBef>
                <a:spcPts val="800"/>
              </a:spcBef>
              <a:spcAft>
                <a:spcPts val="0"/>
              </a:spcAft>
              <a:buSzPts val="1400"/>
              <a:buNone/>
            </a:pPr>
            <a:r>
              <a:t/>
            </a:r>
            <a:endParaRPr sz="1800">
              <a:latin typeface="Calibri"/>
              <a:ea typeface="Calibri"/>
              <a:cs typeface="Calibri"/>
              <a:sym typeface="Calibri"/>
            </a:endParaRPr>
          </a:p>
          <a:p>
            <a:pPr indent="0" lvl="0" marL="0" rtl="0" algn="l">
              <a:lnSpc>
                <a:spcPct val="116000"/>
              </a:lnSpc>
              <a:spcBef>
                <a:spcPts val="800"/>
              </a:spcBef>
              <a:spcAft>
                <a:spcPts val="0"/>
              </a:spcAft>
              <a:buSzPts val="1400"/>
              <a:buNone/>
            </a:pPr>
            <a:r>
              <a:rPr lang="en-GB" sz="1800" u="sng">
                <a:solidFill>
                  <a:srgbClr val="467886"/>
                </a:solidFill>
                <a:latin typeface="Calibri"/>
                <a:ea typeface="Calibri"/>
                <a:cs typeface="Calibri"/>
                <a:sym typeface="Calibri"/>
                <a:hlinkClick r:id="rId2">
                  <a:extLst>
                    <a:ext uri="{A12FA001-AC4F-418D-AE19-62706E023703}">
                      <ahyp:hlinkClr val="tx"/>
                    </a:ext>
                  </a:extLst>
                </a:hlinkClick>
              </a:rPr>
              <a:t>Vanhempi 12–15-vuotiaan persoonallisuuden kehityksen tukena - Mannerheimin Lastensuojeluliitto</a:t>
            </a:r>
            <a:endParaRPr sz="1800">
              <a:latin typeface="Calibri"/>
              <a:ea typeface="Calibri"/>
              <a:cs typeface="Calibri"/>
              <a:sym typeface="Calibri"/>
            </a:endParaRPr>
          </a:p>
          <a:p>
            <a:pPr indent="0" lvl="0" marL="0" rtl="0" algn="l">
              <a:lnSpc>
                <a:spcPct val="100000"/>
              </a:lnSpc>
              <a:spcBef>
                <a:spcPts val="800"/>
              </a:spcBef>
              <a:spcAft>
                <a:spcPts val="0"/>
              </a:spcAft>
              <a:buSzPts val="1400"/>
              <a:buNone/>
            </a:pPr>
            <a:r>
              <a:t/>
            </a:r>
            <a:endParaRPr/>
          </a:p>
        </p:txBody>
      </p:sp>
      <p:sp>
        <p:nvSpPr>
          <p:cNvPr id="459" name="Google Shape;459;g13360923bbc_0_7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13360923bbc_0_7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g13360923bbc_0_7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6000"/>
              </a:lnSpc>
              <a:spcBef>
                <a:spcPts val="0"/>
              </a:spcBef>
              <a:spcAft>
                <a:spcPts val="0"/>
              </a:spcAft>
              <a:buClr>
                <a:schemeClr val="lt1"/>
              </a:buClr>
              <a:buSzPts val="1800"/>
              <a:buFont typeface="Arial"/>
              <a:buNone/>
            </a:pPr>
            <a:r>
              <a:rPr lang="en-GB" sz="1800">
                <a:latin typeface="Arial"/>
                <a:ea typeface="Arial"/>
                <a:cs typeface="Arial"/>
                <a:sym typeface="Arial"/>
              </a:rPr>
              <a:t>Kun lapsi on päiväkodissa, puhutaan varhaisKASVATUKSESTA, mutta kun siirrytään kouluun ollaankin perusOPETUKSEN parissa ja luulen, että tämä helposti ohjaa meidän ajatukset solmuun. Eihän se kasvatuskumppanuus siitä mihinkään katoa vaikka ”kasvatus” terminä vaihtuukin ”opetukseen”. </a:t>
            </a:r>
            <a:endParaRPr/>
          </a:p>
          <a:p>
            <a:pPr indent="0" lvl="0" marL="0" rtl="0" algn="l">
              <a:lnSpc>
                <a:spcPct val="116000"/>
              </a:lnSpc>
              <a:spcBef>
                <a:spcPts val="0"/>
              </a:spcBef>
              <a:spcAft>
                <a:spcPts val="0"/>
              </a:spcAft>
              <a:buClr>
                <a:schemeClr val="lt1"/>
              </a:buClr>
              <a:buSzPts val="1800"/>
              <a:buFont typeface="Arial"/>
              <a:buNone/>
            </a:pPr>
            <a:r>
              <a:t/>
            </a:r>
            <a:endParaRPr sz="1800">
              <a:latin typeface="Arial"/>
              <a:ea typeface="Arial"/>
              <a:cs typeface="Arial"/>
              <a:sym typeface="Arial"/>
            </a:endParaRPr>
          </a:p>
          <a:p>
            <a:pPr indent="0" lvl="0" marL="0" rtl="0" algn="l">
              <a:lnSpc>
                <a:spcPct val="116000"/>
              </a:lnSpc>
              <a:spcBef>
                <a:spcPts val="0"/>
              </a:spcBef>
              <a:spcAft>
                <a:spcPts val="0"/>
              </a:spcAft>
              <a:buClr>
                <a:schemeClr val="lt1"/>
              </a:buClr>
              <a:buSzPts val="1800"/>
              <a:buFont typeface="Arial"/>
              <a:buNone/>
            </a:pPr>
            <a:r>
              <a:rPr lang="en-GB" sz="1800">
                <a:latin typeface="Arial"/>
                <a:ea typeface="Arial"/>
                <a:cs typeface="Arial"/>
                <a:sym typeface="Arial"/>
              </a:rPr>
              <a:t>Perusteluja kasvatuskumppanuuden tärkeydelle on monia, mutta minä olen listannut tähän vain kolme. </a:t>
            </a:r>
            <a:endParaRPr/>
          </a:p>
          <a:p>
            <a:pPr indent="0" lvl="0" marL="0" rtl="0" algn="l">
              <a:lnSpc>
                <a:spcPct val="116000"/>
              </a:lnSpc>
              <a:spcBef>
                <a:spcPts val="0"/>
              </a:spcBef>
              <a:spcAft>
                <a:spcPts val="0"/>
              </a:spcAft>
              <a:buClr>
                <a:schemeClr val="lt1"/>
              </a:buClr>
              <a:buSzPts val="1800"/>
              <a:buFont typeface="Arial"/>
              <a:buNone/>
            </a:pPr>
            <a:r>
              <a:rPr lang="en-GB" sz="1800">
                <a:latin typeface="Arial"/>
                <a:ea typeface="Arial"/>
                <a:cs typeface="Arial"/>
                <a:sym typeface="Arial"/>
              </a:rPr>
              <a:t>Niistä ensimmäinen on se, että kun me aikuiset vedetään samaan suuntaan, lapsen ei tarvitse valita kumman puolelle hän asettuu. Se luo turvaa, antaa rajoja ja mahdollistaa työrauhan ennen kaikkea sille lapselle. </a:t>
            </a:r>
            <a:endParaRPr/>
          </a:p>
          <a:p>
            <a:pPr indent="0" lvl="0" marL="0" rtl="0" algn="l">
              <a:lnSpc>
                <a:spcPct val="116000"/>
              </a:lnSpc>
              <a:spcBef>
                <a:spcPts val="0"/>
              </a:spcBef>
              <a:spcAft>
                <a:spcPts val="0"/>
              </a:spcAft>
              <a:buClr>
                <a:schemeClr val="lt1"/>
              </a:buClr>
              <a:buSzPts val="1800"/>
              <a:buFont typeface="Arial"/>
              <a:buNone/>
            </a:pPr>
            <a:r>
              <a:t/>
            </a:r>
            <a:endParaRPr sz="1800">
              <a:latin typeface="Arial"/>
              <a:ea typeface="Arial"/>
              <a:cs typeface="Arial"/>
              <a:sym typeface="Arial"/>
            </a:endParaRPr>
          </a:p>
          <a:p>
            <a:pPr indent="0" lvl="0" marL="0" rtl="0" algn="l">
              <a:lnSpc>
                <a:spcPct val="116000"/>
              </a:lnSpc>
              <a:spcBef>
                <a:spcPts val="0"/>
              </a:spcBef>
              <a:spcAft>
                <a:spcPts val="0"/>
              </a:spcAft>
              <a:buClr>
                <a:schemeClr val="lt1"/>
              </a:buClr>
              <a:buSzPts val="1800"/>
              <a:buFont typeface="Arial"/>
              <a:buNone/>
            </a:pPr>
            <a:r>
              <a:rPr lang="en-GB" sz="1800">
                <a:latin typeface="Arial"/>
                <a:ea typeface="Arial"/>
                <a:cs typeface="Arial"/>
                <a:sym typeface="Arial"/>
              </a:rPr>
              <a:t>Jokainen vanhempi on oman lapsensa paras asiantuntija ja sen takia se kasvatuksellinen vastuu onkin ensisijaisesti meillä huoltajilla. </a:t>
            </a:r>
            <a:endParaRPr/>
          </a:p>
          <a:p>
            <a:pPr indent="0" lvl="0" marL="0" rtl="0" algn="l">
              <a:lnSpc>
                <a:spcPct val="116000"/>
              </a:lnSpc>
              <a:spcBef>
                <a:spcPts val="0"/>
              </a:spcBef>
              <a:spcAft>
                <a:spcPts val="0"/>
              </a:spcAft>
              <a:buClr>
                <a:schemeClr val="lt1"/>
              </a:buClr>
              <a:buSzPts val="1800"/>
              <a:buFont typeface="Arial"/>
              <a:buNone/>
            </a:pPr>
            <a:r>
              <a:t/>
            </a:r>
            <a:endParaRPr sz="1800">
              <a:latin typeface="Arial"/>
              <a:ea typeface="Arial"/>
              <a:cs typeface="Arial"/>
              <a:sym typeface="Arial"/>
            </a:endParaRPr>
          </a:p>
          <a:p>
            <a:pPr indent="0" lvl="0" marL="0" rtl="0" algn="l">
              <a:lnSpc>
                <a:spcPct val="116000"/>
              </a:lnSpc>
              <a:spcBef>
                <a:spcPts val="0"/>
              </a:spcBef>
              <a:spcAft>
                <a:spcPts val="0"/>
              </a:spcAft>
              <a:buClr>
                <a:schemeClr val="lt1"/>
              </a:buClr>
              <a:buSzPts val="1800"/>
              <a:buFont typeface="Arial"/>
              <a:buNone/>
            </a:pPr>
            <a:r>
              <a:rPr lang="en-GB" sz="1800">
                <a:latin typeface="Arial"/>
                <a:ea typeface="Arial"/>
                <a:cs typeface="Arial"/>
                <a:sym typeface="Arial"/>
              </a:rPr>
              <a:t>Ja kun me tiedetään ja tunnetaan se oma lapsemme, niin miten me vanhempina voimme tästä näkökulmasta ja tällä tiedolla lapsen tarpeista auttaa opetuksen ammattilaista koulussa? Ja miten me vastaavasti tuemme lapsemme koulunkäyntiä ja oppimista kotona? </a:t>
            </a:r>
            <a:endParaRPr/>
          </a:p>
          <a:p>
            <a:pPr indent="0" lvl="0" marL="0" rtl="0" algn="l">
              <a:lnSpc>
                <a:spcPct val="116000"/>
              </a:lnSpc>
              <a:spcBef>
                <a:spcPts val="0"/>
              </a:spcBef>
              <a:spcAft>
                <a:spcPts val="0"/>
              </a:spcAft>
              <a:buClr>
                <a:schemeClr val="lt1"/>
              </a:buClr>
              <a:buSzPts val="1800"/>
              <a:buFont typeface="Arial"/>
              <a:buNone/>
            </a:pPr>
            <a:r>
              <a:t/>
            </a:r>
            <a:endParaRPr sz="1800">
              <a:latin typeface="Arial"/>
              <a:ea typeface="Arial"/>
              <a:cs typeface="Arial"/>
              <a:sym typeface="Arial"/>
            </a:endParaRPr>
          </a:p>
          <a:p>
            <a:pPr indent="0" lvl="0" marL="0" rtl="0" algn="l">
              <a:lnSpc>
                <a:spcPct val="116000"/>
              </a:lnSpc>
              <a:spcBef>
                <a:spcPts val="0"/>
              </a:spcBef>
              <a:spcAft>
                <a:spcPts val="0"/>
              </a:spcAft>
              <a:buClr>
                <a:schemeClr val="lt1"/>
              </a:buClr>
              <a:buSzPts val="1800"/>
              <a:buFont typeface="Arial"/>
              <a:buNone/>
            </a:pPr>
            <a:r>
              <a:rPr lang="en-GB" sz="1800">
                <a:latin typeface="Arial"/>
                <a:ea typeface="Arial"/>
                <a:cs typeface="Arial"/>
                <a:sym typeface="Arial"/>
              </a:rPr>
              <a:t>Hyvällä yhteistyöllä voidaan luoda lapselle </a:t>
            </a:r>
            <a:r>
              <a:rPr b="1" lang="en-GB" sz="1800">
                <a:latin typeface="Arial"/>
                <a:ea typeface="Arial"/>
                <a:cs typeface="Arial"/>
                <a:sym typeface="Arial"/>
              </a:rPr>
              <a:t>oppimiseen</a:t>
            </a:r>
            <a:r>
              <a:rPr lang="en-GB" sz="1800">
                <a:latin typeface="Arial"/>
                <a:ea typeface="Arial"/>
                <a:cs typeface="Arial"/>
                <a:sym typeface="Arial"/>
              </a:rPr>
              <a:t> paras mahdollinen ympäristö. Avoin vuorovaikutus koulun kanssa luo sen perustan yhteistyölle ja kaiken lähtökohtana on luottamus toiseen. Me luotetaan kouluun, että siellä on osaavia ihmisiä huolehtimassa lapsen koulupäivästä ja koulussa luotetaan meihin, että vanhempina me tarjotaan lapselle turvallinen ja kannustava koti, joka tukee oppimista, kasvua ja kehitystä. </a:t>
            </a:r>
            <a:endParaRPr sz="1800">
              <a:latin typeface="Arial"/>
              <a:ea typeface="Arial"/>
              <a:cs typeface="Arial"/>
              <a:sym typeface="Arial"/>
            </a:endParaRPr>
          </a:p>
          <a:p>
            <a:pPr indent="0" lvl="0" marL="0" rtl="0" algn="l">
              <a:lnSpc>
                <a:spcPct val="116000"/>
              </a:lnSpc>
              <a:spcBef>
                <a:spcPts val="800"/>
              </a:spcBef>
              <a:spcAft>
                <a:spcPts val="0"/>
              </a:spcAft>
              <a:buSzPts val="1400"/>
              <a:buNone/>
            </a:pPr>
            <a:r>
              <a:t/>
            </a:r>
            <a:endParaRPr/>
          </a:p>
        </p:txBody>
      </p:sp>
      <p:sp>
        <p:nvSpPr>
          <p:cNvPr id="465" name="Google Shape;465;g13360923bbc_0_7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13360923bbc_0_7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g13360923bbc_0_7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GB">
                <a:latin typeface="Calibri"/>
                <a:ea typeface="Calibri"/>
                <a:cs typeface="Calibri"/>
                <a:sym typeface="Calibri"/>
              </a:rPr>
              <a:t>Kiusaamisväkivallan ennaltaehkäisyn toimet ja puuttumisen malli</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Tämän pohjustuksen jälkeen otetaan hieman kiinni kiusaamisväkivallan ennaltaehkäisyn toimista ja puuttumisen mallista.</a:t>
            </a:r>
            <a:endParaRPr/>
          </a:p>
          <a:p>
            <a:pPr indent="0" lvl="0" marL="0" rtl="0" algn="l">
              <a:lnSpc>
                <a:spcPct val="100000"/>
              </a:lnSpc>
              <a:spcBef>
                <a:spcPts val="0"/>
              </a:spcBef>
              <a:spcAft>
                <a:spcPts val="0"/>
              </a:spcAft>
              <a:buSzPts val="1400"/>
              <a:buNone/>
            </a:pPr>
            <a:r>
              <a:rPr lang="en-GB"/>
              <a:t>Tämä on teema, jonka eteen on tehty vuosien saatossa paljon töitä. Ilmiö on aikaan ja paikkaankin sidottu, se muuttuu ja luo uusia ilmenemismuotoja, kuten some on meille vaikkapa todistanut. Paljon on tehty, mutta totta kai - niin kauan kuin kiusaamisväkivaltaa esiintyy - meidän on syytä siihen edelleen panostaa.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Edellä on puhuttu jo paljon niistä ennaltaehkäisevistä asioista ja meidän pitääkin ymmärtää, että kiusaamisväkivalta ei ole mikään irrallinen palikka, joka vain poistetaan jollain yksittäisellä toimelle. Tämä on asia, jossa meidän on niiden valittujen toimien rinnalla rakennettava myös koko toimintakulttuurin muutosta, jotta siinä turvallisemmassa toimintakulttuurissa olisi kiusaamisväkivallalle entistä vähemmän sijaa.  </a:t>
            </a:r>
            <a:endParaRPr/>
          </a:p>
          <a:p>
            <a:pPr indent="0" lvl="0" marL="0" rtl="0" algn="l">
              <a:lnSpc>
                <a:spcPct val="100000"/>
              </a:lnSpc>
              <a:spcBef>
                <a:spcPts val="0"/>
              </a:spcBef>
              <a:spcAft>
                <a:spcPts val="0"/>
              </a:spcAft>
              <a:buSzPts val="1400"/>
              <a:buNone/>
            </a:pPr>
            <a:r>
              <a:t/>
            </a:r>
            <a:endParaRPr/>
          </a:p>
          <a:p>
            <a:pPr indent="0" lvl="0" marL="0" rtl="0" algn="l">
              <a:lnSpc>
                <a:spcPct val="116000"/>
              </a:lnSpc>
              <a:spcBef>
                <a:spcPts val="0"/>
              </a:spcBef>
              <a:spcAft>
                <a:spcPts val="0"/>
              </a:spcAft>
              <a:buSzPts val="1400"/>
              <a:buNone/>
            </a:pPr>
            <a:r>
              <a:rPr lang="en-GB" sz="1800">
                <a:highlight>
                  <a:srgbClr val="00FFFF"/>
                </a:highlight>
                <a:latin typeface="Arial"/>
                <a:ea typeface="Arial"/>
                <a:cs typeface="Arial"/>
                <a:sym typeface="Arial"/>
              </a:rPr>
              <a:t>No, millaisella ”patteristolla” toimimme:  </a:t>
            </a:r>
            <a:endParaRPr/>
          </a:p>
          <a:p>
            <a:pPr indent="0" lvl="0" marL="0" rtl="0" algn="l">
              <a:lnSpc>
                <a:spcPct val="116000"/>
              </a:lnSpc>
              <a:spcBef>
                <a:spcPts val="800"/>
              </a:spcBef>
              <a:spcAft>
                <a:spcPts val="0"/>
              </a:spcAft>
              <a:buSzPts val="1400"/>
              <a:buNone/>
            </a:pPr>
            <a:r>
              <a:rPr lang="en-GB" sz="1800">
                <a:highlight>
                  <a:srgbClr val="00FFFF"/>
                </a:highlight>
                <a:latin typeface="Arial"/>
                <a:ea typeface="Arial"/>
                <a:cs typeface="Arial"/>
                <a:sym typeface="Arial"/>
              </a:rPr>
              <a:t>LAKI. Meillä on paljon velvoittavaa lainsäädäntö, joista sitten juontuu kuntatason toimet ja ohjaavat asiakirjat. Meillä se tarkoittaa esim sitä, että ohjaavana dokumenttina meillä on </a:t>
            </a:r>
            <a:r>
              <a:rPr b="1" i="1" lang="en-GB" sz="1800">
                <a:highlight>
                  <a:srgbClr val="00FFFF"/>
                </a:highlight>
                <a:latin typeface="Arial"/>
                <a:ea typeface="Arial"/>
                <a:cs typeface="Arial"/>
                <a:sym typeface="Arial"/>
              </a:rPr>
              <a:t>Suunnitelma oppilaiden suojaamiseksi kiusaamiselta ja väkivallalta</a:t>
            </a:r>
            <a:r>
              <a:rPr lang="en-GB" sz="1800">
                <a:highlight>
                  <a:srgbClr val="00FFFF"/>
                </a:highlight>
                <a:latin typeface="Arial"/>
                <a:ea typeface="Arial"/>
                <a:cs typeface="Arial"/>
                <a:sym typeface="Arial"/>
              </a:rPr>
              <a:t>. Äärimmäisen hyvä ja kattava ja löytyy Lohjan perusopetuksen verkkosivuilta. </a:t>
            </a:r>
            <a:endParaRPr/>
          </a:p>
          <a:p>
            <a:pPr indent="0" lvl="0" marL="0" rtl="0" algn="l">
              <a:lnSpc>
                <a:spcPct val="116000"/>
              </a:lnSpc>
              <a:spcBef>
                <a:spcPts val="800"/>
              </a:spcBef>
              <a:spcAft>
                <a:spcPts val="0"/>
              </a:spcAft>
              <a:buSzPts val="1400"/>
              <a:buNone/>
            </a:pPr>
            <a:r>
              <a:t/>
            </a:r>
            <a:endParaRPr sz="1800">
              <a:highlight>
                <a:srgbClr val="00FFFF"/>
              </a:highlight>
              <a:latin typeface="Arial"/>
              <a:ea typeface="Arial"/>
              <a:cs typeface="Arial"/>
              <a:sym typeface="Arial"/>
            </a:endParaRPr>
          </a:p>
          <a:p>
            <a:pPr indent="0" lvl="0" marL="0" rtl="0" algn="l">
              <a:lnSpc>
                <a:spcPct val="116000"/>
              </a:lnSpc>
              <a:spcBef>
                <a:spcPts val="800"/>
              </a:spcBef>
              <a:spcAft>
                <a:spcPts val="0"/>
              </a:spcAft>
              <a:buSzPts val="1400"/>
              <a:buNone/>
            </a:pPr>
            <a:r>
              <a:rPr lang="en-GB" sz="1800">
                <a:highlight>
                  <a:srgbClr val="00FFFF"/>
                </a:highlight>
                <a:latin typeface="Arial"/>
                <a:ea typeface="Arial"/>
                <a:cs typeface="Arial"/>
                <a:sym typeface="Arial"/>
              </a:rPr>
              <a:t>Hankkeen myötä meillä on uudistettu myös kuntatason puuttumisen mallia, joka kuvaa prosessin eri vaiheet yleisellä tasolla.  </a:t>
            </a:r>
            <a:endParaRPr/>
          </a:p>
          <a:p>
            <a:pPr indent="0" lvl="0" marL="0" rtl="0" algn="l">
              <a:lnSpc>
                <a:spcPct val="116000"/>
              </a:lnSpc>
              <a:spcBef>
                <a:spcPts val="800"/>
              </a:spcBef>
              <a:spcAft>
                <a:spcPts val="0"/>
              </a:spcAft>
              <a:buSzPts val="1400"/>
              <a:buNone/>
            </a:pPr>
            <a:r>
              <a:t/>
            </a:r>
            <a:endParaRPr sz="1800">
              <a:highlight>
                <a:srgbClr val="00FFFF"/>
              </a:highlight>
              <a:latin typeface="Arial"/>
              <a:ea typeface="Arial"/>
              <a:cs typeface="Arial"/>
              <a:sym typeface="Arial"/>
            </a:endParaRPr>
          </a:p>
          <a:p>
            <a:pPr indent="0" lvl="0" marL="0" rtl="0" algn="l">
              <a:lnSpc>
                <a:spcPct val="116000"/>
              </a:lnSpc>
              <a:spcBef>
                <a:spcPts val="800"/>
              </a:spcBef>
              <a:spcAft>
                <a:spcPts val="0"/>
              </a:spcAft>
              <a:buSzPts val="1400"/>
              <a:buNone/>
            </a:pPr>
            <a:r>
              <a:rPr lang="en-GB" sz="1800">
                <a:highlight>
                  <a:srgbClr val="00FFFF"/>
                </a:highlight>
                <a:latin typeface="Arial"/>
                <a:ea typeface="Arial"/>
                <a:cs typeface="Arial"/>
                <a:sym typeface="Arial"/>
              </a:rPr>
              <a:t>Ja sitten viimeisenä ja konkreettisimpana meillä on koulun omat prosessit eli ihan se, miten siellä koulun arjessa sekä ennaltaehkäistään, että puututaan kiusaamisväkivallan tilanteisiin, mutta samalla se on myös yksi tärkeimmistä tekijöistä sen turvallisemman toimintaympäristön rakentumisessa. </a:t>
            </a:r>
            <a:endParaRPr sz="1800">
              <a:latin typeface="Arial"/>
              <a:ea typeface="Arial"/>
              <a:cs typeface="Arial"/>
              <a:sym typeface="Arial"/>
            </a:endParaRPr>
          </a:p>
          <a:p>
            <a:pPr indent="0" lvl="0" marL="0" rtl="0" algn="l">
              <a:lnSpc>
                <a:spcPct val="100000"/>
              </a:lnSpc>
              <a:spcBef>
                <a:spcPts val="800"/>
              </a:spcBef>
              <a:spcAft>
                <a:spcPts val="0"/>
              </a:spcAft>
              <a:buSzPts val="1400"/>
              <a:buNone/>
            </a:pPr>
            <a:r>
              <a:t/>
            </a:r>
            <a:endParaRPr/>
          </a:p>
        </p:txBody>
      </p:sp>
      <p:sp>
        <p:nvSpPr>
          <p:cNvPr id="471" name="Google Shape;471;g13360923bbc_0_7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13360923bbc_0_8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g13360923bbc_0_8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Tässä vielä viimeisenä infosivuna tukimateriaalia ja hyviä lukuvinkkejä. </a:t>
            </a:r>
            <a:endParaRPr/>
          </a:p>
          <a:p>
            <a:pPr indent="0" lvl="0" marL="0" rtl="0" algn="l">
              <a:lnSpc>
                <a:spcPct val="100000"/>
              </a:lnSpc>
              <a:spcBef>
                <a:spcPts val="0"/>
              </a:spcBef>
              <a:spcAft>
                <a:spcPts val="0"/>
              </a:spcAft>
              <a:buSzPts val="1400"/>
              <a:buNone/>
            </a:pPr>
            <a:r>
              <a:t/>
            </a:r>
            <a:endParaRPr/>
          </a:p>
        </p:txBody>
      </p:sp>
      <p:sp>
        <p:nvSpPr>
          <p:cNvPr id="477" name="Google Shape;477;g13360923bbc_0_8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133609284aa_0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133609284aa_0_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g133609284aa_0_6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133609284aa_0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133609284aa_0_7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g133609284aa_0_7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133609284aa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133609284aa_0_8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g133609284aa_0_8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 Id="rId3" Type="http://schemas.openxmlformats.org/officeDocument/2006/relationships/image" Target="../media/image1.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 Id="rId3" Type="http://schemas.openxmlformats.org/officeDocument/2006/relationships/image" Target="../media/image3.png"/><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 Id="rId3" Type="http://schemas.openxmlformats.org/officeDocument/2006/relationships/image" Target="../media/image1.png"/><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5.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 ja sisältö" type="obj">
  <p:cSld name="OBJECT">
    <p:spTree>
      <p:nvGrpSpPr>
        <p:cNvPr id="16" name="Shape 16"/>
        <p:cNvGrpSpPr/>
        <p:nvPr/>
      </p:nvGrpSpPr>
      <p:grpSpPr>
        <a:xfrm>
          <a:off x="0" y="0"/>
          <a:ext cx="0" cy="0"/>
          <a:chOff x="0" y="0"/>
          <a:chExt cx="0" cy="0"/>
        </a:xfrm>
      </p:grpSpPr>
      <p:sp>
        <p:nvSpPr>
          <p:cNvPr id="17" name="Google Shape;17;p32"/>
          <p:cNvSpPr txBox="1"/>
          <p:nvPr>
            <p:ph type="title"/>
          </p:nvPr>
        </p:nvSpPr>
        <p:spPr>
          <a:xfrm>
            <a:off x="838200" y="1089891"/>
            <a:ext cx="10515600" cy="591561"/>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6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2"/>
          <p:cNvSpPr txBox="1"/>
          <p:nvPr>
            <p:ph idx="1" type="body"/>
          </p:nvPr>
        </p:nvSpPr>
        <p:spPr>
          <a:xfrm>
            <a:off x="838200" y="1825625"/>
            <a:ext cx="10515600" cy="435133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32"/>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2"/>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2"/>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in otsikko" type="titleOnly">
  <p:cSld name="TITLE_ONLY">
    <p:spTree>
      <p:nvGrpSpPr>
        <p:cNvPr id="22" name="Shape 22"/>
        <p:cNvGrpSpPr/>
        <p:nvPr/>
      </p:nvGrpSpPr>
      <p:grpSpPr>
        <a:xfrm>
          <a:off x="0" y="0"/>
          <a:ext cx="0" cy="0"/>
          <a:chOff x="0" y="0"/>
          <a:chExt cx="0" cy="0"/>
        </a:xfrm>
      </p:grpSpPr>
      <p:sp>
        <p:nvSpPr>
          <p:cNvPr id="23" name="Google Shape;23;p57"/>
          <p:cNvSpPr txBox="1"/>
          <p:nvPr>
            <p:ph type="title"/>
          </p:nvPr>
        </p:nvSpPr>
        <p:spPr>
          <a:xfrm>
            <a:off x="838200" y="1089891"/>
            <a:ext cx="10515600" cy="591561"/>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57"/>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7"/>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7"/>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Kaksi sisältökohdetta värillinen">
  <p:cSld name="1_Kaksi sisältökohdetta värillinen">
    <p:bg>
      <p:bgPr>
        <a:solidFill>
          <a:srgbClr val="FEF3E3"/>
        </a:solidFill>
      </p:bgPr>
    </p:bg>
    <p:spTree>
      <p:nvGrpSpPr>
        <p:cNvPr id="27" name="Shape 27"/>
        <p:cNvGrpSpPr/>
        <p:nvPr/>
      </p:nvGrpSpPr>
      <p:grpSpPr>
        <a:xfrm>
          <a:off x="0" y="0"/>
          <a:ext cx="0" cy="0"/>
          <a:chOff x="0" y="0"/>
          <a:chExt cx="0" cy="0"/>
        </a:xfrm>
      </p:grpSpPr>
      <p:sp>
        <p:nvSpPr>
          <p:cNvPr id="28" name="Google Shape;28;p35"/>
          <p:cNvSpPr txBox="1"/>
          <p:nvPr>
            <p:ph type="title"/>
          </p:nvPr>
        </p:nvSpPr>
        <p:spPr>
          <a:xfrm>
            <a:off x="838200" y="1089891"/>
            <a:ext cx="5608782" cy="1080654"/>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5"/>
          <p:cNvSpPr txBox="1"/>
          <p:nvPr>
            <p:ph idx="1" type="body"/>
          </p:nvPr>
        </p:nvSpPr>
        <p:spPr>
          <a:xfrm>
            <a:off x="838199" y="2307314"/>
            <a:ext cx="5608781" cy="3784745"/>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35"/>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5"/>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5"/>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3" name="Google Shape;33;p35"/>
          <p:cNvSpPr/>
          <p:nvPr>
            <p:ph idx="2" type="pic"/>
          </p:nvPr>
        </p:nvSpPr>
        <p:spPr>
          <a:xfrm>
            <a:off x="7545388" y="0"/>
            <a:ext cx="4646612" cy="6858000"/>
          </a:xfrm>
          <a:prstGeom prst="rect">
            <a:avLst/>
          </a:prstGeom>
          <a:solidFill>
            <a:schemeClr val="lt1"/>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dia kuvapaikalla ei graafista elementtiä" showMasterSp="0">
  <p:cSld name="Otsikkodia kuvapaikalla ei graafista elementtiä">
    <p:bg>
      <p:bgPr>
        <a:solidFill>
          <a:schemeClr val="lt2"/>
        </a:solidFill>
      </p:bgPr>
    </p:bg>
    <p:spTree>
      <p:nvGrpSpPr>
        <p:cNvPr id="34" name="Shape 34"/>
        <p:cNvGrpSpPr/>
        <p:nvPr/>
      </p:nvGrpSpPr>
      <p:grpSpPr>
        <a:xfrm>
          <a:off x="0" y="0"/>
          <a:ext cx="0" cy="0"/>
          <a:chOff x="0" y="0"/>
          <a:chExt cx="0" cy="0"/>
        </a:xfrm>
      </p:grpSpPr>
      <p:sp>
        <p:nvSpPr>
          <p:cNvPr id="35" name="Google Shape;35;g13360923bbc_0_351"/>
          <p:cNvSpPr txBox="1"/>
          <p:nvPr>
            <p:ph type="ctrTitle"/>
          </p:nvPr>
        </p:nvSpPr>
        <p:spPr>
          <a:xfrm>
            <a:off x="838200" y="2903320"/>
            <a:ext cx="5331600" cy="23877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4800"/>
              <a:buFont typeface="Arial"/>
              <a:buNone/>
              <a:defRPr b="0" sz="4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g13360923bbc_0_351"/>
          <p:cNvSpPr txBox="1"/>
          <p:nvPr>
            <p:ph idx="1" type="subTitle"/>
          </p:nvPr>
        </p:nvSpPr>
        <p:spPr>
          <a:xfrm>
            <a:off x="838200" y="5411260"/>
            <a:ext cx="5331600" cy="5445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Clr>
                <a:schemeClr val="dk1"/>
              </a:buClr>
              <a:buSzPts val="2000"/>
              <a:buNone/>
              <a:defRPr sz="2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7" name="Google Shape;37;g13360923bbc_0_351"/>
          <p:cNvSpPr txBox="1"/>
          <p:nvPr>
            <p:ph idx="10" type="dt"/>
          </p:nvPr>
        </p:nvSpPr>
        <p:spPr>
          <a:xfrm>
            <a:off x="5741124" y="6356350"/>
            <a:ext cx="12735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g13360923bbc_0_351"/>
          <p:cNvSpPr txBox="1"/>
          <p:nvPr>
            <p:ph idx="11" type="ftr"/>
          </p:nvPr>
        </p:nvSpPr>
        <p:spPr>
          <a:xfrm>
            <a:off x="72390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g13360923bbc_0_351"/>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0" name="Google Shape;40;g13360923bbc_0_351"/>
          <p:cNvSpPr/>
          <p:nvPr>
            <p:ph idx="2" type="pic"/>
          </p:nvPr>
        </p:nvSpPr>
        <p:spPr>
          <a:xfrm>
            <a:off x="6540623" y="0"/>
            <a:ext cx="5651400" cy="6858000"/>
          </a:xfrm>
          <a:prstGeom prst="rect">
            <a:avLst/>
          </a:prstGeom>
          <a:noFill/>
          <a:ln>
            <a:noFill/>
          </a:ln>
        </p:spPr>
      </p:sp>
      <p:pic>
        <p:nvPicPr>
          <p:cNvPr id="41" name="Google Shape;41;g13360923bbc_0_351"/>
          <p:cNvPicPr preferRelativeResize="0"/>
          <p:nvPr/>
        </p:nvPicPr>
        <p:blipFill rotWithShape="1">
          <a:blip r:embed="rId2">
            <a:alphaModFix/>
          </a:blip>
          <a:srcRect b="0" l="0" r="0" t="0"/>
          <a:stretch/>
        </p:blipFill>
        <p:spPr>
          <a:xfrm>
            <a:off x="856672" y="882079"/>
            <a:ext cx="1691936" cy="62440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aksi sisältökohdetta">
  <p:cSld name="Kaksi sisältökohdetta">
    <p:spTree>
      <p:nvGrpSpPr>
        <p:cNvPr id="42" name="Shape 42"/>
        <p:cNvGrpSpPr/>
        <p:nvPr/>
      </p:nvGrpSpPr>
      <p:grpSpPr>
        <a:xfrm>
          <a:off x="0" y="0"/>
          <a:ext cx="0" cy="0"/>
          <a:chOff x="0" y="0"/>
          <a:chExt cx="0" cy="0"/>
        </a:xfrm>
      </p:grpSpPr>
      <p:sp>
        <p:nvSpPr>
          <p:cNvPr id="43" name="Google Shape;43;p38"/>
          <p:cNvSpPr txBox="1"/>
          <p:nvPr>
            <p:ph type="title"/>
          </p:nvPr>
        </p:nvSpPr>
        <p:spPr>
          <a:xfrm>
            <a:off x="838200" y="1089891"/>
            <a:ext cx="5608782" cy="1080654"/>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8"/>
          <p:cNvSpPr txBox="1"/>
          <p:nvPr>
            <p:ph idx="1" type="body"/>
          </p:nvPr>
        </p:nvSpPr>
        <p:spPr>
          <a:xfrm>
            <a:off x="838199" y="2307314"/>
            <a:ext cx="5608781" cy="298165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8"/>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8"/>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8"/>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8" name="Google Shape;48;p38"/>
          <p:cNvSpPr/>
          <p:nvPr>
            <p:ph idx="2" type="pic"/>
          </p:nvPr>
        </p:nvSpPr>
        <p:spPr>
          <a:xfrm>
            <a:off x="7545388" y="0"/>
            <a:ext cx="4646612" cy="6858000"/>
          </a:xfrm>
          <a:prstGeom prst="rect">
            <a:avLst/>
          </a:prstGeom>
          <a:solidFill>
            <a:srgbClr val="FEF3E3"/>
          </a:solid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petusdia1">
  <p:cSld name="Lopetusdia1">
    <p:bg>
      <p:bgPr>
        <a:solidFill>
          <a:schemeClr val="dk1"/>
        </a:solidFill>
      </p:bgPr>
    </p:bg>
    <p:spTree>
      <p:nvGrpSpPr>
        <p:cNvPr id="49" name="Shape 49"/>
        <p:cNvGrpSpPr/>
        <p:nvPr/>
      </p:nvGrpSpPr>
      <p:grpSpPr>
        <a:xfrm>
          <a:off x="0" y="0"/>
          <a:ext cx="0" cy="0"/>
          <a:chOff x="0" y="0"/>
          <a:chExt cx="0" cy="0"/>
        </a:xfrm>
      </p:grpSpPr>
      <p:sp>
        <p:nvSpPr>
          <p:cNvPr id="50" name="Google Shape;50;p39"/>
          <p:cNvSpPr txBox="1"/>
          <p:nvPr>
            <p:ph idx="1" type="body"/>
          </p:nvPr>
        </p:nvSpPr>
        <p:spPr>
          <a:xfrm>
            <a:off x="3192871" y="4379912"/>
            <a:ext cx="5806259" cy="365126"/>
          </a:xfrm>
          <a:prstGeom prst="rect">
            <a:avLst/>
          </a:prstGeom>
          <a:noFill/>
          <a:ln>
            <a:noFill/>
          </a:ln>
        </p:spPr>
        <p:txBody>
          <a:bodyPr anchorCtr="0" anchor="t" bIns="0" lIns="0" spcFirstLastPara="1" rIns="0" wrap="square" tIns="0">
            <a:normAutofit/>
          </a:bodyPr>
          <a:lstStyle>
            <a:lvl1pPr indent="-228600" lvl="0" marL="457200" algn="ctr">
              <a:lnSpc>
                <a:spcPct val="90000"/>
              </a:lnSpc>
              <a:spcBef>
                <a:spcPts val="1000"/>
              </a:spcBef>
              <a:spcAft>
                <a:spcPts val="0"/>
              </a:spcAft>
              <a:buClr>
                <a:schemeClr val="lt1"/>
              </a:buClr>
              <a:buSzPts val="1800"/>
              <a:buNone/>
              <a:defRPr sz="1800">
                <a:solidFill>
                  <a:schemeClr val="lt1"/>
                </a:solidFill>
              </a:defRPr>
            </a:lvl1pPr>
            <a:lvl2pPr indent="-228600" lvl="1" marL="914400" algn="l">
              <a:lnSpc>
                <a:spcPct val="90000"/>
              </a:lnSpc>
              <a:spcBef>
                <a:spcPts val="500"/>
              </a:spcBef>
              <a:spcAft>
                <a:spcPts val="0"/>
              </a:spcAft>
              <a:buClr>
                <a:srgbClr val="787A95"/>
              </a:buClr>
              <a:buSzPts val="2000"/>
              <a:buNone/>
              <a:defRPr sz="2000">
                <a:solidFill>
                  <a:srgbClr val="787A95"/>
                </a:solidFill>
              </a:defRPr>
            </a:lvl2pPr>
            <a:lvl3pPr indent="-228600" lvl="2" marL="1371600" algn="l">
              <a:lnSpc>
                <a:spcPct val="90000"/>
              </a:lnSpc>
              <a:spcBef>
                <a:spcPts val="500"/>
              </a:spcBef>
              <a:spcAft>
                <a:spcPts val="0"/>
              </a:spcAft>
              <a:buClr>
                <a:srgbClr val="787A95"/>
              </a:buClr>
              <a:buSzPts val="1800"/>
              <a:buNone/>
              <a:defRPr sz="1800">
                <a:solidFill>
                  <a:srgbClr val="787A95"/>
                </a:solidFill>
              </a:defRPr>
            </a:lvl3pPr>
            <a:lvl4pPr indent="-228600" lvl="3" marL="1828800" algn="l">
              <a:lnSpc>
                <a:spcPct val="90000"/>
              </a:lnSpc>
              <a:spcBef>
                <a:spcPts val="500"/>
              </a:spcBef>
              <a:spcAft>
                <a:spcPts val="0"/>
              </a:spcAft>
              <a:buClr>
                <a:srgbClr val="787A95"/>
              </a:buClr>
              <a:buSzPts val="1600"/>
              <a:buNone/>
              <a:defRPr sz="1600">
                <a:solidFill>
                  <a:srgbClr val="787A95"/>
                </a:solidFill>
              </a:defRPr>
            </a:lvl4pPr>
            <a:lvl5pPr indent="-228600" lvl="4" marL="2286000" algn="l">
              <a:lnSpc>
                <a:spcPct val="90000"/>
              </a:lnSpc>
              <a:spcBef>
                <a:spcPts val="500"/>
              </a:spcBef>
              <a:spcAft>
                <a:spcPts val="0"/>
              </a:spcAft>
              <a:buClr>
                <a:srgbClr val="787A95"/>
              </a:buClr>
              <a:buSzPts val="1600"/>
              <a:buNone/>
              <a:defRPr sz="1600">
                <a:solidFill>
                  <a:srgbClr val="787A95"/>
                </a:solidFill>
              </a:defRPr>
            </a:lvl5pPr>
            <a:lvl6pPr indent="-228600" lvl="5" marL="2743200" algn="l">
              <a:lnSpc>
                <a:spcPct val="90000"/>
              </a:lnSpc>
              <a:spcBef>
                <a:spcPts val="500"/>
              </a:spcBef>
              <a:spcAft>
                <a:spcPts val="0"/>
              </a:spcAft>
              <a:buClr>
                <a:srgbClr val="787A95"/>
              </a:buClr>
              <a:buSzPts val="1600"/>
              <a:buNone/>
              <a:defRPr sz="1600">
                <a:solidFill>
                  <a:srgbClr val="787A95"/>
                </a:solidFill>
              </a:defRPr>
            </a:lvl6pPr>
            <a:lvl7pPr indent="-228600" lvl="6" marL="3200400" algn="l">
              <a:lnSpc>
                <a:spcPct val="90000"/>
              </a:lnSpc>
              <a:spcBef>
                <a:spcPts val="500"/>
              </a:spcBef>
              <a:spcAft>
                <a:spcPts val="0"/>
              </a:spcAft>
              <a:buClr>
                <a:srgbClr val="787A95"/>
              </a:buClr>
              <a:buSzPts val="1600"/>
              <a:buNone/>
              <a:defRPr sz="1600">
                <a:solidFill>
                  <a:srgbClr val="787A95"/>
                </a:solidFill>
              </a:defRPr>
            </a:lvl7pPr>
            <a:lvl8pPr indent="-228600" lvl="7" marL="3657600" algn="l">
              <a:lnSpc>
                <a:spcPct val="90000"/>
              </a:lnSpc>
              <a:spcBef>
                <a:spcPts val="500"/>
              </a:spcBef>
              <a:spcAft>
                <a:spcPts val="0"/>
              </a:spcAft>
              <a:buClr>
                <a:srgbClr val="787A95"/>
              </a:buClr>
              <a:buSzPts val="1600"/>
              <a:buNone/>
              <a:defRPr sz="1600">
                <a:solidFill>
                  <a:srgbClr val="787A95"/>
                </a:solidFill>
              </a:defRPr>
            </a:lvl8pPr>
            <a:lvl9pPr indent="-228600" lvl="8" marL="4114800" algn="l">
              <a:lnSpc>
                <a:spcPct val="90000"/>
              </a:lnSpc>
              <a:spcBef>
                <a:spcPts val="500"/>
              </a:spcBef>
              <a:spcAft>
                <a:spcPts val="0"/>
              </a:spcAft>
              <a:buClr>
                <a:srgbClr val="787A95"/>
              </a:buClr>
              <a:buSzPts val="1600"/>
              <a:buNone/>
              <a:defRPr sz="1600">
                <a:solidFill>
                  <a:srgbClr val="787A95"/>
                </a:solidFill>
              </a:defRPr>
            </a:lvl9pPr>
          </a:lstStyle>
          <a:p/>
        </p:txBody>
      </p:sp>
      <p:sp>
        <p:nvSpPr>
          <p:cNvPr id="51" name="Google Shape;51;p39"/>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9"/>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descr="Lohjan tunnus." id="54" name="Google Shape;54;p39"/>
          <p:cNvPicPr preferRelativeResize="0"/>
          <p:nvPr/>
        </p:nvPicPr>
        <p:blipFill rotWithShape="1">
          <a:blip r:embed="rId2">
            <a:alphaModFix/>
          </a:blip>
          <a:srcRect b="0" l="0" r="0" t="0"/>
          <a:stretch/>
        </p:blipFill>
        <p:spPr>
          <a:xfrm>
            <a:off x="4290731" y="2655367"/>
            <a:ext cx="3610539" cy="13324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4"/>
                                        </p:tgtEl>
                                        <p:attrNameLst>
                                          <p:attrName>style.visibility</p:attrName>
                                        </p:attrNameLst>
                                      </p:cBhvr>
                                      <p:to>
                                        <p:strVal val="visible"/>
                                      </p:to>
                                    </p:set>
                                    <p:animEffect filter="fade" transition="in">
                                      <p:cBhvr>
                                        <p:cTn dur="1000"/>
                                        <p:tgtEl>
                                          <p:spTgt spid="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dia siluetti 1">
  <p:cSld name="Otsikkodia siluetti 1">
    <p:bg>
      <p:bgPr>
        <a:blipFill>
          <a:blip r:embed="rId2">
            <a:alphaModFix/>
          </a:blip>
          <a:stretch>
            <a:fillRect/>
          </a:stretch>
        </a:blipFill>
      </p:bgPr>
    </p:bg>
    <p:spTree>
      <p:nvGrpSpPr>
        <p:cNvPr id="55" name="Shape 55"/>
        <p:cNvGrpSpPr/>
        <p:nvPr/>
      </p:nvGrpSpPr>
      <p:grpSpPr>
        <a:xfrm>
          <a:off x="0" y="0"/>
          <a:ext cx="0" cy="0"/>
          <a:chOff x="0" y="0"/>
          <a:chExt cx="0" cy="0"/>
        </a:xfrm>
      </p:grpSpPr>
      <p:sp>
        <p:nvSpPr>
          <p:cNvPr id="56" name="Google Shape;56;p53"/>
          <p:cNvSpPr/>
          <p:nvPr/>
        </p:nvSpPr>
        <p:spPr>
          <a:xfrm>
            <a:off x="0" y="0"/>
            <a:ext cx="6540623"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 name="Google Shape;57;p53"/>
          <p:cNvSpPr txBox="1"/>
          <p:nvPr>
            <p:ph type="ctrTitle"/>
          </p:nvPr>
        </p:nvSpPr>
        <p:spPr>
          <a:xfrm>
            <a:off x="838200" y="2905989"/>
            <a:ext cx="5331691" cy="23876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lt1"/>
              </a:buClr>
              <a:buSzPts val="4800"/>
              <a:buFont typeface="Arial"/>
              <a:buNone/>
              <a:defRPr b="0" sz="4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53"/>
          <p:cNvSpPr txBox="1"/>
          <p:nvPr>
            <p:ph idx="1" type="subTitle"/>
          </p:nvPr>
        </p:nvSpPr>
        <p:spPr>
          <a:xfrm>
            <a:off x="838200" y="5413929"/>
            <a:ext cx="5331691" cy="544451"/>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Clr>
                <a:schemeClr val="lt2"/>
              </a:buClr>
              <a:buSzPts val="2000"/>
              <a:buNone/>
              <a:defRPr sz="2000">
                <a:solidFill>
                  <a:schemeClr val="l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53"/>
          <p:cNvSpPr txBox="1"/>
          <p:nvPr>
            <p:ph idx="10" type="dt"/>
          </p:nvPr>
        </p:nvSpPr>
        <p:spPr>
          <a:xfrm>
            <a:off x="838200" y="6043064"/>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3"/>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1" name="Google Shape;61;p53"/>
          <p:cNvPicPr preferRelativeResize="0"/>
          <p:nvPr/>
        </p:nvPicPr>
        <p:blipFill rotWithShape="1">
          <a:blip r:embed="rId3">
            <a:alphaModFix/>
          </a:blip>
          <a:srcRect b="0" l="0" r="0" t="0"/>
          <a:stretch/>
        </p:blipFill>
        <p:spPr>
          <a:xfrm>
            <a:off x="856672" y="882079"/>
            <a:ext cx="1691936" cy="624405"/>
          </a:xfrm>
          <a:prstGeom prst="rect">
            <a:avLst/>
          </a:prstGeom>
          <a:noFill/>
          <a:ln>
            <a:noFill/>
          </a:ln>
        </p:spPr>
      </p:pic>
      <p:pic>
        <p:nvPicPr>
          <p:cNvPr id="62" name="Google Shape;62;p53"/>
          <p:cNvPicPr preferRelativeResize="0"/>
          <p:nvPr/>
        </p:nvPicPr>
        <p:blipFill rotWithShape="1">
          <a:blip r:embed="rId4">
            <a:alphaModFix/>
          </a:blip>
          <a:srcRect b="0" l="0" r="0" t="0"/>
          <a:stretch/>
        </p:blipFill>
        <p:spPr>
          <a:xfrm>
            <a:off x="7707967" y="4274343"/>
            <a:ext cx="4484033" cy="258365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dia siluetti 2">
  <p:cSld name="Otsikkodia siluetti 2">
    <p:bg>
      <p:bgPr>
        <a:blipFill>
          <a:blip r:embed="rId2">
            <a:alphaModFix/>
          </a:blip>
          <a:stretch>
            <a:fillRect/>
          </a:stretch>
        </a:blipFill>
      </p:bgPr>
    </p:bg>
    <p:spTree>
      <p:nvGrpSpPr>
        <p:cNvPr id="63" name="Shape 63"/>
        <p:cNvGrpSpPr/>
        <p:nvPr/>
      </p:nvGrpSpPr>
      <p:grpSpPr>
        <a:xfrm>
          <a:off x="0" y="0"/>
          <a:ext cx="0" cy="0"/>
          <a:chOff x="0" y="0"/>
          <a:chExt cx="0" cy="0"/>
        </a:xfrm>
      </p:grpSpPr>
      <p:sp>
        <p:nvSpPr>
          <p:cNvPr id="64" name="Google Shape;64;p54"/>
          <p:cNvSpPr/>
          <p:nvPr/>
        </p:nvSpPr>
        <p:spPr>
          <a:xfrm>
            <a:off x="0" y="0"/>
            <a:ext cx="6540623" cy="685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 name="Google Shape;65;p54"/>
          <p:cNvSpPr txBox="1"/>
          <p:nvPr>
            <p:ph type="ctrTitle"/>
          </p:nvPr>
        </p:nvSpPr>
        <p:spPr>
          <a:xfrm>
            <a:off x="838200" y="2905989"/>
            <a:ext cx="5331691" cy="23876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4800"/>
              <a:buFont typeface="Arial"/>
              <a:buNone/>
              <a:defRPr b="0" sz="48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54"/>
          <p:cNvSpPr txBox="1"/>
          <p:nvPr>
            <p:ph idx="1" type="subTitle"/>
          </p:nvPr>
        </p:nvSpPr>
        <p:spPr>
          <a:xfrm>
            <a:off x="838200" y="5413929"/>
            <a:ext cx="5331691" cy="544451"/>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Clr>
                <a:schemeClr val="dk1"/>
              </a:buClr>
              <a:buSzPts val="2000"/>
              <a:buNone/>
              <a:defRPr sz="20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7" name="Google Shape;67;p54"/>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8" name="Google Shape;68;p54"/>
          <p:cNvPicPr preferRelativeResize="0"/>
          <p:nvPr/>
        </p:nvPicPr>
        <p:blipFill rotWithShape="1">
          <a:blip r:embed="rId3">
            <a:alphaModFix/>
          </a:blip>
          <a:srcRect b="0" l="0" r="0" t="0"/>
          <a:stretch/>
        </p:blipFill>
        <p:spPr>
          <a:xfrm>
            <a:off x="856672" y="882079"/>
            <a:ext cx="1691936" cy="624405"/>
          </a:xfrm>
          <a:prstGeom prst="rect">
            <a:avLst/>
          </a:prstGeom>
          <a:noFill/>
          <a:ln>
            <a:noFill/>
          </a:ln>
        </p:spPr>
      </p:pic>
      <p:pic>
        <p:nvPicPr>
          <p:cNvPr id="69" name="Google Shape;69;p54"/>
          <p:cNvPicPr preferRelativeResize="0"/>
          <p:nvPr/>
        </p:nvPicPr>
        <p:blipFill rotWithShape="1">
          <a:blip r:embed="rId4">
            <a:alphaModFix/>
          </a:blip>
          <a:srcRect b="0" l="0" r="0" t="0"/>
          <a:stretch/>
        </p:blipFill>
        <p:spPr>
          <a:xfrm>
            <a:off x="7707967" y="4274343"/>
            <a:ext cx="4484033" cy="2583657"/>
          </a:xfrm>
          <a:prstGeom prst="rect">
            <a:avLst/>
          </a:prstGeom>
          <a:noFill/>
          <a:ln>
            <a:noFill/>
          </a:ln>
        </p:spPr>
      </p:pic>
      <p:sp>
        <p:nvSpPr>
          <p:cNvPr id="70" name="Google Shape;70;p54"/>
          <p:cNvSpPr txBox="1"/>
          <p:nvPr>
            <p:ph idx="10" type="dt"/>
          </p:nvPr>
        </p:nvSpPr>
        <p:spPr>
          <a:xfrm>
            <a:off x="838200" y="6043064"/>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san ylätunniste" type="secHead">
  <p:cSld name="SECTION_HEADER">
    <p:spTree>
      <p:nvGrpSpPr>
        <p:cNvPr id="71" name="Shape 71"/>
        <p:cNvGrpSpPr/>
        <p:nvPr/>
      </p:nvGrpSpPr>
      <p:grpSpPr>
        <a:xfrm>
          <a:off x="0" y="0"/>
          <a:ext cx="0" cy="0"/>
          <a:chOff x="0" y="0"/>
          <a:chExt cx="0" cy="0"/>
        </a:xfrm>
      </p:grpSpPr>
      <p:sp>
        <p:nvSpPr>
          <p:cNvPr id="72" name="Google Shape;72;p55"/>
          <p:cNvSpPr txBox="1"/>
          <p:nvPr>
            <p:ph type="title"/>
          </p:nvPr>
        </p:nvSpPr>
        <p:spPr>
          <a:xfrm>
            <a:off x="831850" y="1709738"/>
            <a:ext cx="10515600" cy="2852737"/>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4800"/>
              <a:buFont typeface="Arial"/>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5"/>
          <p:cNvSpPr txBox="1"/>
          <p:nvPr>
            <p:ph idx="1" type="body"/>
          </p:nvPr>
        </p:nvSpPr>
        <p:spPr>
          <a:xfrm>
            <a:off x="831850" y="4713561"/>
            <a:ext cx="10515600" cy="36512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dk1"/>
              </a:buClr>
              <a:buSzPts val="2000"/>
              <a:buNone/>
              <a:defRPr sz="2000">
                <a:solidFill>
                  <a:schemeClr val="dk1"/>
                </a:solidFill>
              </a:defRPr>
            </a:lvl1pPr>
            <a:lvl2pPr indent="-228600" lvl="1" marL="914400" algn="l">
              <a:lnSpc>
                <a:spcPct val="90000"/>
              </a:lnSpc>
              <a:spcBef>
                <a:spcPts val="500"/>
              </a:spcBef>
              <a:spcAft>
                <a:spcPts val="0"/>
              </a:spcAft>
              <a:buClr>
                <a:srgbClr val="787A95"/>
              </a:buClr>
              <a:buSzPts val="2000"/>
              <a:buNone/>
              <a:defRPr sz="2000">
                <a:solidFill>
                  <a:srgbClr val="787A95"/>
                </a:solidFill>
              </a:defRPr>
            </a:lvl2pPr>
            <a:lvl3pPr indent="-228600" lvl="2" marL="1371600" algn="l">
              <a:lnSpc>
                <a:spcPct val="90000"/>
              </a:lnSpc>
              <a:spcBef>
                <a:spcPts val="500"/>
              </a:spcBef>
              <a:spcAft>
                <a:spcPts val="0"/>
              </a:spcAft>
              <a:buClr>
                <a:srgbClr val="787A95"/>
              </a:buClr>
              <a:buSzPts val="1800"/>
              <a:buNone/>
              <a:defRPr sz="1800">
                <a:solidFill>
                  <a:srgbClr val="787A95"/>
                </a:solidFill>
              </a:defRPr>
            </a:lvl3pPr>
            <a:lvl4pPr indent="-228600" lvl="3" marL="1828800" algn="l">
              <a:lnSpc>
                <a:spcPct val="90000"/>
              </a:lnSpc>
              <a:spcBef>
                <a:spcPts val="500"/>
              </a:spcBef>
              <a:spcAft>
                <a:spcPts val="0"/>
              </a:spcAft>
              <a:buClr>
                <a:srgbClr val="787A95"/>
              </a:buClr>
              <a:buSzPts val="1600"/>
              <a:buNone/>
              <a:defRPr sz="1600">
                <a:solidFill>
                  <a:srgbClr val="787A95"/>
                </a:solidFill>
              </a:defRPr>
            </a:lvl4pPr>
            <a:lvl5pPr indent="-228600" lvl="4" marL="2286000" algn="l">
              <a:lnSpc>
                <a:spcPct val="90000"/>
              </a:lnSpc>
              <a:spcBef>
                <a:spcPts val="500"/>
              </a:spcBef>
              <a:spcAft>
                <a:spcPts val="0"/>
              </a:spcAft>
              <a:buClr>
                <a:srgbClr val="787A95"/>
              </a:buClr>
              <a:buSzPts val="1600"/>
              <a:buNone/>
              <a:defRPr sz="1600">
                <a:solidFill>
                  <a:srgbClr val="787A95"/>
                </a:solidFill>
              </a:defRPr>
            </a:lvl5pPr>
            <a:lvl6pPr indent="-228600" lvl="5" marL="2743200" algn="l">
              <a:lnSpc>
                <a:spcPct val="90000"/>
              </a:lnSpc>
              <a:spcBef>
                <a:spcPts val="500"/>
              </a:spcBef>
              <a:spcAft>
                <a:spcPts val="0"/>
              </a:spcAft>
              <a:buClr>
                <a:srgbClr val="787A95"/>
              </a:buClr>
              <a:buSzPts val="1600"/>
              <a:buNone/>
              <a:defRPr sz="1600">
                <a:solidFill>
                  <a:srgbClr val="787A95"/>
                </a:solidFill>
              </a:defRPr>
            </a:lvl6pPr>
            <a:lvl7pPr indent="-228600" lvl="6" marL="3200400" algn="l">
              <a:lnSpc>
                <a:spcPct val="90000"/>
              </a:lnSpc>
              <a:spcBef>
                <a:spcPts val="500"/>
              </a:spcBef>
              <a:spcAft>
                <a:spcPts val="0"/>
              </a:spcAft>
              <a:buClr>
                <a:srgbClr val="787A95"/>
              </a:buClr>
              <a:buSzPts val="1600"/>
              <a:buNone/>
              <a:defRPr sz="1600">
                <a:solidFill>
                  <a:srgbClr val="787A95"/>
                </a:solidFill>
              </a:defRPr>
            </a:lvl7pPr>
            <a:lvl8pPr indent="-228600" lvl="7" marL="3657600" algn="l">
              <a:lnSpc>
                <a:spcPct val="90000"/>
              </a:lnSpc>
              <a:spcBef>
                <a:spcPts val="500"/>
              </a:spcBef>
              <a:spcAft>
                <a:spcPts val="0"/>
              </a:spcAft>
              <a:buClr>
                <a:srgbClr val="787A95"/>
              </a:buClr>
              <a:buSzPts val="1600"/>
              <a:buNone/>
              <a:defRPr sz="1600">
                <a:solidFill>
                  <a:srgbClr val="787A95"/>
                </a:solidFill>
              </a:defRPr>
            </a:lvl8pPr>
            <a:lvl9pPr indent="-228600" lvl="8" marL="4114800" algn="l">
              <a:lnSpc>
                <a:spcPct val="90000"/>
              </a:lnSpc>
              <a:spcBef>
                <a:spcPts val="500"/>
              </a:spcBef>
              <a:spcAft>
                <a:spcPts val="0"/>
              </a:spcAft>
              <a:buClr>
                <a:srgbClr val="787A95"/>
              </a:buClr>
              <a:buSzPts val="1600"/>
              <a:buNone/>
              <a:defRPr sz="1600">
                <a:solidFill>
                  <a:srgbClr val="787A95"/>
                </a:solidFill>
              </a:defRPr>
            </a:lvl9pPr>
          </a:lstStyle>
          <a:p/>
        </p:txBody>
      </p:sp>
      <p:sp>
        <p:nvSpPr>
          <p:cNvPr id="74" name="Google Shape;74;p55"/>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55"/>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5"/>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ailu" type="twoTxTwoObj">
  <p:cSld name="TWO_OBJECTS_WITH_TEXT">
    <p:spTree>
      <p:nvGrpSpPr>
        <p:cNvPr id="77" name="Shape 77"/>
        <p:cNvGrpSpPr/>
        <p:nvPr/>
      </p:nvGrpSpPr>
      <p:grpSpPr>
        <a:xfrm>
          <a:off x="0" y="0"/>
          <a:ext cx="0" cy="0"/>
          <a:chOff x="0" y="0"/>
          <a:chExt cx="0" cy="0"/>
        </a:xfrm>
      </p:grpSpPr>
      <p:sp>
        <p:nvSpPr>
          <p:cNvPr id="78" name="Google Shape;78;p56"/>
          <p:cNvSpPr txBox="1"/>
          <p:nvPr>
            <p:ph type="title"/>
          </p:nvPr>
        </p:nvSpPr>
        <p:spPr>
          <a:xfrm>
            <a:off x="839788" y="365125"/>
            <a:ext cx="10515600" cy="1325563"/>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56"/>
          <p:cNvSpPr txBox="1"/>
          <p:nvPr>
            <p:ph idx="1" type="body"/>
          </p:nvPr>
        </p:nvSpPr>
        <p:spPr>
          <a:xfrm>
            <a:off x="839788" y="1681163"/>
            <a:ext cx="5157787" cy="823912"/>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 name="Google Shape;80;p56"/>
          <p:cNvSpPr txBox="1"/>
          <p:nvPr>
            <p:ph idx="2" type="body"/>
          </p:nvPr>
        </p:nvSpPr>
        <p:spPr>
          <a:xfrm>
            <a:off x="839788" y="2505075"/>
            <a:ext cx="5157787"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56"/>
          <p:cNvSpPr txBox="1"/>
          <p:nvPr>
            <p:ph idx="3" type="body"/>
          </p:nvPr>
        </p:nvSpPr>
        <p:spPr>
          <a:xfrm>
            <a:off x="6172200" y="1681163"/>
            <a:ext cx="5183188" cy="823912"/>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2" name="Google Shape;82;p56"/>
          <p:cNvSpPr txBox="1"/>
          <p:nvPr>
            <p:ph idx="4" type="body"/>
          </p:nvPr>
        </p:nvSpPr>
        <p:spPr>
          <a:xfrm>
            <a:off x="6172200" y="2505075"/>
            <a:ext cx="5183188"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56"/>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6"/>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56"/>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uvapohja siluetti" showMasterSp="0" type="blank">
  <p:cSld name="BLANK">
    <p:bg>
      <p:bgPr>
        <a:blipFill>
          <a:blip r:embed="rId2">
            <a:alphaModFix/>
          </a:blip>
          <a:stretch>
            <a:fillRect/>
          </a:stretch>
        </a:blipFill>
      </p:bgPr>
    </p:bg>
    <p:spTree>
      <p:nvGrpSpPr>
        <p:cNvPr id="86" name="Shape 86"/>
        <p:cNvGrpSpPr/>
        <p:nvPr/>
      </p:nvGrpSpPr>
      <p:grpSpPr>
        <a:xfrm>
          <a:off x="0" y="0"/>
          <a:ext cx="0" cy="0"/>
          <a:chOff x="0" y="0"/>
          <a:chExt cx="0" cy="0"/>
        </a:xfrm>
      </p:grpSpPr>
      <p:sp>
        <p:nvSpPr>
          <p:cNvPr id="87" name="Google Shape;87;p58"/>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58"/>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58"/>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descr="Lohjan tunnus." id="90" name="Google Shape;90;p58"/>
          <p:cNvPicPr preferRelativeResize="0"/>
          <p:nvPr/>
        </p:nvPicPr>
        <p:blipFill rotWithShape="1">
          <a:blip r:embed="rId3">
            <a:alphaModFix/>
          </a:blip>
          <a:srcRect b="0" l="0" r="0" t="0"/>
          <a:stretch/>
        </p:blipFill>
        <p:spPr>
          <a:xfrm>
            <a:off x="481643" y="5998542"/>
            <a:ext cx="1691936" cy="624405"/>
          </a:xfrm>
          <a:prstGeom prst="rect">
            <a:avLst/>
          </a:prstGeom>
          <a:noFill/>
          <a:ln>
            <a:noFill/>
          </a:ln>
        </p:spPr>
      </p:pic>
      <p:pic>
        <p:nvPicPr>
          <p:cNvPr id="91" name="Google Shape;91;p58"/>
          <p:cNvPicPr preferRelativeResize="0"/>
          <p:nvPr/>
        </p:nvPicPr>
        <p:blipFill rotWithShape="1">
          <a:blip r:embed="rId4">
            <a:alphaModFix/>
          </a:blip>
          <a:srcRect b="0" l="0" r="0" t="0"/>
          <a:stretch/>
        </p:blipFill>
        <p:spPr>
          <a:xfrm>
            <a:off x="7707967" y="4274343"/>
            <a:ext cx="4484033" cy="2583657"/>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uvatekstillinen sisältö" type="objTx">
  <p:cSld name="OBJECT_WITH_CAPTION_TEXT">
    <p:spTree>
      <p:nvGrpSpPr>
        <p:cNvPr id="92" name="Shape 92"/>
        <p:cNvGrpSpPr/>
        <p:nvPr/>
      </p:nvGrpSpPr>
      <p:grpSpPr>
        <a:xfrm>
          <a:off x="0" y="0"/>
          <a:ext cx="0" cy="0"/>
          <a:chOff x="0" y="0"/>
          <a:chExt cx="0" cy="0"/>
        </a:xfrm>
      </p:grpSpPr>
      <p:sp>
        <p:nvSpPr>
          <p:cNvPr id="93" name="Google Shape;93;p59"/>
          <p:cNvSpPr txBox="1"/>
          <p:nvPr>
            <p:ph type="title"/>
          </p:nvPr>
        </p:nvSpPr>
        <p:spPr>
          <a:xfrm>
            <a:off x="839788" y="457200"/>
            <a:ext cx="3932237" cy="16002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59"/>
          <p:cNvSpPr txBox="1"/>
          <p:nvPr>
            <p:ph idx="1" type="body"/>
          </p:nvPr>
        </p:nvSpPr>
        <p:spPr>
          <a:xfrm>
            <a:off x="5183188" y="987425"/>
            <a:ext cx="6172200" cy="4873625"/>
          </a:xfrm>
          <a:prstGeom prst="rect">
            <a:avLst/>
          </a:prstGeom>
          <a:noFill/>
          <a:ln>
            <a:noFill/>
          </a:ln>
        </p:spPr>
        <p:txBody>
          <a:bodyPr anchorCtr="0" anchor="t" bIns="0" lIns="0" spcFirstLastPara="1" rIns="0" wrap="square" tIns="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5" name="Google Shape;95;p59"/>
          <p:cNvSpPr txBox="1"/>
          <p:nvPr>
            <p:ph idx="2" type="body"/>
          </p:nvPr>
        </p:nvSpPr>
        <p:spPr>
          <a:xfrm>
            <a:off x="839788" y="2129246"/>
            <a:ext cx="3932237" cy="3739742"/>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6" name="Google Shape;96;p59"/>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59"/>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9"/>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uvatekstillinen kuva" type="picTx">
  <p:cSld name="PICTURE_WITH_CAPTION_TEXT">
    <p:spTree>
      <p:nvGrpSpPr>
        <p:cNvPr id="99" name="Shape 99"/>
        <p:cNvGrpSpPr/>
        <p:nvPr/>
      </p:nvGrpSpPr>
      <p:grpSpPr>
        <a:xfrm>
          <a:off x="0" y="0"/>
          <a:ext cx="0" cy="0"/>
          <a:chOff x="0" y="0"/>
          <a:chExt cx="0" cy="0"/>
        </a:xfrm>
      </p:grpSpPr>
      <p:sp>
        <p:nvSpPr>
          <p:cNvPr id="100" name="Google Shape;100;p60"/>
          <p:cNvSpPr txBox="1"/>
          <p:nvPr>
            <p:ph type="title"/>
          </p:nvPr>
        </p:nvSpPr>
        <p:spPr>
          <a:xfrm>
            <a:off x="839788" y="457200"/>
            <a:ext cx="3932237" cy="16002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60"/>
          <p:cNvSpPr/>
          <p:nvPr>
            <p:ph idx="2" type="pic"/>
          </p:nvPr>
        </p:nvSpPr>
        <p:spPr>
          <a:xfrm>
            <a:off x="5183188" y="987425"/>
            <a:ext cx="6172200" cy="4873625"/>
          </a:xfrm>
          <a:prstGeom prst="rect">
            <a:avLst/>
          </a:prstGeom>
          <a:noFill/>
          <a:ln>
            <a:noFill/>
          </a:ln>
        </p:spPr>
      </p:sp>
      <p:sp>
        <p:nvSpPr>
          <p:cNvPr id="102" name="Google Shape;102;p60"/>
          <p:cNvSpPr txBox="1"/>
          <p:nvPr>
            <p:ph idx="1" type="body"/>
          </p:nvPr>
        </p:nvSpPr>
        <p:spPr>
          <a:xfrm>
            <a:off x="839788" y="2129246"/>
            <a:ext cx="3932237" cy="3739742"/>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3" name="Google Shape;103;p60"/>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60"/>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60"/>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 ja pystysuora teksti" type="vertTx">
  <p:cSld name="VERTICAL_TEXT">
    <p:spTree>
      <p:nvGrpSpPr>
        <p:cNvPr id="106" name="Shape 106"/>
        <p:cNvGrpSpPr/>
        <p:nvPr/>
      </p:nvGrpSpPr>
      <p:grpSpPr>
        <a:xfrm>
          <a:off x="0" y="0"/>
          <a:ext cx="0" cy="0"/>
          <a:chOff x="0" y="0"/>
          <a:chExt cx="0" cy="0"/>
        </a:xfrm>
      </p:grpSpPr>
      <p:sp>
        <p:nvSpPr>
          <p:cNvPr id="107" name="Google Shape;107;p61"/>
          <p:cNvSpPr txBox="1"/>
          <p:nvPr>
            <p:ph type="title"/>
          </p:nvPr>
        </p:nvSpPr>
        <p:spPr>
          <a:xfrm>
            <a:off x="838200" y="1089891"/>
            <a:ext cx="10515600" cy="591561"/>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61"/>
          <p:cNvSpPr txBox="1"/>
          <p:nvPr>
            <p:ph idx="1" type="body"/>
          </p:nvPr>
        </p:nvSpPr>
        <p:spPr>
          <a:xfrm rot="5400000">
            <a:off x="3920331" y="-1256506"/>
            <a:ext cx="4351338" cy="105156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 name="Google Shape;109;p61"/>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61"/>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61"/>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ystysuora otsikko ja teksti" type="vertTitleAndTx">
  <p:cSld name="VERTICAL_TITLE_AND_VERTICAL_TEXT">
    <p:spTree>
      <p:nvGrpSpPr>
        <p:cNvPr id="112" name="Shape 112"/>
        <p:cNvGrpSpPr/>
        <p:nvPr/>
      </p:nvGrpSpPr>
      <p:grpSpPr>
        <a:xfrm>
          <a:off x="0" y="0"/>
          <a:ext cx="0" cy="0"/>
          <a:chOff x="0" y="0"/>
          <a:chExt cx="0" cy="0"/>
        </a:xfrm>
      </p:grpSpPr>
      <p:sp>
        <p:nvSpPr>
          <p:cNvPr id="113" name="Google Shape;113;p62"/>
          <p:cNvSpPr txBox="1"/>
          <p:nvPr>
            <p:ph type="title"/>
          </p:nvPr>
        </p:nvSpPr>
        <p:spPr>
          <a:xfrm rot="5400000">
            <a:off x="7133431" y="1956594"/>
            <a:ext cx="5811838" cy="26289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62"/>
          <p:cNvSpPr txBox="1"/>
          <p:nvPr>
            <p:ph idx="1" type="body"/>
          </p:nvPr>
        </p:nvSpPr>
        <p:spPr>
          <a:xfrm rot="5400000">
            <a:off x="1799431" y="-596106"/>
            <a:ext cx="5811838" cy="77343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62"/>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62"/>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62"/>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dia" type="title">
  <p:cSld name="TITLE">
    <p:spTree>
      <p:nvGrpSpPr>
        <p:cNvPr id="125" name="Shape 125"/>
        <p:cNvGrpSpPr/>
        <p:nvPr/>
      </p:nvGrpSpPr>
      <p:grpSpPr>
        <a:xfrm>
          <a:off x="0" y="0"/>
          <a:ext cx="0" cy="0"/>
          <a:chOff x="0" y="0"/>
          <a:chExt cx="0" cy="0"/>
        </a:xfrm>
      </p:grpSpPr>
      <p:sp>
        <p:nvSpPr>
          <p:cNvPr id="126" name="Google Shape;126;g409b2a2317b_0_116"/>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g409b2a2317b_0_116"/>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8" name="Google Shape;128;g409b2a2317b_0_11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g409b2a2317b_0_11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g409b2a2317b_0_1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 ja sisältö" type="obj">
  <p:cSld name="OBJECT">
    <p:spTree>
      <p:nvGrpSpPr>
        <p:cNvPr id="131" name="Shape 131"/>
        <p:cNvGrpSpPr/>
        <p:nvPr/>
      </p:nvGrpSpPr>
      <p:grpSpPr>
        <a:xfrm>
          <a:off x="0" y="0"/>
          <a:ext cx="0" cy="0"/>
          <a:chOff x="0" y="0"/>
          <a:chExt cx="0" cy="0"/>
        </a:xfrm>
      </p:grpSpPr>
      <p:sp>
        <p:nvSpPr>
          <p:cNvPr id="132" name="Google Shape;132;p44"/>
          <p:cNvSpPr txBox="1"/>
          <p:nvPr>
            <p:ph type="title"/>
          </p:nvPr>
        </p:nvSpPr>
        <p:spPr>
          <a:xfrm>
            <a:off x="838200" y="1089891"/>
            <a:ext cx="10515600" cy="591561"/>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3600"/>
              <a:buFont typeface="Arial"/>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44"/>
          <p:cNvSpPr txBox="1"/>
          <p:nvPr>
            <p:ph idx="1" type="body"/>
          </p:nvPr>
        </p:nvSpPr>
        <p:spPr>
          <a:xfrm>
            <a:off x="838200" y="1825625"/>
            <a:ext cx="10515600" cy="435133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44"/>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44"/>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44"/>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ailu" type="twoTxTwoObj">
  <p:cSld name="TWO_OBJECTS_WITH_TEXT">
    <p:spTree>
      <p:nvGrpSpPr>
        <p:cNvPr id="137" name="Shape 137"/>
        <p:cNvGrpSpPr/>
        <p:nvPr/>
      </p:nvGrpSpPr>
      <p:grpSpPr>
        <a:xfrm>
          <a:off x="0" y="0"/>
          <a:ext cx="0" cy="0"/>
          <a:chOff x="0" y="0"/>
          <a:chExt cx="0" cy="0"/>
        </a:xfrm>
      </p:grpSpPr>
      <p:sp>
        <p:nvSpPr>
          <p:cNvPr id="138" name="Google Shape;138;p46"/>
          <p:cNvSpPr txBox="1"/>
          <p:nvPr>
            <p:ph type="title"/>
          </p:nvPr>
        </p:nvSpPr>
        <p:spPr>
          <a:xfrm>
            <a:off x="839788" y="1080053"/>
            <a:ext cx="10515600" cy="617262"/>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46"/>
          <p:cNvSpPr txBox="1"/>
          <p:nvPr>
            <p:ph idx="1" type="body"/>
          </p:nvPr>
        </p:nvSpPr>
        <p:spPr>
          <a:xfrm>
            <a:off x="839788" y="1681163"/>
            <a:ext cx="5157787" cy="823912"/>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0" name="Google Shape;140;p46"/>
          <p:cNvSpPr txBox="1"/>
          <p:nvPr>
            <p:ph idx="2" type="body"/>
          </p:nvPr>
        </p:nvSpPr>
        <p:spPr>
          <a:xfrm>
            <a:off x="839788" y="2505075"/>
            <a:ext cx="5157787"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 name="Google Shape;141;p46"/>
          <p:cNvSpPr txBox="1"/>
          <p:nvPr>
            <p:ph idx="3" type="body"/>
          </p:nvPr>
        </p:nvSpPr>
        <p:spPr>
          <a:xfrm>
            <a:off x="6172200" y="1681163"/>
            <a:ext cx="5183188" cy="823912"/>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2" name="Google Shape;142;p46"/>
          <p:cNvSpPr txBox="1"/>
          <p:nvPr>
            <p:ph idx="4" type="body"/>
          </p:nvPr>
        </p:nvSpPr>
        <p:spPr>
          <a:xfrm>
            <a:off x="6172200" y="2505075"/>
            <a:ext cx="5183188"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46"/>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46"/>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46"/>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dia Aalto Tumma">
  <p:cSld name="Otsikkodia Aalto Tumma">
    <p:bg>
      <p:bgPr>
        <a:solidFill>
          <a:schemeClr val="lt1"/>
        </a:solidFill>
      </p:bgPr>
    </p:bg>
    <p:spTree>
      <p:nvGrpSpPr>
        <p:cNvPr id="146" name="Shape 146"/>
        <p:cNvGrpSpPr/>
        <p:nvPr/>
      </p:nvGrpSpPr>
      <p:grpSpPr>
        <a:xfrm>
          <a:off x="0" y="0"/>
          <a:ext cx="0" cy="0"/>
          <a:chOff x="0" y="0"/>
          <a:chExt cx="0" cy="0"/>
        </a:xfrm>
      </p:grpSpPr>
      <p:sp>
        <p:nvSpPr>
          <p:cNvPr id="147" name="Google Shape;147;g13360923bbc_0_654"/>
          <p:cNvSpPr/>
          <p:nvPr/>
        </p:nvSpPr>
        <p:spPr>
          <a:xfrm>
            <a:off x="0" y="0"/>
            <a:ext cx="6540600"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8" name="Google Shape;148;g13360923bbc_0_654"/>
          <p:cNvSpPr txBox="1"/>
          <p:nvPr>
            <p:ph type="ctrTitle"/>
          </p:nvPr>
        </p:nvSpPr>
        <p:spPr>
          <a:xfrm>
            <a:off x="838200" y="2905989"/>
            <a:ext cx="5331600" cy="23877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lt1"/>
              </a:buClr>
              <a:buSzPts val="4800"/>
              <a:buFont typeface="Arial"/>
              <a:buNone/>
              <a:defRPr b="0" sz="4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g13360923bbc_0_654"/>
          <p:cNvSpPr txBox="1"/>
          <p:nvPr>
            <p:ph idx="1" type="subTitle"/>
          </p:nvPr>
        </p:nvSpPr>
        <p:spPr>
          <a:xfrm>
            <a:off x="838200" y="5413929"/>
            <a:ext cx="5331600" cy="5445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Clr>
                <a:schemeClr val="lt2"/>
              </a:buClr>
              <a:buSzPts val="2000"/>
              <a:buNone/>
              <a:defRPr sz="2000">
                <a:solidFill>
                  <a:schemeClr val="l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0" name="Google Shape;150;g13360923bbc_0_654"/>
          <p:cNvSpPr txBox="1"/>
          <p:nvPr>
            <p:ph idx="10" type="dt"/>
          </p:nvPr>
        </p:nvSpPr>
        <p:spPr>
          <a:xfrm>
            <a:off x="5741124" y="6356350"/>
            <a:ext cx="12735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13360923bbc_0_654"/>
          <p:cNvSpPr txBox="1"/>
          <p:nvPr>
            <p:ph idx="11" type="ftr"/>
          </p:nvPr>
        </p:nvSpPr>
        <p:spPr>
          <a:xfrm>
            <a:off x="72390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13360923bbc_0_654"/>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53" name="Google Shape;153;g13360923bbc_0_654"/>
          <p:cNvSpPr/>
          <p:nvPr/>
        </p:nvSpPr>
        <p:spPr>
          <a:xfrm>
            <a:off x="856671" y="882079"/>
            <a:ext cx="1689586" cy="626150"/>
          </a:xfrm>
          <a:custGeom>
            <a:rect b="b" l="l" r="r" t="t"/>
            <a:pathLst>
              <a:path extrusionOk="0" h="626150" w="1689586">
                <a:moveTo>
                  <a:pt x="808705" y="532221"/>
                </a:moveTo>
                <a:lnTo>
                  <a:pt x="781647" y="537793"/>
                </a:lnTo>
                <a:cubicBezTo>
                  <a:pt x="775605" y="538935"/>
                  <a:pt x="771106" y="540613"/>
                  <a:pt x="768085" y="542762"/>
                </a:cubicBezTo>
                <a:cubicBezTo>
                  <a:pt x="765064" y="544910"/>
                  <a:pt x="763587" y="548267"/>
                  <a:pt x="763587" y="552229"/>
                </a:cubicBezTo>
                <a:cubicBezTo>
                  <a:pt x="763587" y="556190"/>
                  <a:pt x="765131" y="559413"/>
                  <a:pt x="768219" y="561763"/>
                </a:cubicBezTo>
                <a:cubicBezTo>
                  <a:pt x="771308" y="564112"/>
                  <a:pt x="775403" y="565321"/>
                  <a:pt x="780573" y="565321"/>
                </a:cubicBezTo>
                <a:cubicBezTo>
                  <a:pt x="784132" y="565321"/>
                  <a:pt x="787623" y="564918"/>
                  <a:pt x="790980" y="564045"/>
                </a:cubicBezTo>
                <a:cubicBezTo>
                  <a:pt x="794337" y="563240"/>
                  <a:pt x="797358" y="561830"/>
                  <a:pt x="800111" y="559883"/>
                </a:cubicBezTo>
                <a:cubicBezTo>
                  <a:pt x="802797" y="557936"/>
                  <a:pt x="804945" y="555451"/>
                  <a:pt x="806422" y="552363"/>
                </a:cubicBezTo>
                <a:lnTo>
                  <a:pt x="806422" y="552296"/>
                </a:lnTo>
                <a:cubicBezTo>
                  <a:pt x="807966" y="549207"/>
                  <a:pt x="808705" y="545515"/>
                  <a:pt x="808705" y="541218"/>
                </a:cubicBezTo>
                <a:close/>
                <a:moveTo>
                  <a:pt x="214647" y="532221"/>
                </a:moveTo>
                <a:lnTo>
                  <a:pt x="187589" y="537793"/>
                </a:lnTo>
                <a:cubicBezTo>
                  <a:pt x="181547" y="538935"/>
                  <a:pt x="177048" y="540613"/>
                  <a:pt x="174027" y="542762"/>
                </a:cubicBezTo>
                <a:cubicBezTo>
                  <a:pt x="171006" y="544910"/>
                  <a:pt x="169529" y="548267"/>
                  <a:pt x="169529" y="552229"/>
                </a:cubicBezTo>
                <a:cubicBezTo>
                  <a:pt x="169529" y="556190"/>
                  <a:pt x="171073" y="559413"/>
                  <a:pt x="174161" y="561763"/>
                </a:cubicBezTo>
                <a:cubicBezTo>
                  <a:pt x="177250" y="564112"/>
                  <a:pt x="181345" y="565321"/>
                  <a:pt x="186515" y="565321"/>
                </a:cubicBezTo>
                <a:cubicBezTo>
                  <a:pt x="190073" y="565321"/>
                  <a:pt x="193565" y="564918"/>
                  <a:pt x="196922" y="564045"/>
                </a:cubicBezTo>
                <a:cubicBezTo>
                  <a:pt x="200279" y="563240"/>
                  <a:pt x="203300" y="561830"/>
                  <a:pt x="206053" y="559883"/>
                </a:cubicBezTo>
                <a:cubicBezTo>
                  <a:pt x="208738" y="557936"/>
                  <a:pt x="210887" y="555451"/>
                  <a:pt x="212364" y="552363"/>
                </a:cubicBezTo>
                <a:lnTo>
                  <a:pt x="212364" y="552296"/>
                </a:lnTo>
                <a:cubicBezTo>
                  <a:pt x="213908" y="549207"/>
                  <a:pt x="214647" y="545515"/>
                  <a:pt x="214647" y="541218"/>
                </a:cubicBezTo>
                <a:close/>
                <a:moveTo>
                  <a:pt x="1089217" y="489990"/>
                </a:moveTo>
                <a:cubicBezTo>
                  <a:pt x="1083241" y="489990"/>
                  <a:pt x="1077937" y="491534"/>
                  <a:pt x="1073439" y="494622"/>
                </a:cubicBezTo>
                <a:cubicBezTo>
                  <a:pt x="1068940" y="497711"/>
                  <a:pt x="1065382" y="502008"/>
                  <a:pt x="1062898" y="507513"/>
                </a:cubicBezTo>
                <a:cubicBezTo>
                  <a:pt x="1060414" y="513019"/>
                  <a:pt x="1059138" y="519800"/>
                  <a:pt x="1059138" y="527387"/>
                </a:cubicBezTo>
                <a:cubicBezTo>
                  <a:pt x="1059138" y="534974"/>
                  <a:pt x="1060346" y="541553"/>
                  <a:pt x="1062763" y="547126"/>
                </a:cubicBezTo>
                <a:cubicBezTo>
                  <a:pt x="1065248" y="552699"/>
                  <a:pt x="1068672" y="556996"/>
                  <a:pt x="1073103" y="560017"/>
                </a:cubicBezTo>
                <a:cubicBezTo>
                  <a:pt x="1077534" y="563038"/>
                  <a:pt x="1082771" y="564515"/>
                  <a:pt x="1088814" y="564515"/>
                </a:cubicBezTo>
                <a:cubicBezTo>
                  <a:pt x="1098146" y="564515"/>
                  <a:pt x="1105398" y="561225"/>
                  <a:pt x="1110634" y="554646"/>
                </a:cubicBezTo>
                <a:lnTo>
                  <a:pt x="1110567" y="554646"/>
                </a:lnTo>
                <a:cubicBezTo>
                  <a:pt x="1115804" y="548066"/>
                  <a:pt x="1118423" y="539002"/>
                  <a:pt x="1118423" y="527387"/>
                </a:cubicBezTo>
                <a:cubicBezTo>
                  <a:pt x="1118423" y="515771"/>
                  <a:pt x="1115871" y="506640"/>
                  <a:pt x="1110702" y="499993"/>
                </a:cubicBezTo>
                <a:cubicBezTo>
                  <a:pt x="1105532" y="493347"/>
                  <a:pt x="1098348" y="489990"/>
                  <a:pt x="1089217" y="489990"/>
                </a:cubicBezTo>
                <a:close/>
                <a:moveTo>
                  <a:pt x="1630636" y="473674"/>
                </a:moveTo>
                <a:lnTo>
                  <a:pt x="1653598" y="473674"/>
                </a:lnTo>
                <a:lnTo>
                  <a:pt x="1653598" y="581099"/>
                </a:lnTo>
                <a:lnTo>
                  <a:pt x="1630636" y="581099"/>
                </a:lnTo>
                <a:close/>
                <a:moveTo>
                  <a:pt x="529804" y="473674"/>
                </a:moveTo>
                <a:lnTo>
                  <a:pt x="552766" y="473674"/>
                </a:lnTo>
                <a:lnTo>
                  <a:pt x="552766" y="581099"/>
                </a:lnTo>
                <a:lnTo>
                  <a:pt x="529804" y="581099"/>
                </a:lnTo>
                <a:close/>
                <a:moveTo>
                  <a:pt x="382162" y="473674"/>
                </a:moveTo>
                <a:lnTo>
                  <a:pt x="407340" y="473674"/>
                </a:lnTo>
                <a:lnTo>
                  <a:pt x="437821" y="561091"/>
                </a:lnTo>
                <a:lnTo>
                  <a:pt x="468974" y="473674"/>
                </a:lnTo>
                <a:lnTo>
                  <a:pt x="493078" y="473674"/>
                </a:lnTo>
                <a:lnTo>
                  <a:pt x="450309" y="581099"/>
                </a:lnTo>
                <a:lnTo>
                  <a:pt x="425132" y="581099"/>
                </a:lnTo>
                <a:close/>
                <a:moveTo>
                  <a:pt x="1187242" y="473607"/>
                </a:moveTo>
                <a:lnTo>
                  <a:pt x="1210204" y="473607"/>
                </a:lnTo>
                <a:lnTo>
                  <a:pt x="1210204" y="538733"/>
                </a:lnTo>
                <a:cubicBezTo>
                  <a:pt x="1210204" y="548468"/>
                  <a:pt x="1212285" y="555183"/>
                  <a:pt x="1216448" y="558808"/>
                </a:cubicBezTo>
                <a:cubicBezTo>
                  <a:pt x="1220611" y="562501"/>
                  <a:pt x="1226385" y="564314"/>
                  <a:pt x="1233837" y="564314"/>
                </a:cubicBezTo>
                <a:cubicBezTo>
                  <a:pt x="1237396" y="564314"/>
                  <a:pt x="1240887" y="563709"/>
                  <a:pt x="1244244" y="562501"/>
                </a:cubicBezTo>
                <a:cubicBezTo>
                  <a:pt x="1247601" y="561292"/>
                  <a:pt x="1250622" y="559412"/>
                  <a:pt x="1253375" y="556727"/>
                </a:cubicBezTo>
                <a:cubicBezTo>
                  <a:pt x="1256061" y="554041"/>
                  <a:pt x="1258209" y="550684"/>
                  <a:pt x="1259686" y="546521"/>
                </a:cubicBezTo>
                <a:cubicBezTo>
                  <a:pt x="1261231" y="542359"/>
                  <a:pt x="1261969" y="537457"/>
                  <a:pt x="1261969" y="531885"/>
                </a:cubicBezTo>
                <a:lnTo>
                  <a:pt x="1262103" y="531885"/>
                </a:lnTo>
                <a:lnTo>
                  <a:pt x="1262103" y="473674"/>
                </a:lnTo>
                <a:lnTo>
                  <a:pt x="1285065" y="473674"/>
                </a:lnTo>
                <a:lnTo>
                  <a:pt x="1285065" y="581099"/>
                </a:lnTo>
                <a:lnTo>
                  <a:pt x="1264856" y="581099"/>
                </a:lnTo>
                <a:lnTo>
                  <a:pt x="1263782" y="563709"/>
                </a:lnTo>
                <a:cubicBezTo>
                  <a:pt x="1260022" y="570490"/>
                  <a:pt x="1255054" y="575392"/>
                  <a:pt x="1248743" y="578547"/>
                </a:cubicBezTo>
                <a:cubicBezTo>
                  <a:pt x="1242431" y="581636"/>
                  <a:pt x="1234979" y="583247"/>
                  <a:pt x="1226385" y="583247"/>
                </a:cubicBezTo>
                <a:cubicBezTo>
                  <a:pt x="1219335" y="583247"/>
                  <a:pt x="1212890" y="581904"/>
                  <a:pt x="1206914" y="579353"/>
                </a:cubicBezTo>
                <a:cubicBezTo>
                  <a:pt x="1200939" y="576735"/>
                  <a:pt x="1196172" y="572572"/>
                  <a:pt x="1192613" y="566865"/>
                </a:cubicBezTo>
                <a:cubicBezTo>
                  <a:pt x="1189055" y="561091"/>
                  <a:pt x="1187242" y="553638"/>
                  <a:pt x="1187242" y="544507"/>
                </a:cubicBezTo>
                <a:close/>
                <a:moveTo>
                  <a:pt x="885379" y="473607"/>
                </a:moveTo>
                <a:lnTo>
                  <a:pt x="908341" y="473607"/>
                </a:lnTo>
                <a:lnTo>
                  <a:pt x="908341" y="538733"/>
                </a:lnTo>
                <a:cubicBezTo>
                  <a:pt x="908341" y="548468"/>
                  <a:pt x="910422" y="555115"/>
                  <a:pt x="914585" y="558808"/>
                </a:cubicBezTo>
                <a:cubicBezTo>
                  <a:pt x="918748" y="562501"/>
                  <a:pt x="924522" y="564314"/>
                  <a:pt x="931974" y="564314"/>
                </a:cubicBezTo>
                <a:cubicBezTo>
                  <a:pt x="935533" y="564314"/>
                  <a:pt x="939024" y="563709"/>
                  <a:pt x="942381" y="562501"/>
                </a:cubicBezTo>
                <a:cubicBezTo>
                  <a:pt x="945738" y="561292"/>
                  <a:pt x="948759" y="559412"/>
                  <a:pt x="951512" y="556727"/>
                </a:cubicBezTo>
                <a:cubicBezTo>
                  <a:pt x="954198" y="554041"/>
                  <a:pt x="956346" y="550684"/>
                  <a:pt x="957823" y="546521"/>
                </a:cubicBezTo>
                <a:cubicBezTo>
                  <a:pt x="959368" y="542359"/>
                  <a:pt x="960106" y="537457"/>
                  <a:pt x="960106" y="531885"/>
                </a:cubicBezTo>
                <a:lnTo>
                  <a:pt x="960241" y="531885"/>
                </a:lnTo>
                <a:lnTo>
                  <a:pt x="960241" y="473674"/>
                </a:lnTo>
                <a:lnTo>
                  <a:pt x="983202" y="473674"/>
                </a:lnTo>
                <a:lnTo>
                  <a:pt x="983202" y="581099"/>
                </a:lnTo>
                <a:lnTo>
                  <a:pt x="962993" y="581099"/>
                </a:lnTo>
                <a:lnTo>
                  <a:pt x="961919" y="563709"/>
                </a:lnTo>
                <a:cubicBezTo>
                  <a:pt x="958159" y="570490"/>
                  <a:pt x="953191" y="575392"/>
                  <a:pt x="946880" y="578547"/>
                </a:cubicBezTo>
                <a:cubicBezTo>
                  <a:pt x="940568" y="581636"/>
                  <a:pt x="933116" y="583247"/>
                  <a:pt x="924522" y="583247"/>
                </a:cubicBezTo>
                <a:cubicBezTo>
                  <a:pt x="917472" y="583247"/>
                  <a:pt x="911027" y="581904"/>
                  <a:pt x="905051" y="579353"/>
                </a:cubicBezTo>
                <a:cubicBezTo>
                  <a:pt x="899076" y="576735"/>
                  <a:pt x="894309" y="572572"/>
                  <a:pt x="890750" y="566865"/>
                </a:cubicBezTo>
                <a:cubicBezTo>
                  <a:pt x="887192" y="561091"/>
                  <a:pt x="885379" y="553638"/>
                  <a:pt x="885379" y="544507"/>
                </a:cubicBezTo>
                <a:close/>
                <a:moveTo>
                  <a:pt x="347569" y="471530"/>
                </a:moveTo>
                <a:lnTo>
                  <a:pt x="353963" y="472063"/>
                </a:lnTo>
                <a:cubicBezTo>
                  <a:pt x="356112" y="472399"/>
                  <a:pt x="357924" y="472936"/>
                  <a:pt x="359334" y="473674"/>
                </a:cubicBezTo>
                <a:lnTo>
                  <a:pt x="356112" y="493884"/>
                </a:lnTo>
                <a:cubicBezTo>
                  <a:pt x="354567" y="493279"/>
                  <a:pt x="352822" y="492809"/>
                  <a:pt x="350875" y="492474"/>
                </a:cubicBezTo>
                <a:cubicBezTo>
                  <a:pt x="348928" y="492138"/>
                  <a:pt x="346309" y="491937"/>
                  <a:pt x="343019" y="491937"/>
                </a:cubicBezTo>
                <a:cubicBezTo>
                  <a:pt x="338588" y="491937"/>
                  <a:pt x="334224" y="493145"/>
                  <a:pt x="329927" y="495495"/>
                </a:cubicBezTo>
                <a:cubicBezTo>
                  <a:pt x="325630" y="497845"/>
                  <a:pt x="322139" y="501403"/>
                  <a:pt x="319319" y="506103"/>
                </a:cubicBezTo>
                <a:cubicBezTo>
                  <a:pt x="316566" y="510870"/>
                  <a:pt x="315156" y="516846"/>
                  <a:pt x="315156" y="524164"/>
                </a:cubicBezTo>
                <a:lnTo>
                  <a:pt x="315156" y="581099"/>
                </a:lnTo>
                <a:lnTo>
                  <a:pt x="292194" y="581099"/>
                </a:lnTo>
                <a:lnTo>
                  <a:pt x="292194" y="473674"/>
                </a:lnTo>
                <a:lnTo>
                  <a:pt x="311732" y="473674"/>
                </a:lnTo>
                <a:lnTo>
                  <a:pt x="313880" y="493011"/>
                </a:lnTo>
                <a:cubicBezTo>
                  <a:pt x="316700" y="486028"/>
                  <a:pt x="320997" y="480657"/>
                  <a:pt x="326637" y="477032"/>
                </a:cubicBezTo>
                <a:close/>
                <a:moveTo>
                  <a:pt x="1094454" y="471526"/>
                </a:moveTo>
                <a:cubicBezTo>
                  <a:pt x="1103182" y="471526"/>
                  <a:pt x="1111105" y="473742"/>
                  <a:pt x="1118288" y="478173"/>
                </a:cubicBezTo>
                <a:lnTo>
                  <a:pt x="1118221" y="478173"/>
                </a:lnTo>
                <a:cubicBezTo>
                  <a:pt x="1125405" y="482604"/>
                  <a:pt x="1131045" y="488915"/>
                  <a:pt x="1135208" y="497174"/>
                </a:cubicBezTo>
                <a:cubicBezTo>
                  <a:pt x="1139371" y="505365"/>
                  <a:pt x="1141452" y="515369"/>
                  <a:pt x="1141452" y="527118"/>
                </a:cubicBezTo>
                <a:cubicBezTo>
                  <a:pt x="1141452" y="538868"/>
                  <a:pt x="1139371" y="548939"/>
                  <a:pt x="1135141" y="557331"/>
                </a:cubicBezTo>
                <a:cubicBezTo>
                  <a:pt x="1130911" y="565657"/>
                  <a:pt x="1125204" y="572102"/>
                  <a:pt x="1117953" y="576533"/>
                </a:cubicBezTo>
                <a:cubicBezTo>
                  <a:pt x="1110702" y="580965"/>
                  <a:pt x="1102980" y="583180"/>
                  <a:pt x="1093782" y="583180"/>
                </a:cubicBezTo>
                <a:cubicBezTo>
                  <a:pt x="1084584" y="583180"/>
                  <a:pt x="1076796" y="580830"/>
                  <a:pt x="1070350" y="575996"/>
                </a:cubicBezTo>
                <a:cubicBezTo>
                  <a:pt x="1065650" y="572438"/>
                  <a:pt x="1061958" y="568208"/>
                  <a:pt x="1059205" y="563240"/>
                </a:cubicBezTo>
                <a:lnTo>
                  <a:pt x="1059205" y="626150"/>
                </a:lnTo>
                <a:lnTo>
                  <a:pt x="1036243" y="626150"/>
                </a:lnTo>
                <a:lnTo>
                  <a:pt x="1036243" y="473607"/>
                </a:lnTo>
                <a:lnTo>
                  <a:pt x="1056654" y="473607"/>
                </a:lnTo>
                <a:lnTo>
                  <a:pt x="1057795" y="494085"/>
                </a:lnTo>
                <a:cubicBezTo>
                  <a:pt x="1059339" y="490930"/>
                  <a:pt x="1061085" y="487908"/>
                  <a:pt x="1063301" y="485223"/>
                </a:cubicBezTo>
                <a:cubicBezTo>
                  <a:pt x="1066859" y="480926"/>
                  <a:pt x="1071357" y="477569"/>
                  <a:pt x="1076729" y="475152"/>
                </a:cubicBezTo>
                <a:cubicBezTo>
                  <a:pt x="1082100" y="472735"/>
                  <a:pt x="1088008" y="471526"/>
                  <a:pt x="1094454" y="471526"/>
                </a:cubicBezTo>
                <a:close/>
                <a:moveTo>
                  <a:pt x="787421" y="471526"/>
                </a:moveTo>
                <a:cubicBezTo>
                  <a:pt x="796015" y="471526"/>
                  <a:pt x="803602" y="472869"/>
                  <a:pt x="810182" y="475689"/>
                </a:cubicBezTo>
                <a:cubicBezTo>
                  <a:pt x="816762" y="478441"/>
                  <a:pt x="821931" y="482671"/>
                  <a:pt x="825758" y="488244"/>
                </a:cubicBezTo>
                <a:cubicBezTo>
                  <a:pt x="829585" y="493817"/>
                  <a:pt x="831465" y="501001"/>
                  <a:pt x="831465" y="509729"/>
                </a:cubicBezTo>
                <a:lnTo>
                  <a:pt x="831465" y="557667"/>
                </a:lnTo>
                <a:lnTo>
                  <a:pt x="831465" y="557734"/>
                </a:lnTo>
                <a:cubicBezTo>
                  <a:pt x="831465" y="562971"/>
                  <a:pt x="834084" y="565657"/>
                  <a:pt x="839388" y="565657"/>
                </a:cubicBezTo>
                <a:cubicBezTo>
                  <a:pt x="841939" y="565657"/>
                  <a:pt x="844491" y="565321"/>
                  <a:pt x="846908" y="564582"/>
                </a:cubicBezTo>
                <a:lnTo>
                  <a:pt x="845632" y="580495"/>
                </a:lnTo>
                <a:cubicBezTo>
                  <a:pt x="842275" y="582039"/>
                  <a:pt x="838179" y="582845"/>
                  <a:pt x="833144" y="582845"/>
                </a:cubicBezTo>
                <a:cubicBezTo>
                  <a:pt x="828578" y="582845"/>
                  <a:pt x="824416" y="581972"/>
                  <a:pt x="820790" y="580360"/>
                </a:cubicBezTo>
                <a:cubicBezTo>
                  <a:pt x="817165" y="578749"/>
                  <a:pt x="814278" y="576198"/>
                  <a:pt x="812196" y="572841"/>
                </a:cubicBezTo>
                <a:cubicBezTo>
                  <a:pt x="811256" y="571296"/>
                  <a:pt x="810518" y="569484"/>
                  <a:pt x="809981" y="567537"/>
                </a:cubicBezTo>
                <a:cubicBezTo>
                  <a:pt x="808839" y="569282"/>
                  <a:pt x="807496" y="570961"/>
                  <a:pt x="805885" y="572438"/>
                </a:cubicBezTo>
                <a:cubicBezTo>
                  <a:pt x="801857" y="576131"/>
                  <a:pt x="797224" y="578816"/>
                  <a:pt x="791920" y="580629"/>
                </a:cubicBezTo>
                <a:cubicBezTo>
                  <a:pt x="786616" y="582442"/>
                  <a:pt x="781244" y="583315"/>
                  <a:pt x="775806" y="583315"/>
                </a:cubicBezTo>
                <a:cubicBezTo>
                  <a:pt x="769092" y="583315"/>
                  <a:pt x="763049" y="582240"/>
                  <a:pt x="757678" y="580092"/>
                </a:cubicBezTo>
                <a:cubicBezTo>
                  <a:pt x="752307" y="577943"/>
                  <a:pt x="748077" y="574653"/>
                  <a:pt x="744989" y="570289"/>
                </a:cubicBezTo>
                <a:cubicBezTo>
                  <a:pt x="741900" y="565925"/>
                  <a:pt x="740356" y="560487"/>
                  <a:pt x="740356" y="554041"/>
                </a:cubicBezTo>
                <a:cubicBezTo>
                  <a:pt x="740356" y="546052"/>
                  <a:pt x="742975" y="539472"/>
                  <a:pt x="748211" y="534302"/>
                </a:cubicBezTo>
                <a:cubicBezTo>
                  <a:pt x="753448" y="529132"/>
                  <a:pt x="760834" y="525641"/>
                  <a:pt x="770435" y="523761"/>
                </a:cubicBezTo>
                <a:lnTo>
                  <a:pt x="808705" y="516241"/>
                </a:lnTo>
                <a:lnTo>
                  <a:pt x="808705" y="512146"/>
                </a:lnTo>
                <a:cubicBezTo>
                  <a:pt x="808705" y="504962"/>
                  <a:pt x="806758" y="499456"/>
                  <a:pt x="802797" y="495495"/>
                </a:cubicBezTo>
                <a:cubicBezTo>
                  <a:pt x="798835" y="491534"/>
                  <a:pt x="793397" y="489587"/>
                  <a:pt x="786549" y="489587"/>
                </a:cubicBezTo>
                <a:cubicBezTo>
                  <a:pt x="780103" y="489587"/>
                  <a:pt x="774598" y="491064"/>
                  <a:pt x="770032" y="494085"/>
                </a:cubicBezTo>
                <a:cubicBezTo>
                  <a:pt x="765467" y="497106"/>
                  <a:pt x="762110" y="502008"/>
                  <a:pt x="759961" y="508722"/>
                </a:cubicBezTo>
                <a:lnTo>
                  <a:pt x="740625" y="500531"/>
                </a:lnTo>
                <a:cubicBezTo>
                  <a:pt x="743310" y="491735"/>
                  <a:pt x="748681" y="484753"/>
                  <a:pt x="756604" y="479449"/>
                </a:cubicBezTo>
                <a:cubicBezTo>
                  <a:pt x="764527" y="474212"/>
                  <a:pt x="774799" y="471526"/>
                  <a:pt x="787421" y="471526"/>
                </a:cubicBezTo>
                <a:close/>
                <a:moveTo>
                  <a:pt x="347518" y="471526"/>
                </a:moveTo>
                <a:lnTo>
                  <a:pt x="347585" y="471526"/>
                </a:lnTo>
                <a:lnTo>
                  <a:pt x="347569" y="471530"/>
                </a:lnTo>
                <a:close/>
                <a:moveTo>
                  <a:pt x="193363" y="471526"/>
                </a:moveTo>
                <a:cubicBezTo>
                  <a:pt x="201957" y="471526"/>
                  <a:pt x="209544" y="472869"/>
                  <a:pt x="216124" y="475689"/>
                </a:cubicBezTo>
                <a:cubicBezTo>
                  <a:pt x="222704" y="478441"/>
                  <a:pt x="227873" y="482671"/>
                  <a:pt x="231700" y="488244"/>
                </a:cubicBezTo>
                <a:cubicBezTo>
                  <a:pt x="235527" y="493817"/>
                  <a:pt x="237407" y="501001"/>
                  <a:pt x="237407" y="509729"/>
                </a:cubicBezTo>
                <a:lnTo>
                  <a:pt x="237407" y="557667"/>
                </a:lnTo>
                <a:lnTo>
                  <a:pt x="237407" y="557734"/>
                </a:lnTo>
                <a:cubicBezTo>
                  <a:pt x="237407" y="562971"/>
                  <a:pt x="240026" y="565657"/>
                  <a:pt x="245330" y="565657"/>
                </a:cubicBezTo>
                <a:cubicBezTo>
                  <a:pt x="247881" y="565657"/>
                  <a:pt x="250433" y="565321"/>
                  <a:pt x="252850" y="564582"/>
                </a:cubicBezTo>
                <a:lnTo>
                  <a:pt x="251574" y="580495"/>
                </a:lnTo>
                <a:cubicBezTo>
                  <a:pt x="248284" y="582039"/>
                  <a:pt x="244121" y="582845"/>
                  <a:pt x="239086" y="582845"/>
                </a:cubicBezTo>
                <a:cubicBezTo>
                  <a:pt x="234520" y="582845"/>
                  <a:pt x="230358" y="581972"/>
                  <a:pt x="226732" y="580360"/>
                </a:cubicBezTo>
                <a:cubicBezTo>
                  <a:pt x="223107" y="578749"/>
                  <a:pt x="220219" y="576198"/>
                  <a:pt x="218138" y="572841"/>
                </a:cubicBezTo>
                <a:cubicBezTo>
                  <a:pt x="217198" y="571296"/>
                  <a:pt x="216460" y="569484"/>
                  <a:pt x="215923" y="567537"/>
                </a:cubicBezTo>
                <a:cubicBezTo>
                  <a:pt x="214781" y="569282"/>
                  <a:pt x="213438" y="570961"/>
                  <a:pt x="211827" y="572438"/>
                </a:cubicBezTo>
                <a:cubicBezTo>
                  <a:pt x="207799" y="576131"/>
                  <a:pt x="203166" y="578816"/>
                  <a:pt x="197862" y="580629"/>
                </a:cubicBezTo>
                <a:cubicBezTo>
                  <a:pt x="192558" y="582442"/>
                  <a:pt x="187186" y="583315"/>
                  <a:pt x="181748" y="583315"/>
                </a:cubicBezTo>
                <a:cubicBezTo>
                  <a:pt x="175034" y="583315"/>
                  <a:pt x="168991" y="582240"/>
                  <a:pt x="163620" y="580092"/>
                </a:cubicBezTo>
                <a:cubicBezTo>
                  <a:pt x="158249" y="577943"/>
                  <a:pt x="154019" y="574653"/>
                  <a:pt x="150931" y="570289"/>
                </a:cubicBezTo>
                <a:cubicBezTo>
                  <a:pt x="147842" y="565925"/>
                  <a:pt x="146298" y="560487"/>
                  <a:pt x="146298" y="554041"/>
                </a:cubicBezTo>
                <a:cubicBezTo>
                  <a:pt x="146298" y="546052"/>
                  <a:pt x="148916" y="539472"/>
                  <a:pt x="154153" y="534302"/>
                </a:cubicBezTo>
                <a:cubicBezTo>
                  <a:pt x="159390" y="529132"/>
                  <a:pt x="166776" y="525641"/>
                  <a:pt x="176377" y="523761"/>
                </a:cubicBezTo>
                <a:lnTo>
                  <a:pt x="214647" y="516241"/>
                </a:lnTo>
                <a:lnTo>
                  <a:pt x="214647" y="512146"/>
                </a:lnTo>
                <a:cubicBezTo>
                  <a:pt x="214647" y="504962"/>
                  <a:pt x="212700" y="499456"/>
                  <a:pt x="208738" y="495495"/>
                </a:cubicBezTo>
                <a:cubicBezTo>
                  <a:pt x="204777" y="491534"/>
                  <a:pt x="199339" y="489587"/>
                  <a:pt x="192491" y="489587"/>
                </a:cubicBezTo>
                <a:cubicBezTo>
                  <a:pt x="186045" y="489587"/>
                  <a:pt x="180540" y="491064"/>
                  <a:pt x="175974" y="494085"/>
                </a:cubicBezTo>
                <a:cubicBezTo>
                  <a:pt x="171408" y="497106"/>
                  <a:pt x="168051" y="502008"/>
                  <a:pt x="165903" y="508722"/>
                </a:cubicBezTo>
                <a:lnTo>
                  <a:pt x="146567" y="500531"/>
                </a:lnTo>
                <a:cubicBezTo>
                  <a:pt x="149252" y="491735"/>
                  <a:pt x="154623" y="484753"/>
                  <a:pt x="162546" y="479449"/>
                </a:cubicBezTo>
                <a:cubicBezTo>
                  <a:pt x="170469" y="474212"/>
                  <a:pt x="180741" y="471526"/>
                  <a:pt x="193363" y="471526"/>
                </a:cubicBezTo>
                <a:close/>
                <a:moveTo>
                  <a:pt x="1395847" y="471459"/>
                </a:moveTo>
                <a:cubicBezTo>
                  <a:pt x="1403434" y="471459"/>
                  <a:pt x="1410282" y="472936"/>
                  <a:pt x="1416392" y="475890"/>
                </a:cubicBezTo>
                <a:cubicBezTo>
                  <a:pt x="1422502" y="478844"/>
                  <a:pt x="1427336" y="483209"/>
                  <a:pt x="1430894" y="489117"/>
                </a:cubicBezTo>
                <a:cubicBezTo>
                  <a:pt x="1434453" y="495025"/>
                  <a:pt x="1436265" y="502478"/>
                  <a:pt x="1436265" y="511475"/>
                </a:cubicBezTo>
                <a:lnTo>
                  <a:pt x="1436265" y="581099"/>
                </a:lnTo>
                <a:lnTo>
                  <a:pt x="1413303" y="581099"/>
                </a:lnTo>
                <a:lnTo>
                  <a:pt x="1413303" y="518591"/>
                </a:lnTo>
                <a:cubicBezTo>
                  <a:pt x="1413303" y="507983"/>
                  <a:pt x="1411088" y="500665"/>
                  <a:pt x="1406724" y="496569"/>
                </a:cubicBezTo>
                <a:cubicBezTo>
                  <a:pt x="1402359" y="492474"/>
                  <a:pt x="1396854" y="490460"/>
                  <a:pt x="1390274" y="490460"/>
                </a:cubicBezTo>
                <a:cubicBezTo>
                  <a:pt x="1385507" y="490460"/>
                  <a:pt x="1380942" y="491601"/>
                  <a:pt x="1376510" y="493817"/>
                </a:cubicBezTo>
                <a:cubicBezTo>
                  <a:pt x="1372079" y="496032"/>
                  <a:pt x="1368386" y="499591"/>
                  <a:pt x="1365432" y="504425"/>
                </a:cubicBezTo>
                <a:cubicBezTo>
                  <a:pt x="1362478" y="509259"/>
                  <a:pt x="1361001" y="515772"/>
                  <a:pt x="1361001" y="523963"/>
                </a:cubicBezTo>
                <a:lnTo>
                  <a:pt x="1361001" y="581099"/>
                </a:lnTo>
                <a:lnTo>
                  <a:pt x="1338039" y="581099"/>
                </a:lnTo>
                <a:lnTo>
                  <a:pt x="1338039" y="473675"/>
                </a:lnTo>
                <a:lnTo>
                  <a:pt x="1358450" y="473675"/>
                </a:lnTo>
                <a:lnTo>
                  <a:pt x="1359457" y="492474"/>
                </a:lnTo>
                <a:cubicBezTo>
                  <a:pt x="1361135" y="488983"/>
                  <a:pt x="1363217" y="485827"/>
                  <a:pt x="1365634" y="483209"/>
                </a:cubicBezTo>
                <a:cubicBezTo>
                  <a:pt x="1369461" y="479113"/>
                  <a:pt x="1373959" y="476159"/>
                  <a:pt x="1379196" y="474279"/>
                </a:cubicBezTo>
                <a:cubicBezTo>
                  <a:pt x="1384433" y="472399"/>
                  <a:pt x="1389939" y="471459"/>
                  <a:pt x="1395847" y="471459"/>
                </a:cubicBezTo>
                <a:close/>
                <a:moveTo>
                  <a:pt x="78285" y="439299"/>
                </a:moveTo>
                <a:lnTo>
                  <a:pt x="101516" y="439299"/>
                </a:lnTo>
                <a:lnTo>
                  <a:pt x="101516" y="530811"/>
                </a:lnTo>
                <a:cubicBezTo>
                  <a:pt x="101516" y="547261"/>
                  <a:pt x="96950" y="560084"/>
                  <a:pt x="87886" y="569350"/>
                </a:cubicBezTo>
                <a:cubicBezTo>
                  <a:pt x="78755" y="578548"/>
                  <a:pt x="66133" y="583181"/>
                  <a:pt x="49952" y="583181"/>
                </a:cubicBezTo>
                <a:cubicBezTo>
                  <a:pt x="38404" y="583181"/>
                  <a:pt x="28937" y="581032"/>
                  <a:pt x="21619" y="576735"/>
                </a:cubicBezTo>
                <a:cubicBezTo>
                  <a:pt x="14300" y="572438"/>
                  <a:pt x="9265" y="566396"/>
                  <a:pt x="6378" y="558607"/>
                </a:cubicBezTo>
                <a:cubicBezTo>
                  <a:pt x="3558" y="550819"/>
                  <a:pt x="3021" y="541755"/>
                  <a:pt x="4901" y="531416"/>
                </a:cubicBezTo>
                <a:lnTo>
                  <a:pt x="27057" y="527320"/>
                </a:lnTo>
                <a:cubicBezTo>
                  <a:pt x="25378" y="539674"/>
                  <a:pt x="26318" y="548738"/>
                  <a:pt x="29877" y="554512"/>
                </a:cubicBezTo>
                <a:cubicBezTo>
                  <a:pt x="33502" y="560353"/>
                  <a:pt x="40216" y="563240"/>
                  <a:pt x="50086" y="563240"/>
                </a:cubicBezTo>
                <a:cubicBezTo>
                  <a:pt x="60829" y="563240"/>
                  <a:pt x="68214" y="560152"/>
                  <a:pt x="72310" y="553908"/>
                </a:cubicBezTo>
                <a:cubicBezTo>
                  <a:pt x="76405" y="547663"/>
                  <a:pt x="78419" y="538532"/>
                  <a:pt x="78419" y="526514"/>
                </a:cubicBezTo>
                <a:lnTo>
                  <a:pt x="78285" y="526514"/>
                </a:lnTo>
                <a:close/>
                <a:moveTo>
                  <a:pt x="215721" y="430705"/>
                </a:moveTo>
                <a:cubicBezTo>
                  <a:pt x="220018" y="430705"/>
                  <a:pt x="223442" y="431914"/>
                  <a:pt x="225927" y="434331"/>
                </a:cubicBezTo>
                <a:cubicBezTo>
                  <a:pt x="228411" y="436748"/>
                  <a:pt x="229686" y="440172"/>
                  <a:pt x="229686" y="444200"/>
                </a:cubicBezTo>
                <a:cubicBezTo>
                  <a:pt x="229686" y="448229"/>
                  <a:pt x="228411" y="451518"/>
                  <a:pt x="225927" y="454003"/>
                </a:cubicBezTo>
                <a:cubicBezTo>
                  <a:pt x="223442" y="456487"/>
                  <a:pt x="220018" y="457763"/>
                  <a:pt x="215721" y="457763"/>
                </a:cubicBezTo>
                <a:cubicBezTo>
                  <a:pt x="211424" y="457763"/>
                  <a:pt x="208000" y="456487"/>
                  <a:pt x="205516" y="454003"/>
                </a:cubicBezTo>
                <a:cubicBezTo>
                  <a:pt x="203032" y="451451"/>
                  <a:pt x="201756" y="448363"/>
                  <a:pt x="201756" y="444200"/>
                </a:cubicBezTo>
                <a:cubicBezTo>
                  <a:pt x="201756" y="440038"/>
                  <a:pt x="203032" y="436748"/>
                  <a:pt x="205516" y="434331"/>
                </a:cubicBezTo>
                <a:cubicBezTo>
                  <a:pt x="208000" y="431914"/>
                  <a:pt x="211424" y="430705"/>
                  <a:pt x="215721" y="430705"/>
                </a:cubicBezTo>
                <a:close/>
                <a:moveTo>
                  <a:pt x="172281" y="430705"/>
                </a:moveTo>
                <a:cubicBezTo>
                  <a:pt x="176578" y="430705"/>
                  <a:pt x="180002" y="431914"/>
                  <a:pt x="182487" y="434331"/>
                </a:cubicBezTo>
                <a:cubicBezTo>
                  <a:pt x="184971" y="436748"/>
                  <a:pt x="186246" y="440172"/>
                  <a:pt x="186246" y="444200"/>
                </a:cubicBezTo>
                <a:cubicBezTo>
                  <a:pt x="186246" y="448229"/>
                  <a:pt x="184971" y="451518"/>
                  <a:pt x="182487" y="454003"/>
                </a:cubicBezTo>
                <a:cubicBezTo>
                  <a:pt x="180002" y="456487"/>
                  <a:pt x="176377" y="457763"/>
                  <a:pt x="172281" y="457763"/>
                </a:cubicBezTo>
                <a:cubicBezTo>
                  <a:pt x="168186" y="457763"/>
                  <a:pt x="164761" y="456487"/>
                  <a:pt x="162210" y="454003"/>
                </a:cubicBezTo>
                <a:cubicBezTo>
                  <a:pt x="159592" y="451451"/>
                  <a:pt x="158316" y="448363"/>
                  <a:pt x="158316" y="444200"/>
                </a:cubicBezTo>
                <a:cubicBezTo>
                  <a:pt x="158316" y="440038"/>
                  <a:pt x="159659" y="436748"/>
                  <a:pt x="162210" y="434331"/>
                </a:cubicBezTo>
                <a:cubicBezTo>
                  <a:pt x="164761" y="431914"/>
                  <a:pt x="167984" y="430705"/>
                  <a:pt x="172281" y="430705"/>
                </a:cubicBezTo>
                <a:close/>
                <a:moveTo>
                  <a:pt x="1642251" y="427012"/>
                </a:moveTo>
                <a:cubicBezTo>
                  <a:pt x="1647085" y="427012"/>
                  <a:pt x="1650912" y="428221"/>
                  <a:pt x="1653531" y="430638"/>
                </a:cubicBezTo>
                <a:cubicBezTo>
                  <a:pt x="1656149" y="433122"/>
                  <a:pt x="1657492" y="436613"/>
                  <a:pt x="1657492" y="441179"/>
                </a:cubicBezTo>
                <a:cubicBezTo>
                  <a:pt x="1657492" y="445744"/>
                  <a:pt x="1656216" y="449303"/>
                  <a:pt x="1653531" y="451787"/>
                </a:cubicBezTo>
                <a:cubicBezTo>
                  <a:pt x="1650912" y="454271"/>
                  <a:pt x="1647287" y="455547"/>
                  <a:pt x="1642251" y="455547"/>
                </a:cubicBezTo>
                <a:cubicBezTo>
                  <a:pt x="1637216" y="455547"/>
                  <a:pt x="1633389" y="454271"/>
                  <a:pt x="1630770" y="451787"/>
                </a:cubicBezTo>
                <a:cubicBezTo>
                  <a:pt x="1628152" y="449303"/>
                  <a:pt x="1626809" y="445744"/>
                  <a:pt x="1626809" y="441179"/>
                </a:cubicBezTo>
                <a:cubicBezTo>
                  <a:pt x="1626809" y="436613"/>
                  <a:pt x="1628085" y="433055"/>
                  <a:pt x="1630770" y="430638"/>
                </a:cubicBezTo>
                <a:cubicBezTo>
                  <a:pt x="1633389" y="428221"/>
                  <a:pt x="1637216" y="427012"/>
                  <a:pt x="1642251" y="427012"/>
                </a:cubicBezTo>
                <a:close/>
                <a:moveTo>
                  <a:pt x="541419" y="427012"/>
                </a:moveTo>
                <a:cubicBezTo>
                  <a:pt x="546321" y="427012"/>
                  <a:pt x="550080" y="428221"/>
                  <a:pt x="552699" y="430638"/>
                </a:cubicBezTo>
                <a:cubicBezTo>
                  <a:pt x="555317" y="433122"/>
                  <a:pt x="556660" y="436613"/>
                  <a:pt x="556660" y="441179"/>
                </a:cubicBezTo>
                <a:cubicBezTo>
                  <a:pt x="556660" y="445744"/>
                  <a:pt x="555317" y="449303"/>
                  <a:pt x="552699" y="451787"/>
                </a:cubicBezTo>
                <a:cubicBezTo>
                  <a:pt x="550080" y="454271"/>
                  <a:pt x="546455" y="455547"/>
                  <a:pt x="541419" y="455547"/>
                </a:cubicBezTo>
                <a:cubicBezTo>
                  <a:pt x="536384" y="455547"/>
                  <a:pt x="532557" y="454271"/>
                  <a:pt x="529938" y="451787"/>
                </a:cubicBezTo>
                <a:cubicBezTo>
                  <a:pt x="527320" y="449303"/>
                  <a:pt x="525977" y="445744"/>
                  <a:pt x="525977" y="441179"/>
                </a:cubicBezTo>
                <a:cubicBezTo>
                  <a:pt x="525977" y="436613"/>
                  <a:pt x="527253" y="433055"/>
                  <a:pt x="529938" y="430638"/>
                </a:cubicBezTo>
                <a:cubicBezTo>
                  <a:pt x="532557" y="428221"/>
                  <a:pt x="536384" y="427012"/>
                  <a:pt x="541419" y="427012"/>
                </a:cubicBezTo>
                <a:close/>
                <a:moveTo>
                  <a:pt x="1488232" y="425333"/>
                </a:moveTo>
                <a:lnTo>
                  <a:pt x="1511194" y="425333"/>
                </a:lnTo>
                <a:lnTo>
                  <a:pt x="1511194" y="526245"/>
                </a:lnTo>
                <a:lnTo>
                  <a:pt x="1562355" y="473674"/>
                </a:lnTo>
                <a:lnTo>
                  <a:pt x="1589614" y="473674"/>
                </a:lnTo>
                <a:lnTo>
                  <a:pt x="1548524" y="515704"/>
                </a:lnTo>
                <a:lnTo>
                  <a:pt x="1592232" y="581099"/>
                </a:lnTo>
                <a:lnTo>
                  <a:pt x="1565578" y="581099"/>
                </a:lnTo>
                <a:lnTo>
                  <a:pt x="1532410" y="530609"/>
                </a:lnTo>
                <a:lnTo>
                  <a:pt x="1511194" y="552631"/>
                </a:lnTo>
                <a:lnTo>
                  <a:pt x="1511194" y="581099"/>
                </a:lnTo>
                <a:lnTo>
                  <a:pt x="1488232" y="581099"/>
                </a:lnTo>
                <a:close/>
                <a:moveTo>
                  <a:pt x="605874" y="425333"/>
                </a:moveTo>
                <a:lnTo>
                  <a:pt x="628836" y="425333"/>
                </a:lnTo>
                <a:lnTo>
                  <a:pt x="628836" y="526245"/>
                </a:lnTo>
                <a:lnTo>
                  <a:pt x="679997" y="473674"/>
                </a:lnTo>
                <a:lnTo>
                  <a:pt x="707256" y="473674"/>
                </a:lnTo>
                <a:lnTo>
                  <a:pt x="666099" y="515704"/>
                </a:lnTo>
                <a:lnTo>
                  <a:pt x="709807" y="581099"/>
                </a:lnTo>
                <a:lnTo>
                  <a:pt x="683220" y="581099"/>
                </a:lnTo>
                <a:lnTo>
                  <a:pt x="650052" y="530609"/>
                </a:lnTo>
                <a:lnTo>
                  <a:pt x="628836" y="552631"/>
                </a:lnTo>
                <a:lnTo>
                  <a:pt x="628836" y="581099"/>
                </a:lnTo>
                <a:lnTo>
                  <a:pt x="605874" y="581099"/>
                </a:lnTo>
                <a:close/>
                <a:moveTo>
                  <a:pt x="451317" y="85402"/>
                </a:moveTo>
                <a:cubicBezTo>
                  <a:pt x="440238" y="85402"/>
                  <a:pt x="431242" y="88222"/>
                  <a:pt x="424259" y="93929"/>
                </a:cubicBezTo>
                <a:cubicBezTo>
                  <a:pt x="417209" y="99636"/>
                  <a:pt x="412039" y="108364"/>
                  <a:pt x="408615" y="120047"/>
                </a:cubicBezTo>
                <a:cubicBezTo>
                  <a:pt x="405258" y="131729"/>
                  <a:pt x="403513" y="147373"/>
                  <a:pt x="403513" y="165904"/>
                </a:cubicBezTo>
                <a:cubicBezTo>
                  <a:pt x="403513" y="184434"/>
                  <a:pt x="405191" y="199608"/>
                  <a:pt x="408615" y="211492"/>
                </a:cubicBezTo>
                <a:cubicBezTo>
                  <a:pt x="412039" y="223376"/>
                  <a:pt x="417276" y="232104"/>
                  <a:pt x="424259" y="237811"/>
                </a:cubicBezTo>
                <a:cubicBezTo>
                  <a:pt x="431242" y="243518"/>
                  <a:pt x="440306" y="246338"/>
                  <a:pt x="451317" y="246338"/>
                </a:cubicBezTo>
                <a:cubicBezTo>
                  <a:pt x="462328" y="246338"/>
                  <a:pt x="471391" y="243518"/>
                  <a:pt x="478374" y="237811"/>
                </a:cubicBezTo>
                <a:cubicBezTo>
                  <a:pt x="485357" y="232171"/>
                  <a:pt x="490526" y="223376"/>
                  <a:pt x="493749" y="211492"/>
                </a:cubicBezTo>
                <a:cubicBezTo>
                  <a:pt x="497039" y="199675"/>
                  <a:pt x="498650" y="184770"/>
                  <a:pt x="498650" y="165904"/>
                </a:cubicBezTo>
                <a:cubicBezTo>
                  <a:pt x="498650" y="147037"/>
                  <a:pt x="496972" y="131729"/>
                  <a:pt x="493749" y="120047"/>
                </a:cubicBezTo>
                <a:cubicBezTo>
                  <a:pt x="490459" y="108297"/>
                  <a:pt x="485357" y="99636"/>
                  <a:pt x="478374" y="93929"/>
                </a:cubicBezTo>
                <a:cubicBezTo>
                  <a:pt x="471391" y="88222"/>
                  <a:pt x="462395" y="85402"/>
                  <a:pt x="451317" y="85402"/>
                </a:cubicBezTo>
                <a:close/>
                <a:moveTo>
                  <a:pt x="1515894" y="82918"/>
                </a:moveTo>
                <a:lnTo>
                  <a:pt x="1489038" y="194640"/>
                </a:lnTo>
                <a:lnTo>
                  <a:pt x="1542213" y="194640"/>
                </a:lnTo>
                <a:close/>
                <a:moveTo>
                  <a:pt x="1448082" y="4901"/>
                </a:moveTo>
                <a:lnTo>
                  <a:pt x="1584713" y="4901"/>
                </a:lnTo>
                <a:lnTo>
                  <a:pt x="1689586" y="326906"/>
                </a:lnTo>
                <a:lnTo>
                  <a:pt x="1573433" y="326906"/>
                </a:lnTo>
                <a:lnTo>
                  <a:pt x="1558797" y="265405"/>
                </a:lnTo>
                <a:lnTo>
                  <a:pt x="1471984" y="265405"/>
                </a:lnTo>
                <a:lnTo>
                  <a:pt x="1456878" y="326906"/>
                </a:lnTo>
                <a:lnTo>
                  <a:pt x="1343679" y="326906"/>
                </a:lnTo>
                <a:close/>
                <a:moveTo>
                  <a:pt x="1205638" y="4901"/>
                </a:moveTo>
                <a:lnTo>
                  <a:pt x="1319307" y="4901"/>
                </a:lnTo>
                <a:lnTo>
                  <a:pt x="1319307" y="194237"/>
                </a:lnTo>
                <a:cubicBezTo>
                  <a:pt x="1319307" y="237811"/>
                  <a:pt x="1306349" y="271650"/>
                  <a:pt x="1280298" y="295686"/>
                </a:cubicBezTo>
                <a:cubicBezTo>
                  <a:pt x="1254248" y="319789"/>
                  <a:pt x="1216717" y="331807"/>
                  <a:pt x="1167570" y="331807"/>
                </a:cubicBezTo>
                <a:cubicBezTo>
                  <a:pt x="1131448" y="331807"/>
                  <a:pt x="1102578" y="325496"/>
                  <a:pt x="1080959" y="312807"/>
                </a:cubicBezTo>
                <a:cubicBezTo>
                  <a:pt x="1059340" y="300117"/>
                  <a:pt x="1044569" y="282661"/>
                  <a:pt x="1036579" y="260571"/>
                </a:cubicBezTo>
                <a:cubicBezTo>
                  <a:pt x="1028589" y="238482"/>
                  <a:pt x="1026709" y="213439"/>
                  <a:pt x="1030939" y="185441"/>
                </a:cubicBezTo>
                <a:lnTo>
                  <a:pt x="1143668" y="166441"/>
                </a:lnTo>
                <a:cubicBezTo>
                  <a:pt x="1139438" y="196989"/>
                  <a:pt x="1139975" y="217937"/>
                  <a:pt x="1145346" y="229351"/>
                </a:cubicBezTo>
                <a:cubicBezTo>
                  <a:pt x="1150718" y="240698"/>
                  <a:pt x="1160050" y="246405"/>
                  <a:pt x="1173411" y="246405"/>
                </a:cubicBezTo>
                <a:cubicBezTo>
                  <a:pt x="1184422" y="246405"/>
                  <a:pt x="1192546" y="241705"/>
                  <a:pt x="1197783" y="232238"/>
                </a:cubicBezTo>
                <a:cubicBezTo>
                  <a:pt x="1202953" y="222838"/>
                  <a:pt x="1205571" y="207396"/>
                  <a:pt x="1205571" y="185911"/>
                </a:cubicBezTo>
                <a:lnTo>
                  <a:pt x="1205638" y="185911"/>
                </a:lnTo>
                <a:close/>
                <a:moveTo>
                  <a:pt x="665494" y="4901"/>
                </a:moveTo>
                <a:lnTo>
                  <a:pt x="779163" y="4901"/>
                </a:lnTo>
                <a:lnTo>
                  <a:pt x="779163" y="123471"/>
                </a:lnTo>
                <a:lnTo>
                  <a:pt x="867452" y="123471"/>
                </a:lnTo>
                <a:lnTo>
                  <a:pt x="867452" y="4901"/>
                </a:lnTo>
                <a:lnTo>
                  <a:pt x="981188" y="4901"/>
                </a:lnTo>
                <a:lnTo>
                  <a:pt x="981188" y="326906"/>
                </a:lnTo>
                <a:lnTo>
                  <a:pt x="867452" y="326906"/>
                </a:lnTo>
                <a:lnTo>
                  <a:pt x="867452" y="206859"/>
                </a:lnTo>
                <a:lnTo>
                  <a:pt x="779163" y="206859"/>
                </a:lnTo>
                <a:lnTo>
                  <a:pt x="779163" y="326906"/>
                </a:lnTo>
                <a:lnTo>
                  <a:pt x="665494" y="326906"/>
                </a:lnTo>
                <a:close/>
                <a:moveTo>
                  <a:pt x="0" y="4901"/>
                </a:moveTo>
                <a:lnTo>
                  <a:pt x="113669" y="4901"/>
                </a:lnTo>
                <a:lnTo>
                  <a:pt x="113669" y="243451"/>
                </a:lnTo>
                <a:lnTo>
                  <a:pt x="259564" y="243451"/>
                </a:lnTo>
                <a:lnTo>
                  <a:pt x="259564" y="326906"/>
                </a:lnTo>
                <a:lnTo>
                  <a:pt x="0" y="326906"/>
                </a:lnTo>
                <a:close/>
                <a:moveTo>
                  <a:pt x="451317" y="0"/>
                </a:moveTo>
                <a:cubicBezTo>
                  <a:pt x="485491" y="0"/>
                  <a:pt x="514764" y="6513"/>
                  <a:pt x="539136" y="19538"/>
                </a:cubicBezTo>
                <a:cubicBezTo>
                  <a:pt x="563575" y="32563"/>
                  <a:pt x="582240" y="51429"/>
                  <a:pt x="595265" y="76137"/>
                </a:cubicBezTo>
                <a:cubicBezTo>
                  <a:pt x="608291" y="100845"/>
                  <a:pt x="614803" y="130789"/>
                  <a:pt x="614803" y="165904"/>
                </a:cubicBezTo>
                <a:cubicBezTo>
                  <a:pt x="614803" y="201018"/>
                  <a:pt x="608291" y="230963"/>
                  <a:pt x="595265" y="255670"/>
                </a:cubicBezTo>
                <a:cubicBezTo>
                  <a:pt x="582240" y="280378"/>
                  <a:pt x="563508" y="299244"/>
                  <a:pt x="539136" y="312270"/>
                </a:cubicBezTo>
                <a:cubicBezTo>
                  <a:pt x="514764" y="325295"/>
                  <a:pt x="485088" y="331807"/>
                  <a:pt x="451317" y="331807"/>
                </a:cubicBezTo>
                <a:cubicBezTo>
                  <a:pt x="417545" y="331807"/>
                  <a:pt x="388339" y="325295"/>
                  <a:pt x="363766" y="312270"/>
                </a:cubicBezTo>
                <a:cubicBezTo>
                  <a:pt x="339192" y="299244"/>
                  <a:pt x="320326" y="280378"/>
                  <a:pt x="307166" y="255670"/>
                </a:cubicBezTo>
                <a:cubicBezTo>
                  <a:pt x="294007" y="230963"/>
                  <a:pt x="287427" y="201018"/>
                  <a:pt x="287427" y="165904"/>
                </a:cubicBezTo>
                <a:cubicBezTo>
                  <a:pt x="287427" y="130789"/>
                  <a:pt x="294007" y="100845"/>
                  <a:pt x="307166" y="76137"/>
                </a:cubicBezTo>
                <a:cubicBezTo>
                  <a:pt x="320326" y="51429"/>
                  <a:pt x="339192" y="32563"/>
                  <a:pt x="363766" y="19538"/>
                </a:cubicBezTo>
                <a:cubicBezTo>
                  <a:pt x="388272" y="6513"/>
                  <a:pt x="417142" y="0"/>
                  <a:pt x="451317"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54" name="Google Shape;154;g13360923bbc_0_654"/>
          <p:cNvSpPr/>
          <p:nvPr>
            <p:ph idx="2" type="pic"/>
          </p:nvPr>
        </p:nvSpPr>
        <p:spPr>
          <a:xfrm>
            <a:off x="6540499" y="0"/>
            <a:ext cx="5651400" cy="6858000"/>
          </a:xfrm>
          <a:prstGeom prst="rect">
            <a:avLst/>
          </a:prstGeom>
          <a:solidFill>
            <a:schemeClr val="lt2"/>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aksi sisältökohdetta">
  <p:cSld name="Kaksi sisältökohdetta">
    <p:spTree>
      <p:nvGrpSpPr>
        <p:cNvPr id="155" name="Shape 155"/>
        <p:cNvGrpSpPr/>
        <p:nvPr/>
      </p:nvGrpSpPr>
      <p:grpSpPr>
        <a:xfrm>
          <a:off x="0" y="0"/>
          <a:ext cx="0" cy="0"/>
          <a:chOff x="0" y="0"/>
          <a:chExt cx="0" cy="0"/>
        </a:xfrm>
      </p:grpSpPr>
      <p:sp>
        <p:nvSpPr>
          <p:cNvPr id="156" name="Google Shape;156;p37"/>
          <p:cNvSpPr txBox="1"/>
          <p:nvPr>
            <p:ph type="title"/>
          </p:nvPr>
        </p:nvSpPr>
        <p:spPr>
          <a:xfrm>
            <a:off x="838200" y="1089891"/>
            <a:ext cx="5608782" cy="1080654"/>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37"/>
          <p:cNvSpPr txBox="1"/>
          <p:nvPr>
            <p:ph idx="1" type="body"/>
          </p:nvPr>
        </p:nvSpPr>
        <p:spPr>
          <a:xfrm>
            <a:off x="838199" y="2307314"/>
            <a:ext cx="5608781" cy="3784745"/>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37"/>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37"/>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37"/>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61" name="Google Shape;161;p37"/>
          <p:cNvSpPr/>
          <p:nvPr>
            <p:ph idx="2" type="pic"/>
          </p:nvPr>
        </p:nvSpPr>
        <p:spPr>
          <a:xfrm>
            <a:off x="7545388" y="0"/>
            <a:ext cx="4646612" cy="6858000"/>
          </a:xfrm>
          <a:prstGeom prst="rect">
            <a:avLst/>
          </a:prstGeom>
          <a:solidFill>
            <a:srgbClr val="FEF3E3"/>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äliotsikkodia" type="secHead">
  <p:cSld name="SECTION_HEADER">
    <p:bg>
      <p:bgPr>
        <a:solidFill>
          <a:schemeClr val="dk1"/>
        </a:solidFill>
      </p:bgPr>
    </p:bg>
    <p:spTree>
      <p:nvGrpSpPr>
        <p:cNvPr id="162" name="Shape 162"/>
        <p:cNvGrpSpPr/>
        <p:nvPr/>
      </p:nvGrpSpPr>
      <p:grpSpPr>
        <a:xfrm>
          <a:off x="0" y="0"/>
          <a:ext cx="0" cy="0"/>
          <a:chOff x="0" y="0"/>
          <a:chExt cx="0" cy="0"/>
        </a:xfrm>
      </p:grpSpPr>
      <p:sp>
        <p:nvSpPr>
          <p:cNvPr id="163" name="Google Shape;163;p45"/>
          <p:cNvSpPr txBox="1"/>
          <p:nvPr>
            <p:ph type="title"/>
          </p:nvPr>
        </p:nvSpPr>
        <p:spPr>
          <a:xfrm>
            <a:off x="831850" y="1709738"/>
            <a:ext cx="5184637" cy="2852737"/>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lt1"/>
              </a:buClr>
              <a:buSzPts val="4800"/>
              <a:buFont typeface="Arial"/>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45"/>
          <p:cNvSpPr txBox="1"/>
          <p:nvPr>
            <p:ph idx="1" type="body"/>
          </p:nvPr>
        </p:nvSpPr>
        <p:spPr>
          <a:xfrm>
            <a:off x="831850" y="4713561"/>
            <a:ext cx="5806259" cy="365126"/>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lt1"/>
              </a:buClr>
              <a:buSzPts val="2000"/>
              <a:buNone/>
              <a:defRPr sz="2000">
                <a:solidFill>
                  <a:schemeClr val="lt1"/>
                </a:solidFill>
              </a:defRPr>
            </a:lvl1pPr>
            <a:lvl2pPr indent="-228600" lvl="1" marL="914400" algn="l">
              <a:lnSpc>
                <a:spcPct val="90000"/>
              </a:lnSpc>
              <a:spcBef>
                <a:spcPts val="500"/>
              </a:spcBef>
              <a:spcAft>
                <a:spcPts val="0"/>
              </a:spcAft>
              <a:buClr>
                <a:srgbClr val="787A95"/>
              </a:buClr>
              <a:buSzPts val="2000"/>
              <a:buNone/>
              <a:defRPr sz="2000">
                <a:solidFill>
                  <a:srgbClr val="787A95"/>
                </a:solidFill>
              </a:defRPr>
            </a:lvl2pPr>
            <a:lvl3pPr indent="-228600" lvl="2" marL="1371600" algn="l">
              <a:lnSpc>
                <a:spcPct val="90000"/>
              </a:lnSpc>
              <a:spcBef>
                <a:spcPts val="500"/>
              </a:spcBef>
              <a:spcAft>
                <a:spcPts val="0"/>
              </a:spcAft>
              <a:buClr>
                <a:srgbClr val="787A95"/>
              </a:buClr>
              <a:buSzPts val="1800"/>
              <a:buNone/>
              <a:defRPr sz="1800">
                <a:solidFill>
                  <a:srgbClr val="787A95"/>
                </a:solidFill>
              </a:defRPr>
            </a:lvl3pPr>
            <a:lvl4pPr indent="-228600" lvl="3" marL="1828800" algn="l">
              <a:lnSpc>
                <a:spcPct val="90000"/>
              </a:lnSpc>
              <a:spcBef>
                <a:spcPts val="500"/>
              </a:spcBef>
              <a:spcAft>
                <a:spcPts val="0"/>
              </a:spcAft>
              <a:buClr>
                <a:srgbClr val="787A95"/>
              </a:buClr>
              <a:buSzPts val="1600"/>
              <a:buNone/>
              <a:defRPr sz="1600">
                <a:solidFill>
                  <a:srgbClr val="787A95"/>
                </a:solidFill>
              </a:defRPr>
            </a:lvl4pPr>
            <a:lvl5pPr indent="-228600" lvl="4" marL="2286000" algn="l">
              <a:lnSpc>
                <a:spcPct val="90000"/>
              </a:lnSpc>
              <a:spcBef>
                <a:spcPts val="500"/>
              </a:spcBef>
              <a:spcAft>
                <a:spcPts val="0"/>
              </a:spcAft>
              <a:buClr>
                <a:srgbClr val="787A95"/>
              </a:buClr>
              <a:buSzPts val="1600"/>
              <a:buNone/>
              <a:defRPr sz="1600">
                <a:solidFill>
                  <a:srgbClr val="787A95"/>
                </a:solidFill>
              </a:defRPr>
            </a:lvl5pPr>
            <a:lvl6pPr indent="-228600" lvl="5" marL="2743200" algn="l">
              <a:lnSpc>
                <a:spcPct val="90000"/>
              </a:lnSpc>
              <a:spcBef>
                <a:spcPts val="500"/>
              </a:spcBef>
              <a:spcAft>
                <a:spcPts val="0"/>
              </a:spcAft>
              <a:buClr>
                <a:srgbClr val="787A95"/>
              </a:buClr>
              <a:buSzPts val="1600"/>
              <a:buNone/>
              <a:defRPr sz="1600">
                <a:solidFill>
                  <a:srgbClr val="787A95"/>
                </a:solidFill>
              </a:defRPr>
            </a:lvl6pPr>
            <a:lvl7pPr indent="-228600" lvl="6" marL="3200400" algn="l">
              <a:lnSpc>
                <a:spcPct val="90000"/>
              </a:lnSpc>
              <a:spcBef>
                <a:spcPts val="500"/>
              </a:spcBef>
              <a:spcAft>
                <a:spcPts val="0"/>
              </a:spcAft>
              <a:buClr>
                <a:srgbClr val="787A95"/>
              </a:buClr>
              <a:buSzPts val="1600"/>
              <a:buNone/>
              <a:defRPr sz="1600">
                <a:solidFill>
                  <a:srgbClr val="787A95"/>
                </a:solidFill>
              </a:defRPr>
            </a:lvl7pPr>
            <a:lvl8pPr indent="-228600" lvl="7" marL="3657600" algn="l">
              <a:lnSpc>
                <a:spcPct val="90000"/>
              </a:lnSpc>
              <a:spcBef>
                <a:spcPts val="500"/>
              </a:spcBef>
              <a:spcAft>
                <a:spcPts val="0"/>
              </a:spcAft>
              <a:buClr>
                <a:srgbClr val="787A95"/>
              </a:buClr>
              <a:buSzPts val="1600"/>
              <a:buNone/>
              <a:defRPr sz="1600">
                <a:solidFill>
                  <a:srgbClr val="787A95"/>
                </a:solidFill>
              </a:defRPr>
            </a:lvl8pPr>
            <a:lvl9pPr indent="-228600" lvl="8" marL="4114800" algn="l">
              <a:lnSpc>
                <a:spcPct val="90000"/>
              </a:lnSpc>
              <a:spcBef>
                <a:spcPts val="500"/>
              </a:spcBef>
              <a:spcAft>
                <a:spcPts val="0"/>
              </a:spcAft>
              <a:buClr>
                <a:srgbClr val="787A95"/>
              </a:buClr>
              <a:buSzPts val="1600"/>
              <a:buNone/>
              <a:defRPr sz="1600">
                <a:solidFill>
                  <a:srgbClr val="787A95"/>
                </a:solidFill>
              </a:defRPr>
            </a:lvl9pPr>
          </a:lstStyle>
          <a:p/>
        </p:txBody>
      </p:sp>
      <p:sp>
        <p:nvSpPr>
          <p:cNvPr id="165" name="Google Shape;165;p45"/>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45"/>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45"/>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68" name="Google Shape;168;p45"/>
          <p:cNvPicPr preferRelativeResize="0"/>
          <p:nvPr/>
        </p:nvPicPr>
        <p:blipFill rotWithShape="1">
          <a:blip r:embed="rId2">
            <a:alphaModFix/>
          </a:blip>
          <a:srcRect b="0" l="0" r="0" t="0"/>
          <a:stretch/>
        </p:blipFill>
        <p:spPr>
          <a:xfrm>
            <a:off x="7982949" y="4950691"/>
            <a:ext cx="4209051" cy="88923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petusdia2">
  <p:cSld name="Lopetusdia2">
    <p:bg>
      <p:bgPr>
        <a:solidFill>
          <a:schemeClr val="dk1"/>
        </a:solidFill>
      </p:bgPr>
    </p:bg>
    <p:spTree>
      <p:nvGrpSpPr>
        <p:cNvPr id="169" name="Shape 169"/>
        <p:cNvGrpSpPr/>
        <p:nvPr/>
      </p:nvGrpSpPr>
      <p:grpSpPr>
        <a:xfrm>
          <a:off x="0" y="0"/>
          <a:ext cx="0" cy="0"/>
          <a:chOff x="0" y="0"/>
          <a:chExt cx="0" cy="0"/>
        </a:xfrm>
      </p:grpSpPr>
      <p:sp>
        <p:nvSpPr>
          <p:cNvPr id="170" name="Google Shape;170;p40"/>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40"/>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40"/>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73" name="Google Shape;173;p40"/>
          <p:cNvPicPr preferRelativeResize="0"/>
          <p:nvPr/>
        </p:nvPicPr>
        <p:blipFill rotWithShape="1">
          <a:blip r:embed="rId2">
            <a:alphaModFix/>
          </a:blip>
          <a:srcRect b="0" l="0" r="0" t="0"/>
          <a:stretch/>
        </p:blipFill>
        <p:spPr>
          <a:xfrm>
            <a:off x="4145290" y="1514475"/>
            <a:ext cx="3901421" cy="35978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hja_logo">
  <p:cSld name="Tyhja_logo">
    <p:spTree>
      <p:nvGrpSpPr>
        <p:cNvPr id="174" name="Shape 174"/>
        <p:cNvGrpSpPr/>
        <p:nvPr/>
      </p:nvGrpSpPr>
      <p:grpSpPr>
        <a:xfrm>
          <a:off x="0" y="0"/>
          <a:ext cx="0" cy="0"/>
          <a:chOff x="0" y="0"/>
          <a:chExt cx="0" cy="0"/>
        </a:xfrm>
      </p:grpSpPr>
      <p:sp>
        <p:nvSpPr>
          <p:cNvPr id="175" name="Google Shape;175;g13360923bbc_0_93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g13360923bbc_0_93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g13360923bbc_0_93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78" name="Google Shape;178;g13360923bbc_0_933"/>
          <p:cNvPicPr preferRelativeResize="0"/>
          <p:nvPr/>
        </p:nvPicPr>
        <p:blipFill rotWithShape="1">
          <a:blip r:embed="rId2">
            <a:alphaModFix/>
          </a:blip>
          <a:srcRect b="0" l="0" r="0" t="0"/>
          <a:stretch/>
        </p:blipFill>
        <p:spPr>
          <a:xfrm>
            <a:off x="10261600" y="5032375"/>
            <a:ext cx="1320799" cy="1460499"/>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79" name="Shape 179"/>
        <p:cNvGrpSpPr/>
        <p:nvPr/>
      </p:nvGrpSpPr>
      <p:grpSpPr>
        <a:xfrm>
          <a:off x="0" y="0"/>
          <a:ext cx="0" cy="0"/>
          <a:chOff x="0" y="0"/>
          <a:chExt cx="0" cy="0"/>
        </a:xfrm>
      </p:grpSpPr>
      <p:sp>
        <p:nvSpPr>
          <p:cNvPr id="180" name="Google Shape;180;g13360923bbc_0_92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g13360923bbc_0_92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13360923bbc_0_92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83" name="Google Shape;183;g13360923bbc_0_927"/>
          <p:cNvSpPr/>
          <p:nvPr>
            <p:ph idx="2" type="pic"/>
          </p:nvPr>
        </p:nvSpPr>
        <p:spPr>
          <a:xfrm>
            <a:off x="0" y="0"/>
            <a:ext cx="12192000" cy="6858000"/>
          </a:xfrm>
          <a:prstGeom prst="rect">
            <a:avLst/>
          </a:prstGeom>
          <a:noFill/>
          <a:ln>
            <a:noFill/>
          </a:ln>
        </p:spPr>
      </p:sp>
      <p:sp>
        <p:nvSpPr>
          <p:cNvPr id="184" name="Google Shape;184;g13360923bbc_0_927"/>
          <p:cNvSpPr txBox="1"/>
          <p:nvPr>
            <p:ph idx="1" type="body"/>
          </p:nvPr>
        </p:nvSpPr>
        <p:spPr>
          <a:xfrm>
            <a:off x="838200" y="4247151"/>
            <a:ext cx="10515600" cy="16080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2"/>
              </a:buClr>
              <a:buSzPts val="6000"/>
              <a:buNone/>
              <a:defRPr b="0" i="1" sz="6000">
                <a:solidFill>
                  <a:schemeClr val="lt2"/>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400"/>
              <a:buNone/>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orostettu_lause_tumma">
  <p:cSld name="Korostettu_lause_tumma">
    <p:bg>
      <p:bgPr>
        <a:solidFill>
          <a:schemeClr val="dk1"/>
        </a:solidFill>
      </p:bgPr>
    </p:bg>
    <p:spTree>
      <p:nvGrpSpPr>
        <p:cNvPr id="185" name="Shape 185"/>
        <p:cNvGrpSpPr/>
        <p:nvPr/>
      </p:nvGrpSpPr>
      <p:grpSpPr>
        <a:xfrm>
          <a:off x="0" y="0"/>
          <a:ext cx="0" cy="0"/>
          <a:chOff x="0" y="0"/>
          <a:chExt cx="0" cy="0"/>
        </a:xfrm>
      </p:grpSpPr>
      <p:sp>
        <p:nvSpPr>
          <p:cNvPr id="186" name="Google Shape;186;g13360923bbc_0_938"/>
          <p:cNvSpPr txBox="1"/>
          <p:nvPr>
            <p:ph type="title"/>
          </p:nvPr>
        </p:nvSpPr>
        <p:spPr>
          <a:xfrm>
            <a:off x="838200" y="1649897"/>
            <a:ext cx="10515600" cy="2445000"/>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20000"/>
              <a:buFont typeface="Calibri"/>
              <a:buNone/>
              <a:defRPr sz="20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g13360923bbc_0_938"/>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8" name="Google Shape;188;g13360923bbc_0_938"/>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b="0" i="1">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g13360923bbc_0_93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90" name="Google Shape;190;g13360923bbc_0_938"/>
          <p:cNvSpPr txBox="1"/>
          <p:nvPr>
            <p:ph idx="1" type="subTitle"/>
          </p:nvPr>
        </p:nvSpPr>
        <p:spPr>
          <a:xfrm>
            <a:off x="2638839" y="4322949"/>
            <a:ext cx="6914400" cy="8853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2"/>
              </a:buClr>
              <a:buSzPts val="1800"/>
              <a:buNone/>
              <a:defRPr sz="1800">
                <a:solidFill>
                  <a:schemeClr val="lt2"/>
                </a:solidFil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in otsikko" type="titleOnly">
  <p:cSld name="TITLE_ONLY">
    <p:spTree>
      <p:nvGrpSpPr>
        <p:cNvPr id="191" name="Shape 191"/>
        <p:cNvGrpSpPr/>
        <p:nvPr/>
      </p:nvGrpSpPr>
      <p:grpSpPr>
        <a:xfrm>
          <a:off x="0" y="0"/>
          <a:ext cx="0" cy="0"/>
          <a:chOff x="0" y="0"/>
          <a:chExt cx="0" cy="0"/>
        </a:xfrm>
      </p:grpSpPr>
      <p:sp>
        <p:nvSpPr>
          <p:cNvPr id="192" name="Google Shape;192;p41"/>
          <p:cNvSpPr txBox="1"/>
          <p:nvPr>
            <p:ph type="title"/>
          </p:nvPr>
        </p:nvSpPr>
        <p:spPr>
          <a:xfrm>
            <a:off x="838200" y="1089891"/>
            <a:ext cx="10515600" cy="591561"/>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41"/>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41"/>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5" name="Google Shape;195;p41"/>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Kaksi sisältökohdetta värillinen">
  <p:cSld name="1_Kaksi sisältökohdetta värillinen">
    <p:bg>
      <p:bgPr>
        <a:solidFill>
          <a:srgbClr val="FEF3E3"/>
        </a:solidFill>
      </p:bgPr>
    </p:bg>
    <p:spTree>
      <p:nvGrpSpPr>
        <p:cNvPr id="196" name="Shape 196"/>
        <p:cNvGrpSpPr/>
        <p:nvPr/>
      </p:nvGrpSpPr>
      <p:grpSpPr>
        <a:xfrm>
          <a:off x="0" y="0"/>
          <a:ext cx="0" cy="0"/>
          <a:chOff x="0" y="0"/>
          <a:chExt cx="0" cy="0"/>
        </a:xfrm>
      </p:grpSpPr>
      <p:sp>
        <p:nvSpPr>
          <p:cNvPr id="197" name="Google Shape;197;p34"/>
          <p:cNvSpPr txBox="1"/>
          <p:nvPr>
            <p:ph type="title"/>
          </p:nvPr>
        </p:nvSpPr>
        <p:spPr>
          <a:xfrm>
            <a:off x="838200" y="1089891"/>
            <a:ext cx="5608782" cy="1080654"/>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34"/>
          <p:cNvSpPr txBox="1"/>
          <p:nvPr>
            <p:ph idx="1" type="body"/>
          </p:nvPr>
        </p:nvSpPr>
        <p:spPr>
          <a:xfrm>
            <a:off x="838199" y="2307314"/>
            <a:ext cx="5608781" cy="3784745"/>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9" name="Google Shape;199;p34"/>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34"/>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34"/>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02" name="Google Shape;202;p34"/>
          <p:cNvSpPr/>
          <p:nvPr>
            <p:ph idx="2" type="pic"/>
          </p:nvPr>
        </p:nvSpPr>
        <p:spPr>
          <a:xfrm>
            <a:off x="7545388" y="0"/>
            <a:ext cx="4646612" cy="6858000"/>
          </a:xfrm>
          <a:prstGeom prst="rect">
            <a:avLst/>
          </a:prstGeom>
          <a:solidFill>
            <a:schemeClr val="lt1"/>
          </a:solid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dia kuvapaikalla ei graafista elementtiä" showMasterSp="0">
  <p:cSld name="Otsikkodia kuvapaikalla ei graafista elementtiä">
    <p:bg>
      <p:bgPr>
        <a:solidFill>
          <a:schemeClr val="lt2"/>
        </a:solidFill>
      </p:bgPr>
    </p:bg>
    <p:spTree>
      <p:nvGrpSpPr>
        <p:cNvPr id="203" name="Shape 203"/>
        <p:cNvGrpSpPr/>
        <p:nvPr/>
      </p:nvGrpSpPr>
      <p:grpSpPr>
        <a:xfrm>
          <a:off x="0" y="0"/>
          <a:ext cx="0" cy="0"/>
          <a:chOff x="0" y="0"/>
          <a:chExt cx="0" cy="0"/>
        </a:xfrm>
      </p:grpSpPr>
      <p:sp>
        <p:nvSpPr>
          <p:cNvPr id="204" name="Google Shape;204;p36"/>
          <p:cNvSpPr txBox="1"/>
          <p:nvPr>
            <p:ph type="ctrTitle"/>
          </p:nvPr>
        </p:nvSpPr>
        <p:spPr>
          <a:xfrm>
            <a:off x="838200" y="2903320"/>
            <a:ext cx="5331691" cy="23876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4800"/>
              <a:buFont typeface="Arial"/>
              <a:buNone/>
              <a:defRPr b="0" sz="4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36"/>
          <p:cNvSpPr txBox="1"/>
          <p:nvPr>
            <p:ph idx="1" type="subTitle"/>
          </p:nvPr>
        </p:nvSpPr>
        <p:spPr>
          <a:xfrm>
            <a:off x="838200" y="5411260"/>
            <a:ext cx="5331691" cy="544451"/>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Clr>
                <a:schemeClr val="dk1"/>
              </a:buClr>
              <a:buSzPts val="2000"/>
              <a:buNone/>
              <a:defRPr sz="2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6" name="Google Shape;206;p36"/>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36"/>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p36"/>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09" name="Google Shape;209;p36"/>
          <p:cNvSpPr/>
          <p:nvPr>
            <p:ph idx="2" type="pic"/>
          </p:nvPr>
        </p:nvSpPr>
        <p:spPr>
          <a:xfrm>
            <a:off x="6540623" y="0"/>
            <a:ext cx="5651377" cy="6858000"/>
          </a:xfrm>
          <a:prstGeom prst="rect">
            <a:avLst/>
          </a:prstGeom>
          <a:noFill/>
          <a:ln>
            <a:noFill/>
          </a:ln>
        </p:spPr>
      </p:sp>
      <p:pic>
        <p:nvPicPr>
          <p:cNvPr id="210" name="Google Shape;210;p36"/>
          <p:cNvPicPr preferRelativeResize="0"/>
          <p:nvPr/>
        </p:nvPicPr>
        <p:blipFill rotWithShape="1">
          <a:blip r:embed="rId2">
            <a:alphaModFix/>
          </a:blip>
          <a:srcRect b="0" l="0" r="0" t="0"/>
          <a:stretch/>
        </p:blipFill>
        <p:spPr>
          <a:xfrm>
            <a:off x="856672" y="882079"/>
            <a:ext cx="1691936" cy="62440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dia aalto 1">
  <p:cSld name="Otsikkodia aalto 1">
    <p:bg>
      <p:bgPr>
        <a:blipFill>
          <a:blip r:embed="rId2">
            <a:alphaModFix/>
          </a:blip>
          <a:stretch>
            <a:fillRect/>
          </a:stretch>
        </a:blipFill>
      </p:bgPr>
    </p:bg>
    <p:spTree>
      <p:nvGrpSpPr>
        <p:cNvPr id="211" name="Shape 211"/>
        <p:cNvGrpSpPr/>
        <p:nvPr/>
      </p:nvGrpSpPr>
      <p:grpSpPr>
        <a:xfrm>
          <a:off x="0" y="0"/>
          <a:ext cx="0" cy="0"/>
          <a:chOff x="0" y="0"/>
          <a:chExt cx="0" cy="0"/>
        </a:xfrm>
      </p:grpSpPr>
      <p:sp>
        <p:nvSpPr>
          <p:cNvPr id="212" name="Google Shape;212;p42"/>
          <p:cNvSpPr/>
          <p:nvPr/>
        </p:nvSpPr>
        <p:spPr>
          <a:xfrm>
            <a:off x="0" y="0"/>
            <a:ext cx="6540623"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3" name="Google Shape;213;p42"/>
          <p:cNvSpPr txBox="1"/>
          <p:nvPr>
            <p:ph type="ctrTitle"/>
          </p:nvPr>
        </p:nvSpPr>
        <p:spPr>
          <a:xfrm>
            <a:off x="838200" y="2905989"/>
            <a:ext cx="5331691" cy="23876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lt1"/>
              </a:buClr>
              <a:buSzPts val="4800"/>
              <a:buFont typeface="Arial"/>
              <a:buNone/>
              <a:defRPr b="0" sz="4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42"/>
          <p:cNvSpPr txBox="1"/>
          <p:nvPr>
            <p:ph idx="1" type="subTitle"/>
          </p:nvPr>
        </p:nvSpPr>
        <p:spPr>
          <a:xfrm>
            <a:off x="838200" y="5413929"/>
            <a:ext cx="5331691" cy="544451"/>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Clr>
                <a:schemeClr val="lt2"/>
              </a:buClr>
              <a:buSzPts val="2000"/>
              <a:buNone/>
              <a:defRPr sz="2000">
                <a:solidFill>
                  <a:schemeClr val="l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5" name="Google Shape;215;p42"/>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p42"/>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42"/>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218" name="Google Shape;218;p42"/>
          <p:cNvPicPr preferRelativeResize="0"/>
          <p:nvPr/>
        </p:nvPicPr>
        <p:blipFill rotWithShape="1">
          <a:blip r:embed="rId3">
            <a:alphaModFix/>
          </a:blip>
          <a:srcRect b="0" l="0" r="0" t="0"/>
          <a:stretch/>
        </p:blipFill>
        <p:spPr>
          <a:xfrm>
            <a:off x="856672" y="882079"/>
            <a:ext cx="1691936" cy="624405"/>
          </a:xfrm>
          <a:prstGeom prst="rect">
            <a:avLst/>
          </a:prstGeom>
          <a:noFill/>
          <a:ln>
            <a:noFill/>
          </a:ln>
        </p:spPr>
      </p:pic>
      <p:pic>
        <p:nvPicPr>
          <p:cNvPr id="219" name="Google Shape;219;p42"/>
          <p:cNvPicPr preferRelativeResize="0"/>
          <p:nvPr/>
        </p:nvPicPr>
        <p:blipFill rotWithShape="1">
          <a:blip r:embed="rId4">
            <a:alphaModFix/>
          </a:blip>
          <a:srcRect b="0" l="0" r="0" t="0"/>
          <a:stretch/>
        </p:blipFill>
        <p:spPr>
          <a:xfrm>
            <a:off x="7982949" y="4950691"/>
            <a:ext cx="4209051" cy="889236"/>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dia aalto 2">
  <p:cSld name="Otsikkodia aalto 2">
    <p:bg>
      <p:bgPr>
        <a:blipFill>
          <a:blip r:embed="rId2">
            <a:alphaModFix/>
          </a:blip>
          <a:stretch>
            <a:fillRect/>
          </a:stretch>
        </a:blipFill>
      </p:bgPr>
    </p:bg>
    <p:spTree>
      <p:nvGrpSpPr>
        <p:cNvPr id="220" name="Shape 220"/>
        <p:cNvGrpSpPr/>
        <p:nvPr/>
      </p:nvGrpSpPr>
      <p:grpSpPr>
        <a:xfrm>
          <a:off x="0" y="0"/>
          <a:ext cx="0" cy="0"/>
          <a:chOff x="0" y="0"/>
          <a:chExt cx="0" cy="0"/>
        </a:xfrm>
      </p:grpSpPr>
      <p:sp>
        <p:nvSpPr>
          <p:cNvPr id="221" name="Google Shape;221;p43"/>
          <p:cNvSpPr/>
          <p:nvPr/>
        </p:nvSpPr>
        <p:spPr>
          <a:xfrm>
            <a:off x="0" y="0"/>
            <a:ext cx="6540623" cy="6858000"/>
          </a:xfrm>
          <a:prstGeom prst="rect">
            <a:avLst/>
          </a:prstGeom>
          <a:solidFill>
            <a:srgbClr val="FFE1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2" name="Google Shape;222;p43"/>
          <p:cNvSpPr txBox="1"/>
          <p:nvPr>
            <p:ph type="ctrTitle"/>
          </p:nvPr>
        </p:nvSpPr>
        <p:spPr>
          <a:xfrm>
            <a:off x="838200" y="2905989"/>
            <a:ext cx="5331691" cy="23876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4800"/>
              <a:buFont typeface="Arial"/>
              <a:buNone/>
              <a:defRPr b="0" sz="48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3" name="Google Shape;223;p43"/>
          <p:cNvSpPr txBox="1"/>
          <p:nvPr>
            <p:ph idx="1" type="subTitle"/>
          </p:nvPr>
        </p:nvSpPr>
        <p:spPr>
          <a:xfrm>
            <a:off x="838200" y="5413929"/>
            <a:ext cx="5331691" cy="544451"/>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Clr>
                <a:schemeClr val="dk1"/>
              </a:buClr>
              <a:buSzPts val="2000"/>
              <a:buNone/>
              <a:defRPr sz="20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4" name="Google Shape;224;p43"/>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43"/>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43"/>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227" name="Google Shape;227;p43"/>
          <p:cNvPicPr preferRelativeResize="0"/>
          <p:nvPr/>
        </p:nvPicPr>
        <p:blipFill rotWithShape="1">
          <a:blip r:embed="rId3">
            <a:alphaModFix/>
          </a:blip>
          <a:srcRect b="0" l="0" r="0" t="0"/>
          <a:stretch/>
        </p:blipFill>
        <p:spPr>
          <a:xfrm>
            <a:off x="856672" y="882079"/>
            <a:ext cx="1691936" cy="624405"/>
          </a:xfrm>
          <a:prstGeom prst="rect">
            <a:avLst/>
          </a:prstGeom>
          <a:noFill/>
          <a:ln>
            <a:noFill/>
          </a:ln>
        </p:spPr>
      </p:pic>
      <p:pic>
        <p:nvPicPr>
          <p:cNvPr id="228" name="Google Shape;228;p43"/>
          <p:cNvPicPr preferRelativeResize="0"/>
          <p:nvPr/>
        </p:nvPicPr>
        <p:blipFill rotWithShape="1">
          <a:blip r:embed="rId4">
            <a:alphaModFix/>
          </a:blip>
          <a:srcRect b="0" l="0" r="0" t="0"/>
          <a:stretch/>
        </p:blipFill>
        <p:spPr>
          <a:xfrm>
            <a:off x="7982949" y="4950691"/>
            <a:ext cx="4209051" cy="889236"/>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uvapohja aalto" showMasterSp="0" type="blank">
  <p:cSld name="BLANK">
    <p:bg>
      <p:bgPr>
        <a:blipFill>
          <a:blip r:embed="rId2">
            <a:alphaModFix/>
          </a:blip>
          <a:stretch>
            <a:fillRect/>
          </a:stretch>
        </a:blipFill>
      </p:bgPr>
    </p:bg>
    <p:spTree>
      <p:nvGrpSpPr>
        <p:cNvPr id="229" name="Shape 229"/>
        <p:cNvGrpSpPr/>
        <p:nvPr/>
      </p:nvGrpSpPr>
      <p:grpSpPr>
        <a:xfrm>
          <a:off x="0" y="0"/>
          <a:ext cx="0" cy="0"/>
          <a:chOff x="0" y="0"/>
          <a:chExt cx="0" cy="0"/>
        </a:xfrm>
      </p:grpSpPr>
      <p:sp>
        <p:nvSpPr>
          <p:cNvPr id="230" name="Google Shape;230;p47"/>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47"/>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2" name="Google Shape;232;p47"/>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233" name="Google Shape;233;p47"/>
          <p:cNvPicPr preferRelativeResize="0"/>
          <p:nvPr/>
        </p:nvPicPr>
        <p:blipFill rotWithShape="1">
          <a:blip r:embed="rId3">
            <a:alphaModFix/>
          </a:blip>
          <a:srcRect b="0" l="0" r="0" t="0"/>
          <a:stretch/>
        </p:blipFill>
        <p:spPr>
          <a:xfrm>
            <a:off x="7982949" y="4950691"/>
            <a:ext cx="4209051" cy="889236"/>
          </a:xfrm>
          <a:prstGeom prst="rect">
            <a:avLst/>
          </a:prstGeom>
          <a:noFill/>
          <a:ln>
            <a:noFill/>
          </a:ln>
        </p:spPr>
      </p:pic>
      <p:pic>
        <p:nvPicPr>
          <p:cNvPr descr="Lohjan tunnus." id="234" name="Google Shape;234;p47"/>
          <p:cNvPicPr preferRelativeResize="0"/>
          <p:nvPr/>
        </p:nvPicPr>
        <p:blipFill rotWithShape="1">
          <a:blip r:embed="rId4">
            <a:alphaModFix/>
          </a:blip>
          <a:srcRect b="0" l="0" r="0" t="0"/>
          <a:stretch/>
        </p:blipFill>
        <p:spPr>
          <a:xfrm>
            <a:off x="481643" y="5998542"/>
            <a:ext cx="1691936" cy="624405"/>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uvatekstillinen sisältö" type="objTx">
  <p:cSld name="OBJECT_WITH_CAPTION_TEXT">
    <p:spTree>
      <p:nvGrpSpPr>
        <p:cNvPr id="235" name="Shape 235"/>
        <p:cNvGrpSpPr/>
        <p:nvPr/>
      </p:nvGrpSpPr>
      <p:grpSpPr>
        <a:xfrm>
          <a:off x="0" y="0"/>
          <a:ext cx="0" cy="0"/>
          <a:chOff x="0" y="0"/>
          <a:chExt cx="0" cy="0"/>
        </a:xfrm>
      </p:grpSpPr>
      <p:sp>
        <p:nvSpPr>
          <p:cNvPr id="236" name="Google Shape;236;p48"/>
          <p:cNvSpPr txBox="1"/>
          <p:nvPr>
            <p:ph type="title"/>
          </p:nvPr>
        </p:nvSpPr>
        <p:spPr>
          <a:xfrm>
            <a:off x="839788" y="457200"/>
            <a:ext cx="3932237" cy="16002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p48"/>
          <p:cNvSpPr txBox="1"/>
          <p:nvPr>
            <p:ph idx="1" type="body"/>
          </p:nvPr>
        </p:nvSpPr>
        <p:spPr>
          <a:xfrm>
            <a:off x="5183188" y="987425"/>
            <a:ext cx="6172200" cy="4873625"/>
          </a:xfrm>
          <a:prstGeom prst="rect">
            <a:avLst/>
          </a:prstGeom>
          <a:noFill/>
          <a:ln>
            <a:noFill/>
          </a:ln>
        </p:spPr>
        <p:txBody>
          <a:bodyPr anchorCtr="0" anchor="t" bIns="0" lIns="0" spcFirstLastPara="1" rIns="0" wrap="square" tIns="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8" name="Google Shape;238;p48"/>
          <p:cNvSpPr txBox="1"/>
          <p:nvPr>
            <p:ph idx="2" type="body"/>
          </p:nvPr>
        </p:nvSpPr>
        <p:spPr>
          <a:xfrm>
            <a:off x="839788" y="2129246"/>
            <a:ext cx="3932237" cy="3739742"/>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9" name="Google Shape;239;p48"/>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48"/>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1" name="Google Shape;241;p48"/>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uvatekstillinen kuva" type="picTx">
  <p:cSld name="PICTURE_WITH_CAPTION_TEXT">
    <p:spTree>
      <p:nvGrpSpPr>
        <p:cNvPr id="242" name="Shape 242"/>
        <p:cNvGrpSpPr/>
        <p:nvPr/>
      </p:nvGrpSpPr>
      <p:grpSpPr>
        <a:xfrm>
          <a:off x="0" y="0"/>
          <a:ext cx="0" cy="0"/>
          <a:chOff x="0" y="0"/>
          <a:chExt cx="0" cy="0"/>
        </a:xfrm>
      </p:grpSpPr>
      <p:sp>
        <p:nvSpPr>
          <p:cNvPr id="243" name="Google Shape;243;p49"/>
          <p:cNvSpPr txBox="1"/>
          <p:nvPr>
            <p:ph type="title"/>
          </p:nvPr>
        </p:nvSpPr>
        <p:spPr>
          <a:xfrm>
            <a:off x="839788" y="457200"/>
            <a:ext cx="3932237" cy="1600200"/>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4" name="Google Shape;244;p49"/>
          <p:cNvSpPr/>
          <p:nvPr>
            <p:ph idx="2" type="pic"/>
          </p:nvPr>
        </p:nvSpPr>
        <p:spPr>
          <a:xfrm>
            <a:off x="5183188" y="987425"/>
            <a:ext cx="6172200" cy="4873625"/>
          </a:xfrm>
          <a:prstGeom prst="rect">
            <a:avLst/>
          </a:prstGeom>
          <a:noFill/>
          <a:ln>
            <a:noFill/>
          </a:ln>
        </p:spPr>
      </p:sp>
      <p:sp>
        <p:nvSpPr>
          <p:cNvPr id="245" name="Google Shape;245;p49"/>
          <p:cNvSpPr txBox="1"/>
          <p:nvPr>
            <p:ph idx="1" type="body"/>
          </p:nvPr>
        </p:nvSpPr>
        <p:spPr>
          <a:xfrm>
            <a:off x="839788" y="2129246"/>
            <a:ext cx="3932237" cy="3739742"/>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6" name="Google Shape;246;p49"/>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7" name="Google Shape;247;p49"/>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 name="Google Shape;248;p49"/>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tsikko ja pystysuora teksti" type="vertTx">
  <p:cSld name="VERTICAL_TEXT">
    <p:spTree>
      <p:nvGrpSpPr>
        <p:cNvPr id="249" name="Shape 249"/>
        <p:cNvGrpSpPr/>
        <p:nvPr/>
      </p:nvGrpSpPr>
      <p:grpSpPr>
        <a:xfrm>
          <a:off x="0" y="0"/>
          <a:ext cx="0" cy="0"/>
          <a:chOff x="0" y="0"/>
          <a:chExt cx="0" cy="0"/>
        </a:xfrm>
      </p:grpSpPr>
      <p:sp>
        <p:nvSpPr>
          <p:cNvPr id="250" name="Google Shape;250;p50"/>
          <p:cNvSpPr txBox="1"/>
          <p:nvPr>
            <p:ph type="title"/>
          </p:nvPr>
        </p:nvSpPr>
        <p:spPr>
          <a:xfrm>
            <a:off x="838200" y="1089891"/>
            <a:ext cx="10515600" cy="591561"/>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p50"/>
          <p:cNvSpPr txBox="1"/>
          <p:nvPr>
            <p:ph idx="1" type="body"/>
          </p:nvPr>
        </p:nvSpPr>
        <p:spPr>
          <a:xfrm rot="5400000">
            <a:off x="3920331" y="-1256506"/>
            <a:ext cx="4351338" cy="105156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50"/>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50"/>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4" name="Google Shape;254;p50"/>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ystysuora otsikko ja teksti" type="vertTitleAndTx">
  <p:cSld name="VERTICAL_TITLE_AND_VERTICAL_TEXT">
    <p:spTree>
      <p:nvGrpSpPr>
        <p:cNvPr id="255" name="Shape 255"/>
        <p:cNvGrpSpPr/>
        <p:nvPr/>
      </p:nvGrpSpPr>
      <p:grpSpPr>
        <a:xfrm>
          <a:off x="0" y="0"/>
          <a:ext cx="0" cy="0"/>
          <a:chOff x="0" y="0"/>
          <a:chExt cx="0" cy="0"/>
        </a:xfrm>
      </p:grpSpPr>
      <p:sp>
        <p:nvSpPr>
          <p:cNvPr id="256" name="Google Shape;256;p51"/>
          <p:cNvSpPr txBox="1"/>
          <p:nvPr>
            <p:ph type="title"/>
          </p:nvPr>
        </p:nvSpPr>
        <p:spPr>
          <a:xfrm rot="5400000">
            <a:off x="7133431" y="1956594"/>
            <a:ext cx="5811838" cy="262890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p51"/>
          <p:cNvSpPr txBox="1"/>
          <p:nvPr>
            <p:ph idx="1" type="body"/>
          </p:nvPr>
        </p:nvSpPr>
        <p:spPr>
          <a:xfrm rot="5400000">
            <a:off x="1799431" y="-596106"/>
            <a:ext cx="5811838" cy="77343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8" name="Google Shape;258;p51"/>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p51"/>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51"/>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petusdia1">
  <p:cSld name="Lopetusdia1">
    <p:bg>
      <p:bgPr>
        <a:solidFill>
          <a:schemeClr val="dk1"/>
        </a:solidFill>
      </p:bgPr>
    </p:bg>
    <p:spTree>
      <p:nvGrpSpPr>
        <p:cNvPr id="261" name="Shape 261"/>
        <p:cNvGrpSpPr/>
        <p:nvPr/>
      </p:nvGrpSpPr>
      <p:grpSpPr>
        <a:xfrm>
          <a:off x="0" y="0"/>
          <a:ext cx="0" cy="0"/>
          <a:chOff x="0" y="0"/>
          <a:chExt cx="0" cy="0"/>
        </a:xfrm>
      </p:grpSpPr>
      <p:sp>
        <p:nvSpPr>
          <p:cNvPr id="262" name="Google Shape;262;p52"/>
          <p:cNvSpPr txBox="1"/>
          <p:nvPr>
            <p:ph idx="1" type="body"/>
          </p:nvPr>
        </p:nvSpPr>
        <p:spPr>
          <a:xfrm>
            <a:off x="3192871" y="4379912"/>
            <a:ext cx="5806259" cy="365126"/>
          </a:xfrm>
          <a:prstGeom prst="rect">
            <a:avLst/>
          </a:prstGeom>
          <a:noFill/>
          <a:ln>
            <a:noFill/>
          </a:ln>
        </p:spPr>
        <p:txBody>
          <a:bodyPr anchorCtr="0" anchor="t" bIns="0" lIns="0" spcFirstLastPara="1" rIns="0" wrap="square" tIns="0">
            <a:normAutofit/>
          </a:bodyPr>
          <a:lstStyle>
            <a:lvl1pPr indent="-228600" lvl="0" marL="457200" algn="ctr">
              <a:lnSpc>
                <a:spcPct val="90000"/>
              </a:lnSpc>
              <a:spcBef>
                <a:spcPts val="1000"/>
              </a:spcBef>
              <a:spcAft>
                <a:spcPts val="0"/>
              </a:spcAft>
              <a:buClr>
                <a:schemeClr val="lt1"/>
              </a:buClr>
              <a:buSzPts val="1800"/>
              <a:buNone/>
              <a:defRPr sz="1800">
                <a:solidFill>
                  <a:schemeClr val="lt1"/>
                </a:solidFill>
              </a:defRPr>
            </a:lvl1pPr>
            <a:lvl2pPr indent="-228600" lvl="1" marL="914400" algn="l">
              <a:lnSpc>
                <a:spcPct val="90000"/>
              </a:lnSpc>
              <a:spcBef>
                <a:spcPts val="500"/>
              </a:spcBef>
              <a:spcAft>
                <a:spcPts val="0"/>
              </a:spcAft>
              <a:buClr>
                <a:srgbClr val="787A95"/>
              </a:buClr>
              <a:buSzPts val="2000"/>
              <a:buNone/>
              <a:defRPr sz="2000">
                <a:solidFill>
                  <a:srgbClr val="787A95"/>
                </a:solidFill>
              </a:defRPr>
            </a:lvl2pPr>
            <a:lvl3pPr indent="-228600" lvl="2" marL="1371600" algn="l">
              <a:lnSpc>
                <a:spcPct val="90000"/>
              </a:lnSpc>
              <a:spcBef>
                <a:spcPts val="500"/>
              </a:spcBef>
              <a:spcAft>
                <a:spcPts val="0"/>
              </a:spcAft>
              <a:buClr>
                <a:srgbClr val="787A95"/>
              </a:buClr>
              <a:buSzPts val="1800"/>
              <a:buNone/>
              <a:defRPr sz="1800">
                <a:solidFill>
                  <a:srgbClr val="787A95"/>
                </a:solidFill>
              </a:defRPr>
            </a:lvl3pPr>
            <a:lvl4pPr indent="-228600" lvl="3" marL="1828800" algn="l">
              <a:lnSpc>
                <a:spcPct val="90000"/>
              </a:lnSpc>
              <a:spcBef>
                <a:spcPts val="500"/>
              </a:spcBef>
              <a:spcAft>
                <a:spcPts val="0"/>
              </a:spcAft>
              <a:buClr>
                <a:srgbClr val="787A95"/>
              </a:buClr>
              <a:buSzPts val="1600"/>
              <a:buNone/>
              <a:defRPr sz="1600">
                <a:solidFill>
                  <a:srgbClr val="787A95"/>
                </a:solidFill>
              </a:defRPr>
            </a:lvl4pPr>
            <a:lvl5pPr indent="-228600" lvl="4" marL="2286000" algn="l">
              <a:lnSpc>
                <a:spcPct val="90000"/>
              </a:lnSpc>
              <a:spcBef>
                <a:spcPts val="500"/>
              </a:spcBef>
              <a:spcAft>
                <a:spcPts val="0"/>
              </a:spcAft>
              <a:buClr>
                <a:srgbClr val="787A95"/>
              </a:buClr>
              <a:buSzPts val="1600"/>
              <a:buNone/>
              <a:defRPr sz="1600">
                <a:solidFill>
                  <a:srgbClr val="787A95"/>
                </a:solidFill>
              </a:defRPr>
            </a:lvl5pPr>
            <a:lvl6pPr indent="-228600" lvl="5" marL="2743200" algn="l">
              <a:lnSpc>
                <a:spcPct val="90000"/>
              </a:lnSpc>
              <a:spcBef>
                <a:spcPts val="500"/>
              </a:spcBef>
              <a:spcAft>
                <a:spcPts val="0"/>
              </a:spcAft>
              <a:buClr>
                <a:srgbClr val="787A95"/>
              </a:buClr>
              <a:buSzPts val="1600"/>
              <a:buNone/>
              <a:defRPr sz="1600">
                <a:solidFill>
                  <a:srgbClr val="787A95"/>
                </a:solidFill>
              </a:defRPr>
            </a:lvl6pPr>
            <a:lvl7pPr indent="-228600" lvl="6" marL="3200400" algn="l">
              <a:lnSpc>
                <a:spcPct val="90000"/>
              </a:lnSpc>
              <a:spcBef>
                <a:spcPts val="500"/>
              </a:spcBef>
              <a:spcAft>
                <a:spcPts val="0"/>
              </a:spcAft>
              <a:buClr>
                <a:srgbClr val="787A95"/>
              </a:buClr>
              <a:buSzPts val="1600"/>
              <a:buNone/>
              <a:defRPr sz="1600">
                <a:solidFill>
                  <a:srgbClr val="787A95"/>
                </a:solidFill>
              </a:defRPr>
            </a:lvl7pPr>
            <a:lvl8pPr indent="-228600" lvl="7" marL="3657600" algn="l">
              <a:lnSpc>
                <a:spcPct val="90000"/>
              </a:lnSpc>
              <a:spcBef>
                <a:spcPts val="500"/>
              </a:spcBef>
              <a:spcAft>
                <a:spcPts val="0"/>
              </a:spcAft>
              <a:buClr>
                <a:srgbClr val="787A95"/>
              </a:buClr>
              <a:buSzPts val="1600"/>
              <a:buNone/>
              <a:defRPr sz="1600">
                <a:solidFill>
                  <a:srgbClr val="787A95"/>
                </a:solidFill>
              </a:defRPr>
            </a:lvl8pPr>
            <a:lvl9pPr indent="-228600" lvl="8" marL="4114800" algn="l">
              <a:lnSpc>
                <a:spcPct val="90000"/>
              </a:lnSpc>
              <a:spcBef>
                <a:spcPts val="500"/>
              </a:spcBef>
              <a:spcAft>
                <a:spcPts val="0"/>
              </a:spcAft>
              <a:buClr>
                <a:srgbClr val="787A95"/>
              </a:buClr>
              <a:buSzPts val="1600"/>
              <a:buNone/>
              <a:defRPr sz="1600">
                <a:solidFill>
                  <a:srgbClr val="787A95"/>
                </a:solidFill>
              </a:defRPr>
            </a:lvl9pPr>
          </a:lstStyle>
          <a:p/>
        </p:txBody>
      </p:sp>
      <p:sp>
        <p:nvSpPr>
          <p:cNvPr id="263" name="Google Shape;263;p52"/>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4" name="Google Shape;264;p52"/>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52"/>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descr="Lohjan tunnus." id="266" name="Google Shape;266;p52"/>
          <p:cNvPicPr preferRelativeResize="0"/>
          <p:nvPr/>
        </p:nvPicPr>
        <p:blipFill rotWithShape="1">
          <a:blip r:embed="rId2">
            <a:alphaModFix/>
          </a:blip>
          <a:srcRect b="0" l="0" r="0" t="0"/>
          <a:stretch/>
        </p:blipFill>
        <p:spPr>
          <a:xfrm>
            <a:off x="4290731" y="2655367"/>
            <a:ext cx="3610539" cy="13324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1000"/>
                                        <p:tgtEl>
                                          <p:spTgt spid="2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1.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4.xml"/><Relationship Id="rId11" Type="http://schemas.openxmlformats.org/officeDocument/2006/relationships/slideLayout" Target="../slideLayouts/slideLayout25.xml"/><Relationship Id="rId22" Type="http://schemas.openxmlformats.org/officeDocument/2006/relationships/slideLayout" Target="../slideLayouts/slideLayout36.xml"/><Relationship Id="rId10" Type="http://schemas.openxmlformats.org/officeDocument/2006/relationships/slideLayout" Target="../slideLayouts/slideLayout24.xml"/><Relationship Id="rId21" Type="http://schemas.openxmlformats.org/officeDocument/2006/relationships/slideLayout" Target="../slideLayouts/slideLayout35.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23" Type="http://schemas.openxmlformats.org/officeDocument/2006/relationships/theme" Target="../theme/theme3.xml"/><Relationship Id="rId1" Type="http://schemas.openxmlformats.org/officeDocument/2006/relationships/image" Target="../media/image1.png"/><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7" Type="http://schemas.openxmlformats.org/officeDocument/2006/relationships/slideLayout" Target="../slideLayouts/slideLayout31.xml"/><Relationship Id="rId16" Type="http://schemas.openxmlformats.org/officeDocument/2006/relationships/slideLayout" Target="../slideLayouts/slideLayout30.xml"/><Relationship Id="rId5" Type="http://schemas.openxmlformats.org/officeDocument/2006/relationships/slideLayout" Target="../slideLayouts/slideLayout19.xml"/><Relationship Id="rId19" Type="http://schemas.openxmlformats.org/officeDocument/2006/relationships/slideLayout" Target="../slideLayouts/slideLayout33.xml"/><Relationship Id="rId6" Type="http://schemas.openxmlformats.org/officeDocument/2006/relationships/slideLayout" Target="../slideLayouts/slideLayout20.xml"/><Relationship Id="rId18" Type="http://schemas.openxmlformats.org/officeDocument/2006/relationships/slideLayout" Target="../slideLayouts/slideLayout32.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1"/>
          <p:cNvSpPr txBox="1"/>
          <p:nvPr>
            <p:ph type="title"/>
          </p:nvPr>
        </p:nvSpPr>
        <p:spPr>
          <a:xfrm>
            <a:off x="838200" y="1089891"/>
            <a:ext cx="10515600" cy="591561"/>
          </a:xfrm>
          <a:prstGeom prst="rect">
            <a:avLst/>
          </a:prstGeom>
          <a:noFill/>
          <a:ln>
            <a:noFill/>
          </a:ln>
        </p:spPr>
        <p:txBody>
          <a:bodyPr anchorCtr="0" anchor="ctr" bIns="0" lIns="0" spcFirstLastPara="1" rIns="0" wrap="square" tIns="0">
            <a:normAutofit/>
          </a:bodyPr>
          <a:lstStyle>
            <a:lvl1pPr lvl="0" marR="0" rtl="0" algn="l">
              <a:lnSpc>
                <a:spcPct val="9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1"/>
          <p:cNvSpPr txBox="1"/>
          <p:nvPr>
            <p:ph idx="1" type="body"/>
          </p:nvPr>
        </p:nvSpPr>
        <p:spPr>
          <a:xfrm>
            <a:off x="838200" y="1825625"/>
            <a:ext cx="10515600" cy="4351338"/>
          </a:xfrm>
          <a:prstGeom prst="rect">
            <a:avLst/>
          </a:prstGeom>
          <a:noFill/>
          <a:ln>
            <a:noFill/>
          </a:ln>
        </p:spPr>
        <p:txBody>
          <a:bodyPr anchorCtr="0" anchor="t" bIns="0" lIns="0" spcFirstLastPara="1" rIns="0" wrap="square" tIns="0">
            <a:normAutofit/>
          </a:bodyPr>
          <a:lstStyle>
            <a:lvl1pPr indent="-361950" lvl="0" marL="457200" marR="0" rtl="0" algn="l">
              <a:lnSpc>
                <a:spcPct val="90000"/>
              </a:lnSpc>
              <a:spcBef>
                <a:spcPts val="10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1"/>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87A9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31"/>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87A9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1"/>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descr="Lohjan tunnus." id="15" name="Google Shape;15;p31"/>
          <p:cNvPicPr preferRelativeResize="0"/>
          <p:nvPr/>
        </p:nvPicPr>
        <p:blipFill rotWithShape="1">
          <a:blip r:embed="rId1">
            <a:alphaModFix/>
          </a:blip>
          <a:srcRect b="0" l="0" r="0" t="0"/>
          <a:stretch/>
        </p:blipFill>
        <p:spPr>
          <a:xfrm>
            <a:off x="481643" y="5998542"/>
            <a:ext cx="1691936" cy="62440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 name="Shape 118"/>
        <p:cNvGrpSpPr/>
        <p:nvPr/>
      </p:nvGrpSpPr>
      <p:grpSpPr>
        <a:xfrm>
          <a:off x="0" y="0"/>
          <a:ext cx="0" cy="0"/>
          <a:chOff x="0" y="0"/>
          <a:chExt cx="0" cy="0"/>
        </a:xfrm>
      </p:grpSpPr>
      <p:sp>
        <p:nvSpPr>
          <p:cNvPr id="119" name="Google Shape;119;p33"/>
          <p:cNvSpPr txBox="1"/>
          <p:nvPr>
            <p:ph type="title"/>
          </p:nvPr>
        </p:nvSpPr>
        <p:spPr>
          <a:xfrm>
            <a:off x="838200" y="1089891"/>
            <a:ext cx="10515600" cy="591561"/>
          </a:xfrm>
          <a:prstGeom prst="rect">
            <a:avLst/>
          </a:prstGeom>
          <a:noFill/>
          <a:ln>
            <a:noFill/>
          </a:ln>
        </p:spPr>
        <p:txBody>
          <a:bodyPr anchorCtr="0" anchor="ctr" bIns="0" lIns="0" spcFirstLastPara="1" rIns="0" wrap="square" tIns="0">
            <a:normAutofit/>
          </a:bodyPr>
          <a:lstStyle>
            <a:lvl1pPr lvl="0" marR="0" rtl="0" algn="l">
              <a:lnSpc>
                <a:spcPct val="90000"/>
              </a:lnSpc>
              <a:spcBef>
                <a:spcPts val="0"/>
              </a:spcBef>
              <a:spcAft>
                <a:spcPts val="0"/>
              </a:spcAft>
              <a:buClr>
                <a:schemeClr val="dk1"/>
              </a:buClr>
              <a:buSzPts val="3600"/>
              <a:buFont typeface="Arial"/>
              <a:buNone/>
              <a:defRPr b="1"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0" name="Google Shape;120;p33"/>
          <p:cNvSpPr txBox="1"/>
          <p:nvPr>
            <p:ph idx="1" type="body"/>
          </p:nvPr>
        </p:nvSpPr>
        <p:spPr>
          <a:xfrm>
            <a:off x="838200" y="1825625"/>
            <a:ext cx="10515600" cy="4351338"/>
          </a:xfrm>
          <a:prstGeom prst="rect">
            <a:avLst/>
          </a:prstGeom>
          <a:noFill/>
          <a:ln>
            <a:noFill/>
          </a:ln>
        </p:spPr>
        <p:txBody>
          <a:bodyPr anchorCtr="0" anchor="t" bIns="0" lIns="0" spcFirstLastPara="1" rIns="0" wrap="square" tIns="0">
            <a:normAutofit/>
          </a:bodyPr>
          <a:lstStyle>
            <a:lvl1pPr indent="-361950" lvl="0" marL="457200" marR="0" rtl="0" algn="l">
              <a:lnSpc>
                <a:spcPct val="90000"/>
              </a:lnSpc>
              <a:spcBef>
                <a:spcPts val="10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1" name="Google Shape;121;p33"/>
          <p:cNvSpPr txBox="1"/>
          <p:nvPr>
            <p:ph idx="10" type="dt"/>
          </p:nvPr>
        </p:nvSpPr>
        <p:spPr>
          <a:xfrm>
            <a:off x="5741124" y="6356350"/>
            <a:ext cx="1273629"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87A9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22" name="Google Shape;122;p33"/>
          <p:cNvSpPr txBox="1"/>
          <p:nvPr>
            <p:ph idx="11" type="ftr"/>
          </p:nvPr>
        </p:nvSpPr>
        <p:spPr>
          <a:xfrm>
            <a:off x="72390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87A9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23" name="Google Shape;123;p33"/>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descr="Lohjan tunnus." id="124" name="Google Shape;124;p33"/>
          <p:cNvPicPr preferRelativeResize="0"/>
          <p:nvPr/>
        </p:nvPicPr>
        <p:blipFill rotWithShape="1">
          <a:blip r:embed="rId1">
            <a:alphaModFix/>
          </a:blip>
          <a:srcRect b="0" l="0" r="0" t="0"/>
          <a:stretch/>
        </p:blipFill>
        <p:spPr>
          <a:xfrm>
            <a:off x="481643" y="5998542"/>
            <a:ext cx="1691936" cy="62440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0.png"/><Relationship Id="rId4" Type="http://schemas.openxmlformats.org/officeDocument/2006/relationships/image" Target="../media/image13.png"/><Relationship Id="rId5"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3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25.jpg"/><Relationship Id="rId6"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hyperlink" Target="https://www.google.com/search?q=%22Puoli+tuntia+lukemista+%3A+kansainv%C3%A4linen+lasten+lukutaitotutkimus+%28PIRLS+2021%29%22&amp;rlz=1C1GCEB_enFI1188FI1188&amp;oq=pirls+puoli+tuntia&amp;gs_lcrp=EgZjaHJvbWUyBggAEEUYOdIBCDc1ODZqMGo3qAIAsAIA&amp;sourceid=chrome&amp;ie=UTF-8&amp;safe=active&amp;ssui=on&amp;ved=2ahUKEwj6vYjEjqSSAxWBExAIHeTwK2YQgK4QegQIAxAB" TargetMode="Externa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2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3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 Id="rId3"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 Id="rId3"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 Id="rId3" Type="http://schemas.openxmlformats.org/officeDocument/2006/relationships/image" Target="../media/image4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xml"/><Relationship Id="rId3"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3.xml"/><Relationship Id="rId3"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5.xml"/><Relationship Id="rId3"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2"/>
        </a:solidFill>
      </p:bgPr>
    </p:bg>
    <p:spTree>
      <p:nvGrpSpPr>
        <p:cNvPr id="270" name="Shape 270"/>
        <p:cNvGrpSpPr/>
        <p:nvPr/>
      </p:nvGrpSpPr>
      <p:grpSpPr>
        <a:xfrm>
          <a:off x="0" y="0"/>
          <a:ext cx="0" cy="0"/>
          <a:chOff x="0" y="0"/>
          <a:chExt cx="0" cy="0"/>
        </a:xfrm>
      </p:grpSpPr>
      <p:sp>
        <p:nvSpPr>
          <p:cNvPr id="271" name="Google Shape;271;p1"/>
          <p:cNvSpPr txBox="1"/>
          <p:nvPr>
            <p:ph idx="12" type="sldNum"/>
          </p:nvPr>
        </p:nvSpPr>
        <p:spPr>
          <a:xfrm>
            <a:off x="11443061" y="6356350"/>
            <a:ext cx="511629"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id="272" name="Google Shape;272;p1"/>
          <p:cNvPicPr preferRelativeResize="0"/>
          <p:nvPr/>
        </p:nvPicPr>
        <p:blipFill rotWithShape="1">
          <a:blip r:embed="rId3">
            <a:alphaModFix/>
          </a:blip>
          <a:srcRect b="0" l="0" r="0" t="0"/>
          <a:stretch/>
        </p:blipFill>
        <p:spPr>
          <a:xfrm>
            <a:off x="9224788" y="360582"/>
            <a:ext cx="3033112" cy="785603"/>
          </a:xfrm>
          <a:prstGeom prst="rect">
            <a:avLst/>
          </a:prstGeom>
          <a:noFill/>
          <a:ln>
            <a:noFill/>
          </a:ln>
        </p:spPr>
      </p:pic>
      <p:pic>
        <p:nvPicPr>
          <p:cNvPr id="273" name="Google Shape;273;p1"/>
          <p:cNvPicPr preferRelativeResize="0"/>
          <p:nvPr/>
        </p:nvPicPr>
        <p:blipFill rotWithShape="1">
          <a:blip r:embed="rId4">
            <a:alphaModFix/>
          </a:blip>
          <a:srcRect b="0" l="0" r="0" t="0"/>
          <a:stretch/>
        </p:blipFill>
        <p:spPr>
          <a:xfrm>
            <a:off x="239" y="4451418"/>
            <a:ext cx="2611394" cy="2408202"/>
          </a:xfrm>
          <a:prstGeom prst="rect">
            <a:avLst/>
          </a:prstGeom>
          <a:noFill/>
          <a:ln>
            <a:noFill/>
          </a:ln>
        </p:spPr>
      </p:pic>
      <p:pic>
        <p:nvPicPr>
          <p:cNvPr descr="Kuva, joka sisältää kohteen teksti, kartta, kuvitus" id="274" name="Google Shape;274;p1"/>
          <p:cNvPicPr preferRelativeResize="0"/>
          <p:nvPr/>
        </p:nvPicPr>
        <p:blipFill rotWithShape="1">
          <a:blip r:embed="rId5">
            <a:alphaModFix/>
          </a:blip>
          <a:srcRect b="0" l="0" r="0" t="0"/>
          <a:stretch/>
        </p:blipFill>
        <p:spPr>
          <a:xfrm>
            <a:off x="1" y="-1600"/>
            <a:ext cx="12256032" cy="6867604"/>
          </a:xfrm>
          <a:prstGeom prst="rect">
            <a:avLst/>
          </a:prstGeom>
          <a:noFill/>
          <a:ln>
            <a:noFill/>
          </a:ln>
        </p:spPr>
      </p:pic>
      <p:sp>
        <p:nvSpPr>
          <p:cNvPr id="275" name="Google Shape;275;p1"/>
          <p:cNvSpPr txBox="1"/>
          <p:nvPr/>
        </p:nvSpPr>
        <p:spPr>
          <a:xfrm>
            <a:off x="1787700" y="6168000"/>
            <a:ext cx="8616600" cy="69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300"/>
              <a:buFont typeface="Arial"/>
              <a:buNone/>
            </a:pPr>
            <a:r>
              <a:rPr b="1" lang="en-GB" sz="2300">
                <a:solidFill>
                  <a:schemeClr val="dk2"/>
                </a:solidFill>
                <a:latin typeface="Work Sans"/>
                <a:ea typeface="Work Sans"/>
                <a:cs typeface="Work Sans"/>
                <a:sym typeface="Work Sans"/>
              </a:rPr>
              <a:t>Lehmijärven koulu 24.8.2026</a:t>
            </a:r>
            <a:endParaRPr b="0" i="0" sz="2100" u="none" cap="none" strike="noStrike">
              <a:solidFill>
                <a:schemeClr val="dk1"/>
              </a:solidFill>
              <a:latin typeface="Arial"/>
              <a:ea typeface="Arial"/>
              <a:cs typeface="Arial"/>
              <a:sym typeface="Arial"/>
            </a:endParaRPr>
          </a:p>
        </p:txBody>
      </p:sp>
      <p:sp>
        <p:nvSpPr>
          <p:cNvPr id="276" name="Google Shape;276;p1"/>
          <p:cNvSpPr txBox="1"/>
          <p:nvPr/>
        </p:nvSpPr>
        <p:spPr>
          <a:xfrm>
            <a:off x="2954388" y="236700"/>
            <a:ext cx="6283200" cy="129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800"/>
              <a:buFont typeface="Arial"/>
              <a:buNone/>
            </a:pPr>
            <a:r>
              <a:rPr b="1" i="0" lang="en-GB" sz="3800" u="none" cap="none" strike="noStrike">
                <a:solidFill>
                  <a:schemeClr val="dk1"/>
                </a:solidFill>
                <a:latin typeface="Work Sans"/>
                <a:ea typeface="Work Sans"/>
                <a:cs typeface="Work Sans"/>
                <a:sym typeface="Work Sans"/>
              </a:rPr>
              <a:t>Tervetuloa </a:t>
            </a:r>
            <a:endParaRPr b="1" i="0" sz="3800" u="none" cap="none" strike="noStrike">
              <a:solidFill>
                <a:schemeClr val="dk1"/>
              </a:solidFill>
              <a:latin typeface="Work Sans"/>
              <a:ea typeface="Work Sans"/>
              <a:cs typeface="Work Sans"/>
              <a:sym typeface="Work Sans"/>
            </a:endParaRPr>
          </a:p>
          <a:p>
            <a:pPr indent="0" lvl="0" marL="0" marR="0" rtl="0" algn="ctr">
              <a:lnSpc>
                <a:spcPct val="100000"/>
              </a:lnSpc>
              <a:spcBef>
                <a:spcPts val="0"/>
              </a:spcBef>
              <a:spcAft>
                <a:spcPts val="0"/>
              </a:spcAft>
              <a:buClr>
                <a:srgbClr val="000000"/>
              </a:buClr>
              <a:buSzPts val="3800"/>
              <a:buFont typeface="Arial"/>
              <a:buNone/>
            </a:pPr>
            <a:r>
              <a:rPr b="1" i="0" lang="en-GB" sz="3800" u="none" cap="none" strike="noStrike">
                <a:solidFill>
                  <a:schemeClr val="dk1"/>
                </a:solidFill>
                <a:latin typeface="Work Sans"/>
                <a:ea typeface="Work Sans"/>
                <a:cs typeface="Work Sans"/>
                <a:sym typeface="Work Sans"/>
              </a:rPr>
              <a:t>vanhempainiltaan!</a:t>
            </a:r>
            <a:endParaRPr b="0" i="0" sz="21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g133609284aa_0_7"/>
          <p:cNvSpPr/>
          <p:nvPr/>
        </p:nvSpPr>
        <p:spPr>
          <a:xfrm>
            <a:off x="396933" y="446983"/>
            <a:ext cx="11513330" cy="6279501"/>
          </a:xfrm>
          <a:custGeom>
            <a:rect b="b" l="l" r="r" t="t"/>
            <a:pathLst>
              <a:path extrusionOk="0" h="6698134" w="13046266">
                <a:moveTo>
                  <a:pt x="0" y="0"/>
                </a:moveTo>
                <a:lnTo>
                  <a:pt x="13046266" y="0"/>
                </a:lnTo>
                <a:lnTo>
                  <a:pt x="13046266" y="6698134"/>
                </a:lnTo>
                <a:lnTo>
                  <a:pt x="0" y="6698134"/>
                </a:lnTo>
                <a:lnTo>
                  <a:pt x="0" y="0"/>
                </a:lnTo>
                <a:close/>
              </a:path>
            </a:pathLst>
          </a:custGeom>
          <a:blipFill rotWithShape="1">
            <a:blip r:embed="rId3">
              <a:alphaModFix/>
            </a:blip>
            <a:stretch>
              <a:fillRect b="0" l="0" r="-92831" t="0"/>
            </a:stretch>
          </a:blipFill>
          <a:ln cap="rnd" cmpd="sng" w="44450">
            <a:solidFill>
              <a:srgbClr val="000000"/>
            </a:solidFill>
            <a:prstDash val="solid"/>
            <a:round/>
            <a:headEnd len="sm" w="sm" type="none"/>
            <a:tailEnd len="sm" w="sm" type="none"/>
          </a:ln>
        </p:spPr>
      </p:sp>
      <p:sp>
        <p:nvSpPr>
          <p:cNvPr id="282" name="Google Shape;282;g133609284aa_0_7"/>
          <p:cNvSpPr/>
          <p:nvPr/>
        </p:nvSpPr>
        <p:spPr>
          <a:xfrm>
            <a:off x="688547" y="545719"/>
            <a:ext cx="2672808" cy="1429953"/>
          </a:xfrm>
          <a:custGeom>
            <a:rect b="b" l="l" r="r" t="t"/>
            <a:pathLst>
              <a:path extrusionOk="0" h="2142251" w="4004207">
                <a:moveTo>
                  <a:pt x="0" y="0"/>
                </a:moveTo>
                <a:lnTo>
                  <a:pt x="4004206" y="0"/>
                </a:lnTo>
                <a:lnTo>
                  <a:pt x="4004206" y="2142250"/>
                </a:lnTo>
                <a:lnTo>
                  <a:pt x="0" y="2142250"/>
                </a:lnTo>
                <a:lnTo>
                  <a:pt x="0" y="0"/>
                </a:lnTo>
                <a:close/>
              </a:path>
            </a:pathLst>
          </a:custGeom>
          <a:blipFill rotWithShape="1">
            <a:blip r:embed="rId4">
              <a:alphaModFix/>
            </a:blip>
            <a:stretch>
              <a:fillRect b="0" l="0" r="0" t="0"/>
            </a:stretch>
          </a:blipFill>
          <a:ln>
            <a:noFill/>
          </a:ln>
        </p:spPr>
      </p:sp>
      <p:sp>
        <p:nvSpPr>
          <p:cNvPr id="283" name="Google Shape;283;g133609284aa_0_7"/>
          <p:cNvSpPr/>
          <p:nvPr/>
        </p:nvSpPr>
        <p:spPr>
          <a:xfrm flipH="1">
            <a:off x="9783380" y="1577170"/>
            <a:ext cx="1830127" cy="979118"/>
          </a:xfrm>
          <a:custGeom>
            <a:rect b="b" l="l" r="r" t="t"/>
            <a:pathLst>
              <a:path extrusionOk="0" h="1466843" w="2741763">
                <a:moveTo>
                  <a:pt x="2741764" y="0"/>
                </a:moveTo>
                <a:lnTo>
                  <a:pt x="0" y="0"/>
                </a:lnTo>
                <a:lnTo>
                  <a:pt x="0" y="1466843"/>
                </a:lnTo>
                <a:lnTo>
                  <a:pt x="2741764" y="1466843"/>
                </a:lnTo>
                <a:lnTo>
                  <a:pt x="2741764" y="0"/>
                </a:lnTo>
                <a:close/>
              </a:path>
            </a:pathLst>
          </a:custGeom>
          <a:blipFill rotWithShape="1">
            <a:blip r:embed="rId4">
              <a:alphaModFix/>
            </a:blip>
            <a:stretch>
              <a:fillRect b="0" l="0" r="0" t="0"/>
            </a:stretch>
          </a:blipFill>
          <a:ln>
            <a:noFill/>
          </a:ln>
        </p:spPr>
      </p:sp>
      <p:sp>
        <p:nvSpPr>
          <p:cNvPr id="284" name="Google Shape;284;g133609284aa_0_7"/>
          <p:cNvSpPr txBox="1"/>
          <p:nvPr/>
        </p:nvSpPr>
        <p:spPr>
          <a:xfrm>
            <a:off x="2107050" y="2096292"/>
            <a:ext cx="3193500" cy="2463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800"/>
              </a:spcBef>
              <a:spcAft>
                <a:spcPts val="0"/>
              </a:spcAft>
              <a:buClr>
                <a:srgbClr val="000000"/>
              </a:buClr>
              <a:buSzPts val="1600"/>
              <a:buFont typeface="Arial"/>
              <a:buNone/>
            </a:pPr>
            <a:r>
              <a:t/>
            </a:r>
            <a:endParaRPr b="0" i="0" sz="1600" u="none" cap="none" strike="noStrike">
              <a:solidFill>
                <a:srgbClr val="000000"/>
              </a:solidFill>
              <a:latin typeface="Jua"/>
              <a:ea typeface="Jua"/>
              <a:cs typeface="Jua"/>
              <a:sym typeface="Jua"/>
            </a:endParaRPr>
          </a:p>
        </p:txBody>
      </p:sp>
      <p:sp>
        <p:nvSpPr>
          <p:cNvPr id="285" name="Google Shape;285;g133609284aa_0_7"/>
          <p:cNvSpPr txBox="1"/>
          <p:nvPr/>
        </p:nvSpPr>
        <p:spPr>
          <a:xfrm>
            <a:off x="806983" y="762283"/>
            <a:ext cx="4493400" cy="5741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Arial"/>
                <a:ea typeface="Arial"/>
                <a:cs typeface="Arial"/>
                <a:sym typeface="Arial"/>
              </a:rPr>
              <a:t>Loma- ja työajat 2025-2026</a:t>
            </a:r>
            <a:endParaRPr b="1"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Syyslukukausi 12.8.- 22.12.2026</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Aloitus 12.8.2026 (keskiviikko)</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syysloma 12.-16.10.2026 (viikko 42)</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joululoma 23.12.2026 - 6.1.2027 pääsiäinen 26.-29.3.2027</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Kevätlukukausi 7.1.-5.6.2027</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Aloitus 7.1.2027 (torstai)</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talviloma 22.-26.2.2027 (viikko 8)</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helatorstai 6.5.2027</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vapaapäivä 7.5.2027 (perjantai)</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päättäjäispäivä 5.6.2027 (lauantai)</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90 työpäivää 99 työpäivää</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yhteensä 189 työpäivää</a:t>
            </a:r>
            <a:endParaRPr b="0" i="0" sz="1700" u="none" cap="none" strike="noStrike">
              <a:solidFill>
                <a:srgbClr val="000000"/>
              </a:solidFill>
              <a:latin typeface="Arial"/>
              <a:ea typeface="Arial"/>
              <a:cs typeface="Arial"/>
              <a:sym typeface="Arial"/>
            </a:endParaRPr>
          </a:p>
        </p:txBody>
      </p:sp>
      <p:sp>
        <p:nvSpPr>
          <p:cNvPr id="286" name="Google Shape;286;g133609284aa_0_7"/>
          <p:cNvSpPr txBox="1"/>
          <p:nvPr/>
        </p:nvSpPr>
        <p:spPr>
          <a:xfrm>
            <a:off x="5583783" y="678067"/>
            <a:ext cx="5817300" cy="5633700"/>
          </a:xfrm>
          <a:prstGeom prst="rect">
            <a:avLst/>
          </a:prstGeom>
          <a:noFill/>
          <a:ln>
            <a:noFill/>
          </a:ln>
        </p:spPr>
        <p:txBody>
          <a:bodyPr anchorCtr="0" anchor="t" bIns="60950" lIns="60950" spcFirstLastPara="1" rIns="60950" wrap="square" tIns="60950">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Calibri"/>
                <a:ea typeface="Calibri"/>
                <a:cs typeface="Calibri"/>
                <a:sym typeface="Calibri"/>
              </a:rPr>
              <a:t>Henkilökunta ja oppilasmäärät:</a:t>
            </a:r>
            <a:endParaRPr b="1"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Calibri"/>
                <a:ea typeface="Calibri"/>
                <a:cs typeface="Calibri"/>
                <a:sym typeface="Calibri"/>
              </a:rPr>
              <a:t>Lehmijärvi</a:t>
            </a:r>
            <a:endParaRPr b="1"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Calibri"/>
                <a:ea typeface="Calibri"/>
                <a:cs typeface="Calibri"/>
                <a:sym typeface="Calibri"/>
              </a:rPr>
              <a:t>1.-3.  Monika Väkiparta ( 20 oppilasta)</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Calibri"/>
                <a:ea typeface="Calibri"/>
                <a:cs typeface="Calibri"/>
                <a:sym typeface="Calibri"/>
              </a:rPr>
              <a:t>4.-6.Tiina Sandell ( 24 oppilasta)</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lang="en-GB" sz="1600">
                <a:solidFill>
                  <a:schemeClr val="dk1"/>
                </a:solidFill>
                <a:latin typeface="Calibri"/>
                <a:ea typeface="Calibri"/>
                <a:cs typeface="Calibri"/>
                <a:sym typeface="Calibri"/>
              </a:rPr>
              <a:t>resurssi 12h </a:t>
            </a:r>
            <a:r>
              <a:rPr b="0" i="0" lang="en-GB" sz="1600" u="none" cap="none" strike="noStrike">
                <a:solidFill>
                  <a:schemeClr val="dk1"/>
                </a:solidFill>
                <a:latin typeface="Calibri"/>
                <a:ea typeface="Calibri"/>
                <a:cs typeface="Calibri"/>
                <a:sym typeface="Calibri"/>
              </a:rPr>
              <a:t>Pia Pistooli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700"/>
              <a:buFont typeface="Arial"/>
              <a:buNone/>
            </a:pPr>
            <a:r>
              <a:rPr b="0" i="0" lang="en-GB" sz="1600" u="none" cap="none" strike="noStrike">
                <a:solidFill>
                  <a:schemeClr val="dk1"/>
                </a:solidFill>
                <a:latin typeface="Calibri"/>
                <a:ea typeface="Calibri"/>
                <a:cs typeface="Calibri"/>
                <a:sym typeface="Calibri"/>
              </a:rPr>
              <a:t>Erityisopettaja Pia Rask ( kahtena päivänä </a:t>
            </a:r>
            <a:r>
              <a:rPr lang="en-GB" sz="1600">
                <a:solidFill>
                  <a:schemeClr val="dk1"/>
                </a:solidFill>
                <a:latin typeface="Calibri"/>
                <a:ea typeface="Calibri"/>
                <a:cs typeface="Calibri"/>
                <a:sym typeface="Calibri"/>
              </a:rPr>
              <a:t>koululla)</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700"/>
              <a:buFont typeface="Arial"/>
              <a:buNone/>
            </a:pPr>
            <a:r>
              <a:rPr b="0" i="0" lang="en-GB" sz="1600" u="none" cap="none" strike="noStrike">
                <a:solidFill>
                  <a:schemeClr val="dk1"/>
                </a:solidFill>
                <a:latin typeface="Calibri"/>
                <a:ea typeface="Calibri"/>
                <a:cs typeface="Calibri"/>
                <a:sym typeface="Calibri"/>
              </a:rPr>
              <a:t>EN, RU Hanna Heino</a:t>
            </a:r>
            <a:r>
              <a:rPr lang="en-GB" sz="1600">
                <a:solidFill>
                  <a:schemeClr val="dk1"/>
                </a:solidFill>
                <a:latin typeface="Calibri"/>
                <a:ea typeface="Calibri"/>
                <a:cs typeface="Calibri"/>
                <a:sym typeface="Calibri"/>
              </a:rPr>
              <a:t>-Nohynek (kahtena päivänä koululla)</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7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700"/>
              <a:buFont typeface="Arial"/>
              <a:buNone/>
            </a:pPr>
            <a:r>
              <a:rPr lang="en-GB" sz="1600">
                <a:solidFill>
                  <a:schemeClr val="dk1"/>
                </a:solidFill>
                <a:latin typeface="Calibri"/>
                <a:ea typeface="Calibri"/>
                <a:cs typeface="Calibri"/>
                <a:sym typeface="Calibri"/>
              </a:rPr>
              <a:t>Ohjaajat Jaana Alanko ja Lotta Teittinen</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7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700"/>
              <a:buFont typeface="Arial"/>
              <a:buNone/>
            </a:pPr>
            <a:r>
              <a:rPr lang="en-GB" sz="1600">
                <a:solidFill>
                  <a:schemeClr val="dk1"/>
                </a:solidFill>
                <a:latin typeface="Calibri"/>
                <a:ea typeface="Calibri"/>
                <a:cs typeface="Calibri"/>
                <a:sym typeface="Calibri"/>
              </a:rPr>
              <a:t>Koulukuraattori Miia Rantalaiho /044 374 0027</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700"/>
              <a:buFont typeface="Arial"/>
              <a:buNone/>
            </a:pPr>
            <a:r>
              <a:rPr lang="en-GB" sz="1600">
                <a:solidFill>
                  <a:schemeClr val="dk1"/>
                </a:solidFill>
                <a:latin typeface="Calibri"/>
                <a:ea typeface="Calibri"/>
                <a:cs typeface="Calibri"/>
                <a:sym typeface="Calibri"/>
              </a:rPr>
              <a:t>Koulupsykologi Iida Kajanki / </a:t>
            </a:r>
            <a:r>
              <a:rPr lang="en-GB" sz="1600">
                <a:solidFill>
                  <a:srgbClr val="333333"/>
                </a:solidFill>
                <a:highlight>
                  <a:srgbClr val="FFFFFF"/>
                </a:highlight>
              </a:rPr>
              <a:t>040 6466341</a:t>
            </a:r>
            <a:r>
              <a:rPr lang="en-GB" sz="1600"/>
              <a:t>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700"/>
              <a:buFont typeface="Arial"/>
              <a:buNone/>
            </a:pPr>
            <a:r>
              <a:rPr lang="en-GB" sz="1600">
                <a:solidFill>
                  <a:schemeClr val="dk1"/>
                </a:solidFill>
                <a:latin typeface="Calibri"/>
                <a:ea typeface="Calibri"/>
                <a:cs typeface="Calibri"/>
                <a:sym typeface="Calibri"/>
              </a:rPr>
              <a:t>Terveydenhoitaja Mira Laakso /044 374 2236</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700"/>
              <a:buFont typeface="Arial"/>
              <a:buNone/>
            </a:pPr>
            <a:r>
              <a:t/>
            </a:r>
            <a:endParaRPr sz="1600">
              <a:solidFill>
                <a:schemeClr val="dk1"/>
              </a:solidFill>
              <a:latin typeface="Calibri"/>
              <a:ea typeface="Calibri"/>
              <a:cs typeface="Calibri"/>
              <a:sym typeface="Calibri"/>
            </a:endParaRPr>
          </a:p>
          <a:p>
            <a:pPr indent="0" lvl="0" marL="0" rtl="0" algn="l">
              <a:spcBef>
                <a:spcPts val="0"/>
              </a:spcBef>
              <a:spcAft>
                <a:spcPts val="0"/>
              </a:spcAft>
              <a:buClr>
                <a:srgbClr val="000000"/>
              </a:buClr>
              <a:buSzPts val="1600"/>
              <a:buFont typeface="Arial"/>
              <a:buNone/>
            </a:pPr>
            <a:r>
              <a:rPr lang="en-GB" sz="1600">
                <a:solidFill>
                  <a:schemeClr val="dk1"/>
                </a:solidFill>
                <a:latin typeface="Calibri"/>
                <a:ea typeface="Calibri"/>
                <a:cs typeface="Calibri"/>
                <a:sym typeface="Calibri"/>
              </a:rPr>
              <a:t>Sirpa- lukumummo maanantaisin Muijala + Lehmijärvi vuorotellen</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700"/>
              <a:buFont typeface="Arial"/>
              <a:buNone/>
            </a:pPr>
            <a:r>
              <a:rPr lang="en-GB" sz="1600">
                <a:solidFill>
                  <a:schemeClr val="dk1"/>
                </a:solidFill>
                <a:latin typeface="Calibri"/>
                <a:ea typeface="Calibri"/>
                <a:cs typeface="Calibri"/>
                <a:sym typeface="Calibri"/>
              </a:rPr>
              <a:t>Laitoshuoltaja: Minna Sheehan</a:t>
            </a:r>
            <a:endParaRPr sz="16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3E3"/>
        </a:solidFill>
      </p:bgPr>
    </p:bg>
    <p:spTree>
      <p:nvGrpSpPr>
        <p:cNvPr id="290" name="Shape 290"/>
        <p:cNvGrpSpPr/>
        <p:nvPr/>
      </p:nvGrpSpPr>
      <p:grpSpPr>
        <a:xfrm>
          <a:off x="0" y="0"/>
          <a:ext cx="0" cy="0"/>
          <a:chOff x="0" y="0"/>
          <a:chExt cx="0" cy="0"/>
        </a:xfrm>
      </p:grpSpPr>
      <p:sp>
        <p:nvSpPr>
          <p:cNvPr id="291" name="Google Shape;291;g13360923bbc_0_0"/>
          <p:cNvSpPr txBox="1"/>
          <p:nvPr/>
        </p:nvSpPr>
        <p:spPr>
          <a:xfrm>
            <a:off x="326300" y="203475"/>
            <a:ext cx="6040200" cy="61107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1C4587"/>
                </a:solidFill>
                <a:latin typeface="Work Sans"/>
                <a:ea typeface="Work Sans"/>
                <a:cs typeface="Work Sans"/>
                <a:sym typeface="Work Sans"/>
              </a:rPr>
              <a:t>Oppimisen tuen järjestäminen muuttui 1.8.2025 alkaen perusopetuksessa. Toimintakulttuurin kehittäminen jatkuu. </a:t>
            </a:r>
            <a:endParaRPr b="0" i="0" sz="2400" u="none" cap="none" strike="noStrike">
              <a:solidFill>
                <a:srgbClr val="1C4587"/>
              </a:solidFill>
              <a:latin typeface="Work Sans"/>
              <a:ea typeface="Work Sans"/>
              <a:cs typeface="Work Sans"/>
              <a:sym typeface="Work Sans"/>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1C4587"/>
              </a:solidFill>
              <a:latin typeface="Work Sans"/>
              <a:ea typeface="Work Sans"/>
              <a:cs typeface="Work Sans"/>
              <a:sym typeface="Work Sans"/>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1C4587"/>
                </a:solidFill>
                <a:latin typeface="Work Sans"/>
                <a:ea typeface="Work Sans"/>
                <a:cs typeface="Work Sans"/>
                <a:sym typeface="Work Sans"/>
              </a:rPr>
              <a:t>Jatkossakin kaikilla oppilailla on oikeus oppia ja saada tukea koulunkäyntiin. Tuki painottuu ensisijaisesti opetusjärjestelyihin ja ryhmäkohtaiseen tukeen. </a:t>
            </a:r>
            <a:endParaRPr b="0" i="0" sz="2400" u="none" cap="none" strike="noStrike">
              <a:solidFill>
                <a:srgbClr val="1C4587"/>
              </a:solidFill>
              <a:latin typeface="Work Sans"/>
              <a:ea typeface="Work Sans"/>
              <a:cs typeface="Work Sans"/>
              <a:sym typeface="Work Sans"/>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1C4587"/>
              </a:solidFill>
              <a:latin typeface="Work Sans"/>
              <a:ea typeface="Work Sans"/>
              <a:cs typeface="Work Sans"/>
              <a:sym typeface="Work Sans"/>
            </a:endParaRPr>
          </a:p>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1C4587"/>
                </a:solidFill>
                <a:latin typeface="Work Sans"/>
                <a:ea typeface="Work Sans"/>
                <a:cs typeface="Work Sans"/>
                <a:sym typeface="Work Sans"/>
              </a:rPr>
              <a:t>Pidennetty oppivelvollisuus poistuu 1.9.2026 alkaen. Jokaisen oppilaan tuki on tarkistettu / tarkistetaan 31.8.2026 mennessä. </a:t>
            </a:r>
            <a:endParaRPr b="0" i="0" sz="2400" u="none" cap="none" strike="noStrike">
              <a:solidFill>
                <a:srgbClr val="1C4587"/>
              </a:solidFill>
              <a:latin typeface="Work Sans"/>
              <a:ea typeface="Work Sans"/>
              <a:cs typeface="Work Sans"/>
              <a:sym typeface="Work Sans"/>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1C4587"/>
              </a:solidFill>
              <a:latin typeface="Work Sans"/>
              <a:ea typeface="Work Sans"/>
              <a:cs typeface="Work Sans"/>
              <a:sym typeface="Work Sans"/>
            </a:endParaRPr>
          </a:p>
        </p:txBody>
      </p:sp>
      <p:pic>
        <p:nvPicPr>
          <p:cNvPr id="292" name="Google Shape;292;g13360923bbc_0_0" title="Oppimisen tuki Lohjalla vihreä puu.png"/>
          <p:cNvPicPr preferRelativeResize="0"/>
          <p:nvPr/>
        </p:nvPicPr>
        <p:blipFill rotWithShape="1">
          <a:blip r:embed="rId3">
            <a:alphaModFix/>
          </a:blip>
          <a:srcRect b="0" l="0" r="0" t="0"/>
          <a:stretch/>
        </p:blipFill>
        <p:spPr>
          <a:xfrm>
            <a:off x="7311069" y="0"/>
            <a:ext cx="4553712"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96" name="Shape 296"/>
        <p:cNvGrpSpPr/>
        <p:nvPr/>
      </p:nvGrpSpPr>
      <p:grpSpPr>
        <a:xfrm>
          <a:off x="0" y="0"/>
          <a:ext cx="0" cy="0"/>
          <a:chOff x="0" y="0"/>
          <a:chExt cx="0" cy="0"/>
        </a:xfrm>
      </p:grpSpPr>
      <p:sp>
        <p:nvSpPr>
          <p:cNvPr id="297" name="Google Shape;297;g13360923bbc_0_102"/>
          <p:cNvSpPr txBox="1"/>
          <p:nvPr>
            <p:ph type="title"/>
          </p:nvPr>
        </p:nvSpPr>
        <p:spPr>
          <a:xfrm>
            <a:off x="517869" y="523625"/>
            <a:ext cx="6889500" cy="10806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dk1"/>
              </a:buClr>
              <a:buSzPts val="3600"/>
              <a:buFont typeface="Arial"/>
              <a:buNone/>
            </a:pPr>
            <a:r>
              <a:rPr lang="en-GB">
                <a:latin typeface="Work Sans"/>
                <a:ea typeface="Work Sans"/>
                <a:cs typeface="Work Sans"/>
                <a:sym typeface="Work Sans"/>
              </a:rPr>
              <a:t>Oppimisen edellytyksiä tukevat opetusjärjestelyt</a:t>
            </a:r>
            <a:endParaRPr>
              <a:latin typeface="Work Sans"/>
              <a:ea typeface="Work Sans"/>
              <a:cs typeface="Work Sans"/>
              <a:sym typeface="Work Sans"/>
            </a:endParaRPr>
          </a:p>
        </p:txBody>
      </p:sp>
      <p:sp>
        <p:nvSpPr>
          <p:cNvPr id="298" name="Google Shape;298;g13360923bbc_0_102"/>
          <p:cNvSpPr txBox="1"/>
          <p:nvPr>
            <p:ph idx="1" type="body"/>
          </p:nvPr>
        </p:nvSpPr>
        <p:spPr>
          <a:xfrm>
            <a:off x="475937" y="1949203"/>
            <a:ext cx="4953000" cy="3784800"/>
          </a:xfrm>
          <a:prstGeom prst="rect">
            <a:avLst/>
          </a:prstGeom>
          <a:noFill/>
          <a:ln>
            <a:noFill/>
          </a:ln>
        </p:spPr>
        <p:txBody>
          <a:bodyPr anchorCtr="0" anchor="t" bIns="0" lIns="0" spcFirstLastPara="1" rIns="0" wrap="square" tIns="0">
            <a:normAutofit fontScale="70000" lnSpcReduction="20000"/>
          </a:bodyPr>
          <a:lstStyle/>
          <a:p>
            <a:pPr indent="-289560" lvl="0" marL="342900" rtl="0" algn="l">
              <a:lnSpc>
                <a:spcPct val="90000"/>
              </a:lnSpc>
              <a:spcBef>
                <a:spcPts val="0"/>
              </a:spcBef>
              <a:spcAft>
                <a:spcPts val="0"/>
              </a:spcAft>
              <a:buClr>
                <a:srgbClr val="1C4587"/>
              </a:buClr>
              <a:buSzPct val="100000"/>
              <a:buFont typeface="Work Sans"/>
              <a:buChar char="-"/>
            </a:pPr>
            <a:r>
              <a:rPr lang="en-GB" sz="2800">
                <a:solidFill>
                  <a:srgbClr val="1C4587"/>
                </a:solidFill>
                <a:latin typeface="Work Sans"/>
                <a:ea typeface="Work Sans"/>
                <a:cs typeface="Work Sans"/>
                <a:sym typeface="Work Sans"/>
              </a:rPr>
              <a:t>Oppilaiden yksilöllisten tarpeiden ja edellytysten huomioiminen.</a:t>
            </a:r>
            <a:endParaRPr sz="2800">
              <a:solidFill>
                <a:srgbClr val="1C4587"/>
              </a:solidFill>
              <a:latin typeface="Work Sans"/>
              <a:ea typeface="Work Sans"/>
              <a:cs typeface="Work Sans"/>
              <a:sym typeface="Work Sans"/>
            </a:endParaRPr>
          </a:p>
          <a:p>
            <a:pPr indent="-289560" lvl="0" marL="342900" rtl="0" algn="l">
              <a:lnSpc>
                <a:spcPct val="90000"/>
              </a:lnSpc>
              <a:spcBef>
                <a:spcPts val="1000"/>
              </a:spcBef>
              <a:spcAft>
                <a:spcPts val="0"/>
              </a:spcAft>
              <a:buClr>
                <a:srgbClr val="1C4587"/>
              </a:buClr>
              <a:buSzPct val="100000"/>
              <a:buFont typeface="Work Sans"/>
              <a:buChar char="-"/>
            </a:pPr>
            <a:r>
              <a:rPr lang="en-GB" sz="2800">
                <a:solidFill>
                  <a:srgbClr val="1C4587"/>
                </a:solidFill>
                <a:latin typeface="Work Sans"/>
                <a:ea typeface="Work Sans"/>
                <a:cs typeface="Work Sans"/>
                <a:sym typeface="Work Sans"/>
              </a:rPr>
              <a:t>Opetusryhmien muodostaminen siten, että oppimisen tavoitteet on mahdollista saavuttaa.</a:t>
            </a:r>
            <a:endParaRPr sz="2400">
              <a:solidFill>
                <a:srgbClr val="1C4587"/>
              </a:solidFill>
              <a:latin typeface="Work Sans"/>
              <a:ea typeface="Work Sans"/>
              <a:cs typeface="Work Sans"/>
              <a:sym typeface="Work Sans"/>
            </a:endParaRPr>
          </a:p>
          <a:p>
            <a:pPr indent="-289560" lvl="0" marL="342900" rtl="0" algn="l">
              <a:lnSpc>
                <a:spcPct val="90000"/>
              </a:lnSpc>
              <a:spcBef>
                <a:spcPts val="1000"/>
              </a:spcBef>
              <a:spcAft>
                <a:spcPts val="0"/>
              </a:spcAft>
              <a:buClr>
                <a:srgbClr val="1C4587"/>
              </a:buClr>
              <a:buSzPct val="100000"/>
              <a:buFont typeface="Work Sans"/>
              <a:buChar char="-"/>
            </a:pPr>
            <a:r>
              <a:rPr lang="en-GB" sz="2800">
                <a:solidFill>
                  <a:srgbClr val="1C4587"/>
                </a:solidFill>
                <a:latin typeface="Work Sans"/>
                <a:ea typeface="Work Sans"/>
                <a:cs typeface="Work Sans"/>
                <a:sym typeface="Work Sans"/>
              </a:rPr>
              <a:t>koulunkäynninohjaajan tai avustajan tuki</a:t>
            </a:r>
            <a:endParaRPr sz="2400">
              <a:solidFill>
                <a:srgbClr val="1C4587"/>
              </a:solidFill>
              <a:latin typeface="Work Sans"/>
              <a:ea typeface="Work Sans"/>
              <a:cs typeface="Work Sans"/>
              <a:sym typeface="Work Sans"/>
            </a:endParaRPr>
          </a:p>
          <a:p>
            <a:pPr indent="-289560" lvl="0" marL="342900" rtl="0" algn="l">
              <a:lnSpc>
                <a:spcPct val="90000"/>
              </a:lnSpc>
              <a:spcBef>
                <a:spcPts val="1000"/>
              </a:spcBef>
              <a:spcAft>
                <a:spcPts val="0"/>
              </a:spcAft>
              <a:buClr>
                <a:srgbClr val="1C4587"/>
              </a:buClr>
              <a:buSzPct val="100000"/>
              <a:buFont typeface="Work Sans"/>
              <a:buChar char="-"/>
            </a:pPr>
            <a:r>
              <a:rPr lang="en-GB" sz="2800">
                <a:solidFill>
                  <a:srgbClr val="1C4587"/>
                </a:solidFill>
                <a:latin typeface="Work Sans"/>
                <a:ea typeface="Work Sans"/>
                <a:cs typeface="Work Sans"/>
                <a:sym typeface="Work Sans"/>
              </a:rPr>
              <a:t>kielitietoinen opetus </a:t>
            </a:r>
            <a:endParaRPr sz="2400">
              <a:solidFill>
                <a:srgbClr val="1C4587"/>
              </a:solidFill>
              <a:latin typeface="Work Sans"/>
              <a:ea typeface="Work Sans"/>
              <a:cs typeface="Work Sans"/>
              <a:sym typeface="Work Sans"/>
            </a:endParaRPr>
          </a:p>
          <a:p>
            <a:pPr indent="-289560" lvl="0" marL="342900" rtl="0" algn="l">
              <a:lnSpc>
                <a:spcPct val="90000"/>
              </a:lnSpc>
              <a:spcBef>
                <a:spcPts val="1000"/>
              </a:spcBef>
              <a:spcAft>
                <a:spcPts val="0"/>
              </a:spcAft>
              <a:buClr>
                <a:srgbClr val="1C4587"/>
              </a:buClr>
              <a:buSzPct val="100000"/>
              <a:buFont typeface="Work Sans"/>
              <a:buChar char="-"/>
            </a:pPr>
            <a:r>
              <a:rPr lang="en-GB" sz="2800">
                <a:solidFill>
                  <a:srgbClr val="1C4587"/>
                </a:solidFill>
                <a:latin typeface="Work Sans"/>
                <a:ea typeface="Work Sans"/>
                <a:cs typeface="Work Sans"/>
                <a:sym typeface="Work Sans"/>
              </a:rPr>
              <a:t>Pedagogiset ratkaisut, joista hyötyvät kaiken tasoiset oppilaat. </a:t>
            </a:r>
            <a:endParaRPr sz="2400">
              <a:solidFill>
                <a:srgbClr val="1C4587"/>
              </a:solidFill>
              <a:latin typeface="Work Sans"/>
              <a:ea typeface="Work Sans"/>
              <a:cs typeface="Work Sans"/>
              <a:sym typeface="Work Sans"/>
            </a:endParaRPr>
          </a:p>
          <a:p>
            <a:pPr indent="-289560" lvl="0" marL="342900" rtl="0" algn="l">
              <a:lnSpc>
                <a:spcPct val="90000"/>
              </a:lnSpc>
              <a:spcBef>
                <a:spcPts val="1000"/>
              </a:spcBef>
              <a:spcAft>
                <a:spcPts val="0"/>
              </a:spcAft>
              <a:buClr>
                <a:srgbClr val="1C4587"/>
              </a:buClr>
              <a:buSzPct val="100000"/>
              <a:buFont typeface="Work Sans"/>
              <a:buChar char="-"/>
            </a:pPr>
            <a:r>
              <a:rPr lang="en-GB" sz="2800">
                <a:solidFill>
                  <a:srgbClr val="1C4587"/>
                </a:solidFill>
                <a:latin typeface="Work Sans"/>
                <a:ea typeface="Work Sans"/>
                <a:cs typeface="Work Sans"/>
                <a:sym typeface="Work Sans"/>
              </a:rPr>
              <a:t>Oppimista tukevista opetusjärjestelyistä ei tehdä hallintopäätöstä.</a:t>
            </a:r>
            <a:endParaRPr sz="2400">
              <a:solidFill>
                <a:srgbClr val="1C4587"/>
              </a:solidFill>
              <a:latin typeface="Work Sans"/>
              <a:ea typeface="Work Sans"/>
              <a:cs typeface="Work Sans"/>
              <a:sym typeface="Work Sans"/>
            </a:endParaRPr>
          </a:p>
          <a:p>
            <a:pPr indent="-95250" lvl="0" marL="228600" rtl="0" algn="l">
              <a:lnSpc>
                <a:spcPct val="90000"/>
              </a:lnSpc>
              <a:spcBef>
                <a:spcPts val="0"/>
              </a:spcBef>
              <a:spcAft>
                <a:spcPts val="0"/>
              </a:spcAft>
              <a:buClr>
                <a:schemeClr val="dk1"/>
              </a:buClr>
              <a:buSzPct val="100000"/>
              <a:buNone/>
            </a:pPr>
            <a:r>
              <a:t/>
            </a:r>
            <a:endParaRPr>
              <a:solidFill>
                <a:srgbClr val="1C4587"/>
              </a:solidFill>
              <a:latin typeface="Work Sans"/>
              <a:ea typeface="Work Sans"/>
              <a:cs typeface="Work Sans"/>
              <a:sym typeface="Work Sans"/>
            </a:endParaRPr>
          </a:p>
        </p:txBody>
      </p:sp>
      <p:sp>
        <p:nvSpPr>
          <p:cNvPr id="299" name="Google Shape;299;g13360923bbc_0_102"/>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
        <p:nvSpPr>
          <p:cNvPr id="300" name="Google Shape;300;g13360923bbc_0_102"/>
          <p:cNvSpPr/>
          <p:nvPr/>
        </p:nvSpPr>
        <p:spPr>
          <a:xfrm>
            <a:off x="6978527" y="2054075"/>
            <a:ext cx="4407300" cy="4035600"/>
          </a:xfrm>
          <a:prstGeom prst="ellipse">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04" name="Shape 304"/>
        <p:cNvGrpSpPr/>
        <p:nvPr/>
      </p:nvGrpSpPr>
      <p:grpSpPr>
        <a:xfrm>
          <a:off x="0" y="0"/>
          <a:ext cx="0" cy="0"/>
          <a:chOff x="0" y="0"/>
          <a:chExt cx="0" cy="0"/>
        </a:xfrm>
      </p:grpSpPr>
      <p:sp>
        <p:nvSpPr>
          <p:cNvPr id="305" name="Google Shape;305;g13360923bbc_0_109"/>
          <p:cNvSpPr txBox="1"/>
          <p:nvPr>
            <p:ph type="title"/>
          </p:nvPr>
        </p:nvSpPr>
        <p:spPr>
          <a:xfrm>
            <a:off x="5264150" y="219476"/>
            <a:ext cx="5608800" cy="8817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dk1"/>
              </a:buClr>
              <a:buSzPts val="3600"/>
              <a:buFont typeface="Arial"/>
              <a:buNone/>
            </a:pPr>
            <a:r>
              <a:rPr lang="en-GB">
                <a:latin typeface="Work Sans"/>
                <a:ea typeface="Work Sans"/>
                <a:cs typeface="Work Sans"/>
                <a:sym typeface="Work Sans"/>
              </a:rPr>
              <a:t>Ryhmäkohtainen tuki</a:t>
            </a:r>
            <a:endParaRPr>
              <a:latin typeface="Work Sans"/>
              <a:ea typeface="Work Sans"/>
              <a:cs typeface="Work Sans"/>
              <a:sym typeface="Work Sans"/>
            </a:endParaRPr>
          </a:p>
        </p:txBody>
      </p:sp>
      <p:sp>
        <p:nvSpPr>
          <p:cNvPr id="306" name="Google Shape;306;g13360923bbc_0_109"/>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
        <p:nvSpPr>
          <p:cNvPr id="307" name="Google Shape;307;g13360923bbc_0_109"/>
          <p:cNvSpPr/>
          <p:nvPr/>
        </p:nvSpPr>
        <p:spPr>
          <a:xfrm>
            <a:off x="540698" y="1396648"/>
            <a:ext cx="4118700" cy="3599400"/>
          </a:xfrm>
          <a:prstGeom prst="ellipse">
            <a:avLst/>
          </a:prstGeom>
          <a:blipFill rotWithShape="1">
            <a:blip r:embed="rId3">
              <a:alphaModFix/>
            </a:blip>
            <a:stretch>
              <a:fillRect b="0" l="0" r="0" t="0"/>
            </a:stretch>
          </a:blipFill>
          <a:ln cap="flat" cmpd="sng" w="19050">
            <a:solidFill>
              <a:srgbClr val="5491A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8" name="Google Shape;308;g13360923bbc_0_109"/>
          <p:cNvSpPr txBox="1"/>
          <p:nvPr/>
        </p:nvSpPr>
        <p:spPr>
          <a:xfrm>
            <a:off x="5106875" y="1447075"/>
            <a:ext cx="6040200" cy="4710000"/>
          </a:xfrm>
          <a:prstGeom prst="rect">
            <a:avLst/>
          </a:prstGeom>
          <a:noFill/>
          <a:ln>
            <a:noFill/>
          </a:ln>
        </p:spPr>
        <p:txBody>
          <a:bodyPr anchorCtr="0" anchor="ctr" bIns="91425" lIns="91425" spcFirstLastPara="1" rIns="91425" wrap="square" tIns="91425">
            <a:spAutoFit/>
          </a:bodyPr>
          <a:lstStyle/>
          <a:p>
            <a:pPr indent="-323850" lvl="0" marL="342900" marR="0" rtl="0" algn="l">
              <a:lnSpc>
                <a:spcPct val="90000"/>
              </a:lnSpc>
              <a:spcBef>
                <a:spcPts val="0"/>
              </a:spcBef>
              <a:spcAft>
                <a:spcPts val="0"/>
              </a:spcAft>
              <a:buClr>
                <a:srgbClr val="1C4587"/>
              </a:buClr>
              <a:buSzPts val="2500"/>
              <a:buFont typeface="Work Sans"/>
              <a:buChar char="-"/>
            </a:pPr>
            <a:r>
              <a:rPr b="0" i="0" lang="en-GB" sz="2500" u="none" cap="none" strike="noStrike">
                <a:solidFill>
                  <a:srgbClr val="1C4587"/>
                </a:solidFill>
                <a:latin typeface="Work Sans"/>
                <a:ea typeface="Work Sans"/>
                <a:cs typeface="Work Sans"/>
                <a:sym typeface="Work Sans"/>
              </a:rPr>
              <a:t>Ensisijainen oppimisen tuen muoto, johon kaikilla oppilailla on oikeus. </a:t>
            </a:r>
            <a:endParaRPr b="0" i="0" sz="2100" u="none" cap="none" strike="noStrike">
              <a:solidFill>
                <a:srgbClr val="1C4587"/>
              </a:solidFill>
              <a:latin typeface="Work Sans"/>
              <a:ea typeface="Work Sans"/>
              <a:cs typeface="Work Sans"/>
              <a:sym typeface="Work Sans"/>
            </a:endParaRPr>
          </a:p>
          <a:p>
            <a:pPr indent="0" lvl="0" marL="0" marR="0" rtl="0" algn="l">
              <a:lnSpc>
                <a:spcPct val="90000"/>
              </a:lnSpc>
              <a:spcBef>
                <a:spcPts val="1000"/>
              </a:spcBef>
              <a:spcAft>
                <a:spcPts val="0"/>
              </a:spcAft>
              <a:buClr>
                <a:srgbClr val="000000"/>
              </a:buClr>
              <a:buSzPts val="2800"/>
              <a:buFont typeface="Arial"/>
              <a:buNone/>
            </a:pPr>
            <a:r>
              <a:t/>
            </a:r>
            <a:endParaRPr b="0" i="0" sz="1000" u="none" cap="none" strike="noStrike">
              <a:solidFill>
                <a:srgbClr val="1C4587"/>
              </a:solidFill>
              <a:latin typeface="Work Sans"/>
              <a:ea typeface="Work Sans"/>
              <a:cs typeface="Work Sans"/>
              <a:sym typeface="Work Sans"/>
            </a:endParaRPr>
          </a:p>
          <a:p>
            <a:pPr indent="-323850" lvl="0" marL="342900" marR="0" rtl="0" algn="l">
              <a:lnSpc>
                <a:spcPct val="90000"/>
              </a:lnSpc>
              <a:spcBef>
                <a:spcPts val="1000"/>
              </a:spcBef>
              <a:spcAft>
                <a:spcPts val="0"/>
              </a:spcAft>
              <a:buClr>
                <a:srgbClr val="1C4587"/>
              </a:buClr>
              <a:buSzPts val="2500"/>
              <a:buFont typeface="Work Sans"/>
              <a:buChar char="-"/>
            </a:pPr>
            <a:r>
              <a:rPr b="0" i="0" lang="en-GB" sz="2500" u="none" cap="none" strike="noStrike">
                <a:solidFill>
                  <a:srgbClr val="1C4587"/>
                </a:solidFill>
                <a:latin typeface="Work Sans"/>
                <a:ea typeface="Work Sans"/>
                <a:cs typeface="Work Sans"/>
                <a:sym typeface="Work Sans"/>
              </a:rPr>
              <a:t>Ryhmäkohtaisia tukimuotoja ovat:</a:t>
            </a:r>
            <a:endParaRPr b="0" i="0" sz="2100" u="none" cap="none" strike="noStrike">
              <a:solidFill>
                <a:srgbClr val="1C4587"/>
              </a:solidFill>
              <a:latin typeface="Work Sans"/>
              <a:ea typeface="Work Sans"/>
              <a:cs typeface="Work Sans"/>
              <a:sym typeface="Work Sans"/>
            </a:endParaRPr>
          </a:p>
          <a:p>
            <a:pPr indent="-158750" lvl="1" marL="457200" marR="0" rtl="0" algn="l">
              <a:lnSpc>
                <a:spcPct val="90000"/>
              </a:lnSpc>
              <a:spcBef>
                <a:spcPts val="500"/>
              </a:spcBef>
              <a:spcAft>
                <a:spcPts val="0"/>
              </a:spcAft>
              <a:buClr>
                <a:srgbClr val="1C4587"/>
              </a:buClr>
              <a:buSzPts val="2500"/>
              <a:buFont typeface="Work Sans"/>
              <a:buChar char="•"/>
            </a:pPr>
            <a:r>
              <a:rPr b="0" i="0" lang="en-GB" sz="2500" u="none" cap="none" strike="noStrike">
                <a:solidFill>
                  <a:srgbClr val="1C4587"/>
                </a:solidFill>
                <a:latin typeface="Work Sans"/>
                <a:ea typeface="Work Sans"/>
                <a:cs typeface="Work Sans"/>
                <a:sym typeface="Work Sans"/>
              </a:rPr>
              <a:t> yleinen tukiopetus</a:t>
            </a:r>
            <a:endParaRPr b="0" i="0" sz="1700" u="none" cap="none" strike="noStrike">
              <a:solidFill>
                <a:srgbClr val="1C4587"/>
              </a:solidFill>
              <a:latin typeface="Work Sans"/>
              <a:ea typeface="Work Sans"/>
              <a:cs typeface="Work Sans"/>
              <a:sym typeface="Work Sans"/>
            </a:endParaRPr>
          </a:p>
          <a:p>
            <a:pPr indent="-158750" lvl="1" marL="457200" marR="0" rtl="0" algn="l">
              <a:lnSpc>
                <a:spcPct val="90000"/>
              </a:lnSpc>
              <a:spcBef>
                <a:spcPts val="500"/>
              </a:spcBef>
              <a:spcAft>
                <a:spcPts val="0"/>
              </a:spcAft>
              <a:buClr>
                <a:srgbClr val="1C4587"/>
              </a:buClr>
              <a:buSzPts val="2500"/>
              <a:buFont typeface="Work Sans"/>
              <a:buChar char="•"/>
            </a:pPr>
            <a:r>
              <a:rPr b="0" i="0" lang="en-GB" sz="2500" u="none" cap="none" strike="noStrike">
                <a:solidFill>
                  <a:srgbClr val="1C4587"/>
                </a:solidFill>
                <a:latin typeface="Work Sans"/>
                <a:ea typeface="Work Sans"/>
                <a:cs typeface="Work Sans"/>
                <a:sym typeface="Work Sans"/>
              </a:rPr>
              <a:t> opetuskielen tukiopetus</a:t>
            </a:r>
            <a:endParaRPr b="0" i="0" sz="1700" u="none" cap="none" strike="noStrike">
              <a:solidFill>
                <a:srgbClr val="1C4587"/>
              </a:solidFill>
              <a:latin typeface="Work Sans"/>
              <a:ea typeface="Work Sans"/>
              <a:cs typeface="Work Sans"/>
              <a:sym typeface="Work Sans"/>
            </a:endParaRPr>
          </a:p>
          <a:p>
            <a:pPr indent="-158750" lvl="1" marL="457200" marR="0" rtl="0" algn="l">
              <a:lnSpc>
                <a:spcPct val="90000"/>
              </a:lnSpc>
              <a:spcBef>
                <a:spcPts val="500"/>
              </a:spcBef>
              <a:spcAft>
                <a:spcPts val="0"/>
              </a:spcAft>
              <a:buClr>
                <a:srgbClr val="1C4587"/>
              </a:buClr>
              <a:buSzPts val="2500"/>
              <a:buFont typeface="Work Sans"/>
              <a:buChar char="•"/>
            </a:pPr>
            <a:r>
              <a:rPr b="0" i="0" lang="en-GB" sz="2500" u="none" cap="none" strike="noStrike">
                <a:solidFill>
                  <a:srgbClr val="1C4587"/>
                </a:solidFill>
                <a:latin typeface="Work Sans"/>
                <a:ea typeface="Work Sans"/>
                <a:cs typeface="Work Sans"/>
                <a:sym typeface="Work Sans"/>
              </a:rPr>
              <a:t> erityisopettajan antama opetus muun opetuksen yhteydessä</a:t>
            </a:r>
            <a:endParaRPr b="0" i="0" sz="2500" u="none" cap="none" strike="noStrike">
              <a:solidFill>
                <a:srgbClr val="1C4587"/>
              </a:solidFill>
              <a:latin typeface="Work Sans"/>
              <a:ea typeface="Work Sans"/>
              <a:cs typeface="Work Sans"/>
              <a:sym typeface="Work Sans"/>
            </a:endParaRPr>
          </a:p>
          <a:p>
            <a:pPr indent="0" lvl="0" marL="457200" marR="0" rtl="0" algn="l">
              <a:lnSpc>
                <a:spcPct val="90000"/>
              </a:lnSpc>
              <a:spcBef>
                <a:spcPts val="500"/>
              </a:spcBef>
              <a:spcAft>
                <a:spcPts val="0"/>
              </a:spcAft>
              <a:buClr>
                <a:srgbClr val="000000"/>
              </a:buClr>
              <a:buSzPts val="2500"/>
              <a:buFont typeface="Arial"/>
              <a:buNone/>
            </a:pPr>
            <a:r>
              <a:t/>
            </a:r>
            <a:endParaRPr b="0" i="0" sz="2500" u="none" cap="none" strike="noStrike">
              <a:solidFill>
                <a:srgbClr val="1C4587"/>
              </a:solidFill>
              <a:latin typeface="Work Sans"/>
              <a:ea typeface="Work Sans"/>
              <a:cs typeface="Work Sans"/>
              <a:sym typeface="Work Sans"/>
            </a:endParaRPr>
          </a:p>
          <a:p>
            <a:pPr indent="-387350" lvl="0" marL="457200" marR="0" rtl="0" algn="l">
              <a:lnSpc>
                <a:spcPct val="90000"/>
              </a:lnSpc>
              <a:spcBef>
                <a:spcPts val="500"/>
              </a:spcBef>
              <a:spcAft>
                <a:spcPts val="0"/>
              </a:spcAft>
              <a:buClr>
                <a:srgbClr val="1C4587"/>
              </a:buClr>
              <a:buSzPts val="2500"/>
              <a:buFont typeface="Work Sans"/>
              <a:buChar char="-"/>
            </a:pPr>
            <a:r>
              <a:rPr b="0" i="0" lang="en-GB" sz="2500" u="none" cap="none" strike="noStrike">
                <a:solidFill>
                  <a:srgbClr val="1C4587"/>
                </a:solidFill>
                <a:latin typeface="Work Sans"/>
                <a:ea typeface="Work Sans"/>
                <a:cs typeface="Work Sans"/>
                <a:sym typeface="Work Sans"/>
              </a:rPr>
              <a:t>Ryhmäkohtaisesta tuesta ei tehdä hallintopäätöstä.</a:t>
            </a:r>
            <a:endParaRPr b="0" i="0" sz="2500" u="none" cap="none" strike="noStrike">
              <a:solidFill>
                <a:srgbClr val="1C4587"/>
              </a:solidFill>
              <a:latin typeface="Work Sans"/>
              <a:ea typeface="Work Sans"/>
              <a:cs typeface="Work Sans"/>
              <a:sym typeface="Work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312" name="Shape 312"/>
        <p:cNvGrpSpPr/>
        <p:nvPr/>
      </p:nvGrpSpPr>
      <p:grpSpPr>
        <a:xfrm>
          <a:off x="0" y="0"/>
          <a:ext cx="0" cy="0"/>
          <a:chOff x="0" y="0"/>
          <a:chExt cx="0" cy="0"/>
        </a:xfrm>
      </p:grpSpPr>
      <p:sp>
        <p:nvSpPr>
          <p:cNvPr id="313" name="Google Shape;313;g13360923bbc_0_116"/>
          <p:cNvSpPr txBox="1"/>
          <p:nvPr>
            <p:ph type="ctrTitle"/>
          </p:nvPr>
        </p:nvSpPr>
        <p:spPr>
          <a:xfrm>
            <a:off x="1152263" y="502600"/>
            <a:ext cx="6049800" cy="850200"/>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4320"/>
              <a:buFont typeface="Arial"/>
              <a:buNone/>
            </a:pPr>
            <a:r>
              <a:rPr b="1" lang="en-GB" sz="3620">
                <a:solidFill>
                  <a:srgbClr val="1C4587"/>
                </a:solidFill>
                <a:latin typeface="Work Sans"/>
                <a:ea typeface="Work Sans"/>
                <a:cs typeface="Work Sans"/>
                <a:sym typeface="Work Sans"/>
              </a:rPr>
              <a:t>Oppilaskohtainen tuki</a:t>
            </a:r>
            <a:endParaRPr b="1" sz="3620">
              <a:solidFill>
                <a:srgbClr val="1C4587"/>
              </a:solidFill>
              <a:latin typeface="Work Sans"/>
              <a:ea typeface="Work Sans"/>
              <a:cs typeface="Work Sans"/>
              <a:sym typeface="Work Sans"/>
            </a:endParaRPr>
          </a:p>
        </p:txBody>
      </p:sp>
      <p:sp>
        <p:nvSpPr>
          <p:cNvPr id="314" name="Google Shape;314;g13360923bbc_0_116"/>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id="315" name="Google Shape;315;g13360923bbc_0_116"/>
          <p:cNvPicPr preferRelativeResize="0"/>
          <p:nvPr/>
        </p:nvPicPr>
        <p:blipFill rotWithShape="1">
          <a:blip r:embed="rId3">
            <a:alphaModFix/>
          </a:blip>
          <a:srcRect b="0" l="0" r="0" t="0"/>
          <a:stretch/>
        </p:blipFill>
        <p:spPr>
          <a:xfrm>
            <a:off x="0" y="374899"/>
            <a:ext cx="1037967" cy="935633"/>
          </a:xfrm>
          <a:prstGeom prst="rect">
            <a:avLst/>
          </a:prstGeom>
          <a:noFill/>
          <a:ln>
            <a:noFill/>
          </a:ln>
        </p:spPr>
      </p:pic>
      <p:sp>
        <p:nvSpPr>
          <p:cNvPr id="316" name="Google Shape;316;g13360923bbc_0_116"/>
          <p:cNvSpPr txBox="1"/>
          <p:nvPr/>
        </p:nvSpPr>
        <p:spPr>
          <a:xfrm>
            <a:off x="1266422" y="2571640"/>
            <a:ext cx="5330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Kuva, joka sisältää kohteen teksti, Fontti, Grafiikka, logo&#10;&#10;Kuvaus luotu automaattisesti" id="317" name="Google Shape;317;g13360923bbc_0_116"/>
          <p:cNvPicPr preferRelativeResize="0"/>
          <p:nvPr/>
        </p:nvPicPr>
        <p:blipFill rotWithShape="1">
          <a:blip r:embed="rId4">
            <a:alphaModFix/>
          </a:blip>
          <a:srcRect b="0" l="0" r="0" t="0"/>
          <a:stretch/>
        </p:blipFill>
        <p:spPr>
          <a:xfrm>
            <a:off x="9956013" y="5515525"/>
            <a:ext cx="2073321" cy="1110305"/>
          </a:xfrm>
          <a:prstGeom prst="rect">
            <a:avLst/>
          </a:prstGeom>
          <a:noFill/>
          <a:ln>
            <a:noFill/>
          </a:ln>
        </p:spPr>
      </p:pic>
      <p:pic>
        <p:nvPicPr>
          <p:cNvPr id="318" name="Google Shape;318;g13360923bbc_0_116"/>
          <p:cNvPicPr preferRelativeResize="0"/>
          <p:nvPr>
            <p:ph idx="2" type="pic"/>
          </p:nvPr>
        </p:nvPicPr>
        <p:blipFill rotWithShape="1">
          <a:blip r:embed="rId5">
            <a:alphaModFix/>
          </a:blip>
          <a:srcRect b="7304" l="11339" r="6255" t="9"/>
          <a:stretch/>
        </p:blipFill>
        <p:spPr>
          <a:xfrm>
            <a:off x="7316359" y="290527"/>
            <a:ext cx="4712975" cy="5300890"/>
          </a:xfrm>
          <a:prstGeom prst="rect">
            <a:avLst/>
          </a:prstGeom>
          <a:noFill/>
          <a:ln>
            <a:noFill/>
          </a:ln>
        </p:spPr>
      </p:pic>
      <p:sp>
        <p:nvSpPr>
          <p:cNvPr id="319" name="Google Shape;319;g13360923bbc_0_116"/>
          <p:cNvSpPr txBox="1"/>
          <p:nvPr/>
        </p:nvSpPr>
        <p:spPr>
          <a:xfrm>
            <a:off x="293625" y="1657500"/>
            <a:ext cx="6753300" cy="5030700"/>
          </a:xfrm>
          <a:prstGeom prst="rect">
            <a:avLst/>
          </a:prstGeom>
          <a:noFill/>
          <a:ln>
            <a:noFill/>
          </a:ln>
        </p:spPr>
        <p:txBody>
          <a:bodyPr anchorCtr="0" anchor="t" bIns="91425" lIns="91425" spcFirstLastPara="1" rIns="91425" wrap="square" tIns="91425">
            <a:spAutoFit/>
          </a:bodyPr>
          <a:lstStyle/>
          <a:p>
            <a:pPr indent="-339090" lvl="0" marL="342900" marR="0" rtl="0" algn="l">
              <a:lnSpc>
                <a:spcPct val="90000"/>
              </a:lnSpc>
              <a:spcBef>
                <a:spcPts val="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Annetaan, jos arvioidaan, ettei ryhmäkohtainen tuki ei ole riittävää oppimisen tukemiseen.</a:t>
            </a:r>
            <a:endParaRPr b="0" i="0" sz="1900" u="none" cap="none" strike="noStrike">
              <a:solidFill>
                <a:srgbClr val="1C4587"/>
              </a:solidFill>
              <a:latin typeface="Work Sans"/>
              <a:ea typeface="Work Sans"/>
              <a:cs typeface="Work Sans"/>
              <a:sym typeface="Work Sans"/>
            </a:endParaRPr>
          </a:p>
          <a:p>
            <a:pPr indent="-339090" lvl="0" marL="342900" marR="0" rtl="0" algn="l">
              <a:lnSpc>
                <a:spcPct val="90000"/>
              </a:lnSpc>
              <a:spcBef>
                <a:spcPts val="100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Perustuvat oppilaan yksilöllisiin tarpeisiin.</a:t>
            </a:r>
            <a:endParaRPr b="0" i="0" sz="1900" u="none" cap="none" strike="noStrike">
              <a:solidFill>
                <a:srgbClr val="1C4587"/>
              </a:solidFill>
              <a:latin typeface="Work Sans"/>
              <a:ea typeface="Work Sans"/>
              <a:cs typeface="Work Sans"/>
              <a:sym typeface="Work Sans"/>
            </a:endParaRPr>
          </a:p>
          <a:p>
            <a:pPr indent="-339090" lvl="0" marL="342900" marR="0" rtl="0" algn="l">
              <a:lnSpc>
                <a:spcPct val="90000"/>
              </a:lnSpc>
              <a:spcBef>
                <a:spcPts val="100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Tukitoimet ovat säännöllisiä ja pitkäkestoisia.</a:t>
            </a:r>
            <a:endParaRPr b="0" i="0" sz="1900" u="none" cap="none" strike="noStrike">
              <a:solidFill>
                <a:srgbClr val="1C4587"/>
              </a:solidFill>
              <a:latin typeface="Work Sans"/>
              <a:ea typeface="Work Sans"/>
              <a:cs typeface="Work Sans"/>
              <a:sym typeface="Work Sans"/>
            </a:endParaRPr>
          </a:p>
          <a:p>
            <a:pPr indent="-339090" lvl="0" marL="342900" marR="0" rtl="0" algn="l">
              <a:lnSpc>
                <a:spcPct val="90000"/>
              </a:lnSpc>
              <a:spcBef>
                <a:spcPts val="100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Tuen tarve arvioidaan, suunnitellaan ja tukitoimista tehdään hallintopäätös</a:t>
            </a:r>
            <a:r>
              <a:rPr b="0" i="1" lang="en-GB" sz="1900" u="none" cap="none" strike="noStrike">
                <a:solidFill>
                  <a:srgbClr val="1C4587"/>
                </a:solidFill>
                <a:latin typeface="Work Sans"/>
                <a:ea typeface="Work Sans"/>
                <a:cs typeface="Work Sans"/>
                <a:sym typeface="Work Sans"/>
              </a:rPr>
              <a:t>.</a:t>
            </a:r>
            <a:endParaRPr b="0" i="1" sz="1900" u="none" cap="none" strike="noStrike">
              <a:solidFill>
                <a:srgbClr val="1C4587"/>
              </a:solidFill>
              <a:latin typeface="Work Sans"/>
              <a:ea typeface="Work Sans"/>
              <a:cs typeface="Work Sans"/>
              <a:sym typeface="Work Sans"/>
            </a:endParaRPr>
          </a:p>
          <a:p>
            <a:pPr indent="-339090" lvl="0" marL="342900" marR="0" rtl="0" algn="l">
              <a:lnSpc>
                <a:spcPct val="90000"/>
              </a:lnSpc>
              <a:spcBef>
                <a:spcPts val="100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Oppilaskohtaisia tukitoimia ovat:</a:t>
            </a:r>
            <a:endParaRPr b="0" i="0" sz="1900" u="none" cap="none" strike="noStrike">
              <a:solidFill>
                <a:srgbClr val="1C4587"/>
              </a:solidFill>
              <a:latin typeface="Work Sans"/>
              <a:ea typeface="Work Sans"/>
              <a:cs typeface="Work Sans"/>
              <a:sym typeface="Work Sans"/>
            </a:endParaRPr>
          </a:p>
          <a:p>
            <a:pPr indent="-120650" lvl="1" marL="457200" marR="0" rtl="0" algn="l">
              <a:lnSpc>
                <a:spcPct val="90000"/>
              </a:lnSpc>
              <a:spcBef>
                <a:spcPts val="50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 erityisopettajan opetus osittain pienryhmässä ja muun opetuksen   yhteydessä</a:t>
            </a:r>
            <a:endParaRPr b="0" i="0" sz="1900" u="none" cap="none" strike="noStrike">
              <a:solidFill>
                <a:srgbClr val="1C4587"/>
              </a:solidFill>
              <a:latin typeface="Work Sans"/>
              <a:ea typeface="Work Sans"/>
              <a:cs typeface="Work Sans"/>
              <a:sym typeface="Work Sans"/>
            </a:endParaRPr>
          </a:p>
          <a:p>
            <a:pPr indent="-120650" lvl="1" marL="457200" marR="0" rtl="0" algn="l">
              <a:lnSpc>
                <a:spcPct val="90000"/>
              </a:lnSpc>
              <a:spcBef>
                <a:spcPts val="50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 erityisopettajan tai erityisluokanopettajan opetus pienryhmässä</a:t>
            </a:r>
            <a:endParaRPr b="0" i="0" sz="1900" u="none" cap="none" strike="noStrike">
              <a:solidFill>
                <a:srgbClr val="1C4587"/>
              </a:solidFill>
              <a:latin typeface="Work Sans"/>
              <a:ea typeface="Work Sans"/>
              <a:cs typeface="Work Sans"/>
              <a:sym typeface="Work Sans"/>
            </a:endParaRPr>
          </a:p>
          <a:p>
            <a:pPr indent="-120650" lvl="1" marL="457200" marR="0" rtl="0" algn="l">
              <a:lnSpc>
                <a:spcPct val="90000"/>
              </a:lnSpc>
              <a:spcBef>
                <a:spcPts val="50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 erityisluokanopettajan opetus erityisluokassa</a:t>
            </a:r>
            <a:endParaRPr b="0" i="0" sz="1900" u="none" cap="none" strike="noStrike">
              <a:solidFill>
                <a:srgbClr val="1C4587"/>
              </a:solidFill>
              <a:latin typeface="Work Sans"/>
              <a:ea typeface="Work Sans"/>
              <a:cs typeface="Work Sans"/>
              <a:sym typeface="Work Sans"/>
            </a:endParaRPr>
          </a:p>
          <a:p>
            <a:pPr indent="-120650" lvl="1" marL="457200" marR="0" rtl="0" algn="l">
              <a:lnSpc>
                <a:spcPct val="90000"/>
              </a:lnSpc>
              <a:spcBef>
                <a:spcPts val="50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 tulkitsemispalvelut</a:t>
            </a:r>
            <a:endParaRPr b="0" i="0" sz="1900" u="none" cap="none" strike="noStrike">
              <a:solidFill>
                <a:srgbClr val="1C4587"/>
              </a:solidFill>
              <a:latin typeface="Work Sans"/>
              <a:ea typeface="Work Sans"/>
              <a:cs typeface="Work Sans"/>
              <a:sym typeface="Work Sans"/>
            </a:endParaRPr>
          </a:p>
          <a:p>
            <a:pPr indent="-120650" lvl="1" marL="457200" marR="0" rtl="0" algn="l">
              <a:lnSpc>
                <a:spcPct val="90000"/>
              </a:lnSpc>
              <a:spcBef>
                <a:spcPts val="50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 avustajapalvelut</a:t>
            </a:r>
            <a:endParaRPr b="0" i="0" sz="1900" u="none" cap="none" strike="noStrike">
              <a:solidFill>
                <a:srgbClr val="1C4587"/>
              </a:solidFill>
              <a:latin typeface="Work Sans"/>
              <a:ea typeface="Work Sans"/>
              <a:cs typeface="Work Sans"/>
              <a:sym typeface="Work Sans"/>
            </a:endParaRPr>
          </a:p>
          <a:p>
            <a:pPr indent="-120650" lvl="1" marL="457200" marR="0" rtl="0" algn="l">
              <a:lnSpc>
                <a:spcPct val="90000"/>
              </a:lnSpc>
              <a:spcBef>
                <a:spcPts val="500"/>
              </a:spcBef>
              <a:spcAft>
                <a:spcPts val="0"/>
              </a:spcAft>
              <a:buClr>
                <a:srgbClr val="1C4587"/>
              </a:buClr>
              <a:buSzPts val="1900"/>
              <a:buFont typeface="Work Sans"/>
              <a:buChar char="•"/>
            </a:pPr>
            <a:r>
              <a:rPr b="0" i="0" lang="en-GB" sz="1900" u="none" cap="none" strike="noStrike">
                <a:solidFill>
                  <a:srgbClr val="1C4587"/>
                </a:solidFill>
                <a:latin typeface="Work Sans"/>
                <a:ea typeface="Work Sans"/>
                <a:cs typeface="Work Sans"/>
                <a:sym typeface="Work Sans"/>
              </a:rPr>
              <a:t> apuvälineet</a:t>
            </a:r>
            <a:endParaRPr b="0" i="0" sz="1900" u="none" cap="none" strike="noStrike">
              <a:solidFill>
                <a:srgbClr val="1C4587"/>
              </a:solidFill>
              <a:latin typeface="Work Sans"/>
              <a:ea typeface="Work Sans"/>
              <a:cs typeface="Work Sans"/>
              <a:sym typeface="Work Sans"/>
            </a:endParaRPr>
          </a:p>
        </p:txBody>
      </p:sp>
      <p:pic>
        <p:nvPicPr>
          <p:cNvPr id="320" name="Google Shape;320;g13360923bbc_0_116" title="Lohja tunnus sininen RGB.png"/>
          <p:cNvPicPr preferRelativeResize="0"/>
          <p:nvPr/>
        </p:nvPicPr>
        <p:blipFill rotWithShape="1">
          <a:blip r:embed="rId6">
            <a:alphaModFix/>
          </a:blip>
          <a:srcRect b="0" l="0" r="0" t="0"/>
          <a:stretch/>
        </p:blipFill>
        <p:spPr>
          <a:xfrm>
            <a:off x="9724666" y="5696175"/>
            <a:ext cx="1963224" cy="1025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3E3"/>
        </a:solidFill>
      </p:bgPr>
    </p:bg>
    <p:spTree>
      <p:nvGrpSpPr>
        <p:cNvPr id="324" name="Shape 324"/>
        <p:cNvGrpSpPr/>
        <p:nvPr/>
      </p:nvGrpSpPr>
      <p:grpSpPr>
        <a:xfrm>
          <a:off x="0" y="0"/>
          <a:ext cx="0" cy="0"/>
          <a:chOff x="0" y="0"/>
          <a:chExt cx="0" cy="0"/>
        </a:xfrm>
      </p:grpSpPr>
      <p:sp>
        <p:nvSpPr>
          <p:cNvPr id="325" name="Google Shape;325;g409b2a2317b_0_0"/>
          <p:cNvSpPr txBox="1"/>
          <p:nvPr>
            <p:ph type="ctrTitle"/>
          </p:nvPr>
        </p:nvSpPr>
        <p:spPr>
          <a:xfrm>
            <a:off x="1524000" y="1499260"/>
            <a:ext cx="9144000" cy="2387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Arial"/>
              <a:buNone/>
            </a:pPr>
            <a:r>
              <a:rPr lang="en-GB">
                <a:latin typeface="Work Sans"/>
                <a:ea typeface="Work Sans"/>
                <a:cs typeface="Work Sans"/>
                <a:sym typeface="Work Sans"/>
              </a:rPr>
              <a:t>LUKUTAITO </a:t>
            </a:r>
            <a:br>
              <a:rPr lang="en-GB">
                <a:latin typeface="Work Sans"/>
                <a:ea typeface="Work Sans"/>
                <a:cs typeface="Work Sans"/>
                <a:sym typeface="Work Sans"/>
              </a:rPr>
            </a:br>
            <a:r>
              <a:rPr lang="en-GB">
                <a:latin typeface="Work Sans"/>
                <a:ea typeface="Work Sans"/>
                <a:cs typeface="Work Sans"/>
                <a:sym typeface="Work Sans"/>
              </a:rPr>
              <a:t>RAKENNETAAN YHDESSÄ</a:t>
            </a:r>
            <a:endParaRPr>
              <a:latin typeface="Work Sans"/>
              <a:ea typeface="Work Sans"/>
              <a:cs typeface="Work Sans"/>
              <a:sym typeface="Work Sans"/>
            </a:endParaRPr>
          </a:p>
        </p:txBody>
      </p:sp>
      <p:sp>
        <p:nvSpPr>
          <p:cNvPr id="326" name="Google Shape;326;g409b2a2317b_0_0"/>
          <p:cNvSpPr txBox="1"/>
          <p:nvPr>
            <p:ph idx="1" type="subTitle"/>
          </p:nvPr>
        </p:nvSpPr>
        <p:spPr>
          <a:xfrm>
            <a:off x="1524000" y="4465905"/>
            <a:ext cx="91440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GB">
                <a:latin typeface="Work Sans"/>
                <a:ea typeface="Work Sans"/>
                <a:cs typeface="Work Sans"/>
                <a:sym typeface="Work Sans"/>
              </a:rPr>
              <a:t>koti – koulu – kirjasto – lapsi/nuori</a:t>
            </a:r>
            <a:endParaRPr>
              <a:latin typeface="Work Sans"/>
              <a:ea typeface="Work Sans"/>
              <a:cs typeface="Work Sans"/>
              <a:sym typeface="Work Sans"/>
            </a:endParaRPr>
          </a:p>
        </p:txBody>
      </p:sp>
      <p:sp>
        <p:nvSpPr>
          <p:cNvPr id="327" name="Google Shape;327;g409b2a2317b_0_0"/>
          <p:cNvSpPr txBox="1"/>
          <p:nvPr/>
        </p:nvSpPr>
        <p:spPr>
          <a:xfrm>
            <a:off x="2586789" y="5337117"/>
            <a:ext cx="74595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Work Sans"/>
                <a:ea typeface="Work Sans"/>
                <a:cs typeface="Work Sans"/>
                <a:sym typeface="Work Sans"/>
              </a:rPr>
              <a:t>Lohjan lukutaitostrategian päivitys 2026</a:t>
            </a:r>
            <a:endParaRPr b="0" i="0" sz="1400" u="none" cap="none" strike="noStrike">
              <a:solidFill>
                <a:srgbClr val="000000"/>
              </a:solidFill>
              <a:latin typeface="Work Sans"/>
              <a:ea typeface="Work Sans"/>
              <a:cs typeface="Work Sans"/>
              <a:sym typeface="Work Sans"/>
            </a:endParaRPr>
          </a:p>
        </p:txBody>
      </p:sp>
      <p:pic>
        <p:nvPicPr>
          <p:cNvPr id="328" name="Google Shape;328;g409b2a2317b_0_0"/>
          <p:cNvPicPr preferRelativeResize="0"/>
          <p:nvPr/>
        </p:nvPicPr>
        <p:blipFill rotWithShape="1">
          <a:blip r:embed="rId3">
            <a:alphaModFix/>
          </a:blip>
          <a:srcRect b="0" l="0" r="0" t="0"/>
          <a:stretch/>
        </p:blipFill>
        <p:spPr>
          <a:xfrm rot="-809908">
            <a:off x="571500" y="367001"/>
            <a:ext cx="2646095" cy="264609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3E3"/>
        </a:solidFill>
      </p:bgPr>
    </p:bg>
    <p:spTree>
      <p:nvGrpSpPr>
        <p:cNvPr id="332" name="Shape 332"/>
        <p:cNvGrpSpPr/>
        <p:nvPr/>
      </p:nvGrpSpPr>
      <p:grpSpPr>
        <a:xfrm>
          <a:off x="0" y="0"/>
          <a:ext cx="0" cy="0"/>
          <a:chOff x="0" y="0"/>
          <a:chExt cx="0" cy="0"/>
        </a:xfrm>
      </p:grpSpPr>
      <p:sp>
        <p:nvSpPr>
          <p:cNvPr id="333" name="Google Shape;333;g409b2a2317b_0_7"/>
          <p:cNvSpPr txBox="1"/>
          <p:nvPr>
            <p:ph type="title"/>
          </p:nvPr>
        </p:nvSpPr>
        <p:spPr>
          <a:xfrm>
            <a:off x="838200" y="1089891"/>
            <a:ext cx="10515600" cy="5916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22222"/>
              <a:buFont typeface="Arial"/>
              <a:buNone/>
            </a:pPr>
            <a:r>
              <a:rPr lang="en-GB">
                <a:latin typeface="Work Sans"/>
                <a:ea typeface="Work Sans"/>
                <a:cs typeface="Work Sans"/>
                <a:sym typeface="Work Sans"/>
              </a:rPr>
              <a:t>Jokainen lapsi ansaitsee mahdollisuuden saavuttaa lukutaidon, joka</a:t>
            </a:r>
            <a:endParaRPr>
              <a:latin typeface="Work Sans"/>
              <a:ea typeface="Work Sans"/>
              <a:cs typeface="Work Sans"/>
              <a:sym typeface="Work Sans"/>
            </a:endParaRPr>
          </a:p>
        </p:txBody>
      </p:sp>
      <p:sp>
        <p:nvSpPr>
          <p:cNvPr id="334" name="Google Shape;334;g409b2a2317b_0_7"/>
          <p:cNvSpPr txBox="1"/>
          <p:nvPr>
            <p:ph idx="1" type="body"/>
          </p:nvPr>
        </p:nvSpPr>
        <p:spPr>
          <a:xfrm>
            <a:off x="838199" y="2225558"/>
            <a:ext cx="58389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1"/>
              </a:buClr>
              <a:buSzPts val="2000"/>
              <a:buFont typeface="Work Sans"/>
              <a:buChar char="•"/>
            </a:pPr>
            <a:r>
              <a:rPr lang="en-GB" sz="2000">
                <a:latin typeface="Work Sans"/>
                <a:ea typeface="Work Sans"/>
                <a:cs typeface="Work Sans"/>
                <a:sym typeface="Work Sans"/>
              </a:rPr>
              <a:t> tukee kaikkea oppimista perusopetuksessa ja jatko-opinnoissa</a:t>
            </a:r>
            <a:endParaRPr>
              <a:latin typeface="Work Sans"/>
              <a:ea typeface="Work Sans"/>
              <a:cs typeface="Work Sans"/>
              <a:sym typeface="Work Sans"/>
            </a:endParaRPr>
          </a:p>
          <a:p>
            <a:pPr indent="-228600" lvl="0" marL="228600" rtl="0" algn="l">
              <a:lnSpc>
                <a:spcPct val="200000"/>
              </a:lnSpc>
              <a:spcBef>
                <a:spcPts val="1000"/>
              </a:spcBef>
              <a:spcAft>
                <a:spcPts val="0"/>
              </a:spcAft>
              <a:buClr>
                <a:schemeClr val="dk1"/>
              </a:buClr>
              <a:buSzPts val="2000"/>
              <a:buFont typeface="Work Sans"/>
              <a:buChar char="•"/>
            </a:pPr>
            <a:r>
              <a:rPr lang="en-GB" sz="2000">
                <a:latin typeface="Work Sans"/>
                <a:ea typeface="Work Sans"/>
                <a:cs typeface="Work Sans"/>
                <a:sym typeface="Work Sans"/>
              </a:rPr>
              <a:t>tukee harrastuksia ja osallisuutta</a:t>
            </a:r>
            <a:endParaRPr>
              <a:latin typeface="Work Sans"/>
              <a:ea typeface="Work Sans"/>
              <a:cs typeface="Work Sans"/>
              <a:sym typeface="Work Sans"/>
            </a:endParaRPr>
          </a:p>
          <a:p>
            <a:pPr indent="-228600" lvl="0" marL="228600" rtl="0" algn="l">
              <a:lnSpc>
                <a:spcPct val="100000"/>
              </a:lnSpc>
              <a:spcBef>
                <a:spcPts val="1000"/>
              </a:spcBef>
              <a:spcAft>
                <a:spcPts val="0"/>
              </a:spcAft>
              <a:buClr>
                <a:schemeClr val="dk1"/>
              </a:buClr>
              <a:buSzPts val="2000"/>
              <a:buFont typeface="Work Sans"/>
              <a:buChar char="•"/>
            </a:pPr>
            <a:r>
              <a:rPr lang="en-GB" sz="2000">
                <a:latin typeface="Work Sans"/>
                <a:ea typeface="Work Sans"/>
                <a:cs typeface="Work Sans"/>
                <a:sym typeface="Work Sans"/>
              </a:rPr>
              <a:t>mahdollistaa lukuilon löytymisen.</a:t>
            </a:r>
            <a:endParaRPr>
              <a:latin typeface="Work Sans"/>
              <a:ea typeface="Work Sans"/>
              <a:cs typeface="Work Sans"/>
              <a:sym typeface="Work Sans"/>
            </a:endParaRPr>
          </a:p>
        </p:txBody>
      </p:sp>
      <p:sp>
        <p:nvSpPr>
          <p:cNvPr id="335" name="Google Shape;335;g409b2a2317b_0_7"/>
          <p:cNvSpPr txBox="1"/>
          <p:nvPr/>
        </p:nvSpPr>
        <p:spPr>
          <a:xfrm>
            <a:off x="387075" y="4584825"/>
            <a:ext cx="102585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Work Sans"/>
                <a:ea typeface="Work Sans"/>
                <a:cs typeface="Work Sans"/>
                <a:sym typeface="Work Sans"/>
              </a:rPr>
              <a:t>Lukemisen sujuvuus, ymmärtäminen, sanavarasto ja lukemisen ilo kehittyvät pitkän ajan kuluessa.</a:t>
            </a:r>
            <a:endParaRPr b="0" i="0" sz="1400" u="none" cap="none" strike="noStrike">
              <a:solidFill>
                <a:srgbClr val="000000"/>
              </a:solidFill>
              <a:latin typeface="Work Sans"/>
              <a:ea typeface="Work Sans"/>
              <a:cs typeface="Work Sans"/>
              <a:sym typeface="Work Sans"/>
            </a:endParaRPr>
          </a:p>
        </p:txBody>
      </p:sp>
      <p:sp>
        <p:nvSpPr>
          <p:cNvPr id="336" name="Google Shape;336;g409b2a2317b_0_7"/>
          <p:cNvSpPr/>
          <p:nvPr/>
        </p:nvSpPr>
        <p:spPr>
          <a:xfrm>
            <a:off x="6545976" y="2181233"/>
            <a:ext cx="4215900" cy="1702800"/>
          </a:xfrm>
          <a:prstGeom prst="ellipse">
            <a:avLst/>
          </a:prstGeom>
          <a:solidFill>
            <a:srgbClr val="D8E2F3"/>
          </a:solidFill>
          <a:ln cap="flat" cmpd="sng" w="12700">
            <a:solidFill>
              <a:srgbClr val="31538F"/>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Work Sans"/>
              <a:ea typeface="Work Sans"/>
              <a:cs typeface="Work Sans"/>
              <a:sym typeface="Work Sans"/>
            </a:endParaRPr>
          </a:p>
        </p:txBody>
      </p:sp>
      <p:sp>
        <p:nvSpPr>
          <p:cNvPr id="337" name="Google Shape;337;g409b2a2317b_0_7"/>
          <p:cNvSpPr txBox="1"/>
          <p:nvPr/>
        </p:nvSpPr>
        <p:spPr>
          <a:xfrm>
            <a:off x="6593305" y="2743200"/>
            <a:ext cx="42159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Work Sans"/>
                <a:ea typeface="Work Sans"/>
                <a:cs typeface="Work Sans"/>
                <a:sym typeface="Work Sans"/>
              </a:rPr>
              <a:t>Lukutaidon tukeminen on meidän kaikkien tehtävä!</a:t>
            </a:r>
            <a:endParaRPr b="0" i="0" sz="1400" u="none" cap="none" strike="noStrike">
              <a:solidFill>
                <a:srgbClr val="000000"/>
              </a:solidFill>
              <a:latin typeface="Work Sans"/>
              <a:ea typeface="Work Sans"/>
              <a:cs typeface="Work Sans"/>
              <a:sym typeface="Work Sans"/>
            </a:endParaRPr>
          </a:p>
        </p:txBody>
      </p:sp>
      <p:pic>
        <p:nvPicPr>
          <p:cNvPr id="338" name="Google Shape;338;g409b2a2317b_0_7"/>
          <p:cNvPicPr preferRelativeResize="0"/>
          <p:nvPr/>
        </p:nvPicPr>
        <p:blipFill rotWithShape="1">
          <a:blip r:embed="rId3">
            <a:alphaModFix/>
          </a:blip>
          <a:srcRect b="0" l="0" r="0" t="0"/>
          <a:stretch/>
        </p:blipFill>
        <p:spPr>
          <a:xfrm>
            <a:off x="9682421" y="4584820"/>
            <a:ext cx="2509588" cy="250958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3E3"/>
        </a:solidFill>
      </p:bgPr>
    </p:bg>
    <p:spTree>
      <p:nvGrpSpPr>
        <p:cNvPr id="342" name="Shape 342"/>
        <p:cNvGrpSpPr/>
        <p:nvPr/>
      </p:nvGrpSpPr>
      <p:grpSpPr>
        <a:xfrm>
          <a:off x="0" y="0"/>
          <a:ext cx="0" cy="0"/>
          <a:chOff x="0" y="0"/>
          <a:chExt cx="0" cy="0"/>
        </a:xfrm>
      </p:grpSpPr>
      <p:sp>
        <p:nvSpPr>
          <p:cNvPr id="343" name="Google Shape;343;g409b2a2317b_0_16"/>
          <p:cNvSpPr txBox="1"/>
          <p:nvPr>
            <p:ph type="title"/>
          </p:nvPr>
        </p:nvSpPr>
        <p:spPr>
          <a:xfrm>
            <a:off x="839788" y="365125"/>
            <a:ext cx="10515600" cy="5031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Arial"/>
              <a:buNone/>
            </a:pPr>
            <a:r>
              <a:rPr lang="en-GB" sz="3400">
                <a:latin typeface="Work Sans"/>
                <a:ea typeface="Work Sans"/>
                <a:cs typeface="Work Sans"/>
                <a:sym typeface="Work Sans"/>
              </a:rPr>
              <a:t>LUKUTAITO RAKENNETAAN YHDESSÄ</a:t>
            </a:r>
            <a:endParaRPr sz="3400">
              <a:latin typeface="Work Sans"/>
              <a:ea typeface="Work Sans"/>
              <a:cs typeface="Work Sans"/>
              <a:sym typeface="Work Sans"/>
            </a:endParaRPr>
          </a:p>
        </p:txBody>
      </p:sp>
      <p:sp>
        <p:nvSpPr>
          <p:cNvPr id="344" name="Google Shape;344;g409b2a2317b_0_16"/>
          <p:cNvSpPr txBox="1"/>
          <p:nvPr>
            <p:ph idx="1" type="body"/>
          </p:nvPr>
        </p:nvSpPr>
        <p:spPr>
          <a:xfrm>
            <a:off x="836611" y="1059657"/>
            <a:ext cx="51579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GB">
                <a:latin typeface="Work Sans"/>
                <a:ea typeface="Work Sans"/>
                <a:cs typeface="Work Sans"/>
                <a:sym typeface="Work Sans"/>
              </a:rPr>
              <a:t>Mitä koulu tekee?</a:t>
            </a:r>
            <a:endParaRPr>
              <a:latin typeface="Work Sans"/>
              <a:ea typeface="Work Sans"/>
              <a:cs typeface="Work Sans"/>
              <a:sym typeface="Work Sans"/>
            </a:endParaRPr>
          </a:p>
        </p:txBody>
      </p:sp>
      <p:sp>
        <p:nvSpPr>
          <p:cNvPr id="345" name="Google Shape;345;g409b2a2317b_0_16"/>
          <p:cNvSpPr txBox="1"/>
          <p:nvPr>
            <p:ph idx="2" type="body"/>
          </p:nvPr>
        </p:nvSpPr>
        <p:spPr>
          <a:xfrm>
            <a:off x="836612" y="2305050"/>
            <a:ext cx="5157900" cy="368460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1800"/>
              <a:buFont typeface="Work Sans"/>
              <a:buChar char="•"/>
            </a:pPr>
            <a:r>
              <a:rPr b="1" lang="en-GB" sz="1800">
                <a:latin typeface="Work Sans"/>
                <a:ea typeface="Work Sans"/>
                <a:cs typeface="Work Sans"/>
                <a:sym typeface="Work Sans"/>
              </a:rPr>
              <a:t>Vastaamme lukutaidon opettamisesta</a:t>
            </a:r>
            <a:endParaRPr>
              <a:latin typeface="Work Sans"/>
              <a:ea typeface="Work Sans"/>
              <a:cs typeface="Work Sans"/>
              <a:sym typeface="Work Sans"/>
            </a:endParaRPr>
          </a:p>
          <a:p>
            <a:pPr indent="-228600" lvl="0" marL="228600" rtl="0" algn="l">
              <a:lnSpc>
                <a:spcPct val="90000"/>
              </a:lnSpc>
              <a:spcBef>
                <a:spcPts val="1000"/>
              </a:spcBef>
              <a:spcAft>
                <a:spcPts val="0"/>
              </a:spcAft>
              <a:buClr>
                <a:schemeClr val="dk1"/>
              </a:buClr>
              <a:buSzPts val="1800"/>
              <a:buFont typeface="Work Sans"/>
              <a:buChar char="•"/>
            </a:pPr>
            <a:r>
              <a:rPr b="1" lang="en-GB" sz="1800">
                <a:latin typeface="Work Sans"/>
                <a:ea typeface="Work Sans"/>
                <a:cs typeface="Work Sans"/>
                <a:sym typeface="Work Sans"/>
              </a:rPr>
              <a:t>Varaamme aikaa lukemiselle (vähintään 15 minuuttia päivässä)</a:t>
            </a:r>
            <a:endParaRPr>
              <a:latin typeface="Work Sans"/>
              <a:ea typeface="Work Sans"/>
              <a:cs typeface="Work Sans"/>
              <a:sym typeface="Work Sans"/>
            </a:endParaRPr>
          </a:p>
          <a:p>
            <a:pPr indent="-228600" lvl="0" marL="228600" rtl="0" algn="l">
              <a:lnSpc>
                <a:spcPct val="90000"/>
              </a:lnSpc>
              <a:spcBef>
                <a:spcPts val="1000"/>
              </a:spcBef>
              <a:spcAft>
                <a:spcPts val="0"/>
              </a:spcAft>
              <a:buClr>
                <a:schemeClr val="dk1"/>
              </a:buClr>
              <a:buSzPts val="1800"/>
              <a:buFont typeface="Work Sans"/>
              <a:buChar char="•"/>
            </a:pPr>
            <a:r>
              <a:rPr lang="en-GB" sz="1800">
                <a:latin typeface="Work Sans"/>
                <a:ea typeface="Work Sans"/>
                <a:cs typeface="Work Sans"/>
                <a:sym typeface="Work Sans"/>
              </a:rPr>
              <a:t>Opetamme luetun ymmärtämisen strategioita</a:t>
            </a:r>
            <a:endParaRPr>
              <a:latin typeface="Work Sans"/>
              <a:ea typeface="Work Sans"/>
              <a:cs typeface="Work Sans"/>
              <a:sym typeface="Work Sans"/>
            </a:endParaRPr>
          </a:p>
          <a:p>
            <a:pPr indent="-228600" lvl="0" marL="228600" rtl="0" algn="l">
              <a:lnSpc>
                <a:spcPct val="90000"/>
              </a:lnSpc>
              <a:spcBef>
                <a:spcPts val="1000"/>
              </a:spcBef>
              <a:spcAft>
                <a:spcPts val="0"/>
              </a:spcAft>
              <a:buClr>
                <a:schemeClr val="dk1"/>
              </a:buClr>
              <a:buSzPts val="1800"/>
              <a:buFont typeface="Work Sans"/>
              <a:buChar char="•"/>
            </a:pPr>
            <a:r>
              <a:rPr lang="en-GB" sz="1800">
                <a:latin typeface="Work Sans"/>
                <a:ea typeface="Work Sans"/>
                <a:cs typeface="Work Sans"/>
                <a:sym typeface="Work Sans"/>
              </a:rPr>
              <a:t>Tarjoamme monenlaisia kirjoja</a:t>
            </a:r>
            <a:endParaRPr>
              <a:latin typeface="Work Sans"/>
              <a:ea typeface="Work Sans"/>
              <a:cs typeface="Work Sans"/>
              <a:sym typeface="Work Sans"/>
            </a:endParaRPr>
          </a:p>
          <a:p>
            <a:pPr indent="-228600" lvl="0" marL="228600" rtl="0" algn="l">
              <a:lnSpc>
                <a:spcPct val="90000"/>
              </a:lnSpc>
              <a:spcBef>
                <a:spcPts val="1000"/>
              </a:spcBef>
              <a:spcAft>
                <a:spcPts val="0"/>
              </a:spcAft>
              <a:buClr>
                <a:schemeClr val="dk1"/>
              </a:buClr>
              <a:buSzPts val="1800"/>
              <a:buFont typeface="Work Sans"/>
              <a:buChar char="•"/>
            </a:pPr>
            <a:r>
              <a:rPr lang="en-GB" sz="1800">
                <a:latin typeface="Work Sans"/>
                <a:ea typeface="Work Sans"/>
                <a:cs typeface="Work Sans"/>
                <a:sym typeface="Work Sans"/>
              </a:rPr>
              <a:t>Keskustelemme luetusta</a:t>
            </a:r>
            <a:endParaRPr>
              <a:latin typeface="Work Sans"/>
              <a:ea typeface="Work Sans"/>
              <a:cs typeface="Work Sans"/>
              <a:sym typeface="Work Sans"/>
            </a:endParaRPr>
          </a:p>
          <a:p>
            <a:pPr indent="-228600" lvl="0" marL="228600" rtl="0" algn="l">
              <a:lnSpc>
                <a:spcPct val="90000"/>
              </a:lnSpc>
              <a:spcBef>
                <a:spcPts val="1000"/>
              </a:spcBef>
              <a:spcAft>
                <a:spcPts val="0"/>
              </a:spcAft>
              <a:buClr>
                <a:schemeClr val="dk1"/>
              </a:buClr>
              <a:buSzPts val="1800"/>
              <a:buFont typeface="Work Sans"/>
              <a:buChar char="•"/>
            </a:pPr>
            <a:r>
              <a:rPr lang="en-GB" sz="1800">
                <a:latin typeface="Work Sans"/>
                <a:ea typeface="Work Sans"/>
                <a:cs typeface="Work Sans"/>
                <a:sym typeface="Work Sans"/>
              </a:rPr>
              <a:t>Teemme yhteistyötä kodin ja kirjaston kanssa</a:t>
            </a:r>
            <a:endParaRPr>
              <a:latin typeface="Work Sans"/>
              <a:ea typeface="Work Sans"/>
              <a:cs typeface="Work Sans"/>
              <a:sym typeface="Work Sans"/>
            </a:endParaRPr>
          </a:p>
          <a:p>
            <a:pPr indent="-228600" lvl="0" marL="228600" rtl="0" algn="l">
              <a:lnSpc>
                <a:spcPct val="90000"/>
              </a:lnSpc>
              <a:spcBef>
                <a:spcPts val="1000"/>
              </a:spcBef>
              <a:spcAft>
                <a:spcPts val="0"/>
              </a:spcAft>
              <a:buClr>
                <a:schemeClr val="dk1"/>
              </a:buClr>
              <a:buSzPts val="1800"/>
              <a:buFont typeface="Work Sans"/>
              <a:buChar char="•"/>
            </a:pPr>
            <a:r>
              <a:rPr lang="en-GB" sz="1800">
                <a:latin typeface="Work Sans"/>
                <a:ea typeface="Work Sans"/>
                <a:cs typeface="Work Sans"/>
                <a:sym typeface="Work Sans"/>
              </a:rPr>
              <a:t>Tuemme lasta/nuorta, jos lukeminen tuntuu vaikealta</a:t>
            </a:r>
            <a:endParaRPr>
              <a:latin typeface="Work Sans"/>
              <a:ea typeface="Work Sans"/>
              <a:cs typeface="Work Sans"/>
              <a:sym typeface="Work Sans"/>
            </a:endParaRPr>
          </a:p>
          <a:p>
            <a:pPr indent="-50800" lvl="0" marL="228600" rtl="0" algn="l">
              <a:lnSpc>
                <a:spcPct val="90000"/>
              </a:lnSpc>
              <a:spcBef>
                <a:spcPts val="1000"/>
              </a:spcBef>
              <a:spcAft>
                <a:spcPts val="0"/>
              </a:spcAft>
              <a:buClr>
                <a:schemeClr val="dk1"/>
              </a:buClr>
              <a:buSzPts val="2800"/>
              <a:buNone/>
            </a:pPr>
            <a:r>
              <a:t/>
            </a:r>
            <a:endParaRPr>
              <a:latin typeface="Work Sans"/>
              <a:ea typeface="Work Sans"/>
              <a:cs typeface="Work Sans"/>
              <a:sym typeface="Work Sans"/>
            </a:endParaRPr>
          </a:p>
        </p:txBody>
      </p:sp>
      <p:sp>
        <p:nvSpPr>
          <p:cNvPr id="346" name="Google Shape;346;g409b2a2317b_0_16"/>
          <p:cNvSpPr txBox="1"/>
          <p:nvPr>
            <p:ph idx="3" type="body"/>
          </p:nvPr>
        </p:nvSpPr>
        <p:spPr>
          <a:xfrm>
            <a:off x="6096000" y="1046718"/>
            <a:ext cx="51831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GB">
                <a:latin typeface="Work Sans"/>
                <a:ea typeface="Work Sans"/>
                <a:cs typeface="Work Sans"/>
                <a:sym typeface="Work Sans"/>
              </a:rPr>
              <a:t>Mitä kirjasto tekee?</a:t>
            </a:r>
            <a:endParaRPr>
              <a:latin typeface="Work Sans"/>
              <a:ea typeface="Work Sans"/>
              <a:cs typeface="Work Sans"/>
              <a:sym typeface="Work Sans"/>
            </a:endParaRPr>
          </a:p>
        </p:txBody>
      </p:sp>
      <p:sp>
        <p:nvSpPr>
          <p:cNvPr id="347" name="Google Shape;347;g409b2a2317b_0_16"/>
          <p:cNvSpPr txBox="1"/>
          <p:nvPr>
            <p:ph idx="4" type="body"/>
          </p:nvPr>
        </p:nvSpPr>
        <p:spPr>
          <a:xfrm>
            <a:off x="6096000" y="2169807"/>
            <a:ext cx="5183100" cy="3684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700"/>
              <a:buNone/>
            </a:pPr>
            <a:r>
              <a:rPr lang="en-GB" sz="1700">
                <a:latin typeface="Work Sans"/>
                <a:ea typeface="Work Sans"/>
                <a:cs typeface="Work Sans"/>
                <a:sym typeface="Work Sans"/>
              </a:rPr>
              <a:t> Kirjasto tekee yhteistyötä koulun kanssa, mm.</a:t>
            </a:r>
            <a:endParaRPr>
              <a:latin typeface="Work Sans"/>
              <a:ea typeface="Work Sans"/>
              <a:cs typeface="Work Sans"/>
              <a:sym typeface="Work Sans"/>
            </a:endParaRPr>
          </a:p>
          <a:p>
            <a:pPr indent="-228600" lvl="1" marL="685800" rtl="0" algn="l">
              <a:lnSpc>
                <a:spcPct val="90000"/>
              </a:lnSpc>
              <a:spcBef>
                <a:spcPts val="500"/>
              </a:spcBef>
              <a:spcAft>
                <a:spcPts val="0"/>
              </a:spcAft>
              <a:buClr>
                <a:schemeClr val="dk1"/>
              </a:buClr>
              <a:buSzPts val="1700"/>
              <a:buFont typeface="Work Sans"/>
              <a:buChar char="•"/>
            </a:pPr>
            <a:r>
              <a:rPr lang="en-GB" sz="1700">
                <a:latin typeface="Work Sans"/>
                <a:ea typeface="Work Sans"/>
                <a:cs typeface="Work Sans"/>
                <a:sym typeface="Work Sans"/>
              </a:rPr>
              <a:t>Kirjavinkkauksia</a:t>
            </a:r>
            <a:endParaRPr>
              <a:latin typeface="Work Sans"/>
              <a:ea typeface="Work Sans"/>
              <a:cs typeface="Work Sans"/>
              <a:sym typeface="Work Sans"/>
            </a:endParaRPr>
          </a:p>
          <a:p>
            <a:pPr indent="-228600" lvl="1" marL="685800" rtl="0" algn="l">
              <a:lnSpc>
                <a:spcPct val="90000"/>
              </a:lnSpc>
              <a:spcBef>
                <a:spcPts val="500"/>
              </a:spcBef>
              <a:spcAft>
                <a:spcPts val="0"/>
              </a:spcAft>
              <a:buClr>
                <a:schemeClr val="dk1"/>
              </a:buClr>
              <a:buSzPts val="1700"/>
              <a:buFont typeface="Work Sans"/>
              <a:buChar char="•"/>
            </a:pPr>
            <a:r>
              <a:rPr lang="en-GB" sz="1700">
                <a:latin typeface="Work Sans"/>
                <a:ea typeface="Work Sans"/>
                <a:cs typeface="Work Sans"/>
                <a:sym typeface="Work Sans"/>
              </a:rPr>
              <a:t>Ohjatut kirjastokäynnit tietyille luokka-asteille</a:t>
            </a:r>
            <a:endParaRPr>
              <a:latin typeface="Work Sans"/>
              <a:ea typeface="Work Sans"/>
              <a:cs typeface="Work Sans"/>
              <a:sym typeface="Work Sans"/>
            </a:endParaRPr>
          </a:p>
          <a:p>
            <a:pPr indent="-228600" lvl="1" marL="685800" rtl="0" algn="l">
              <a:lnSpc>
                <a:spcPct val="90000"/>
              </a:lnSpc>
              <a:spcBef>
                <a:spcPts val="500"/>
              </a:spcBef>
              <a:spcAft>
                <a:spcPts val="0"/>
              </a:spcAft>
              <a:buClr>
                <a:schemeClr val="dk1"/>
              </a:buClr>
              <a:buSzPts val="1700"/>
              <a:buFont typeface="Work Sans"/>
              <a:buChar char="•"/>
            </a:pPr>
            <a:r>
              <a:rPr lang="en-GB" sz="1700">
                <a:latin typeface="Work Sans"/>
                <a:ea typeface="Work Sans"/>
                <a:cs typeface="Work Sans"/>
                <a:sym typeface="Work Sans"/>
              </a:rPr>
              <a:t> Lukudiplomimateriaalit (kirjavinkkilistoja jokaiselle luokka-asteelle ja S2-oppilaille)</a:t>
            </a:r>
            <a:endParaRPr>
              <a:latin typeface="Work Sans"/>
              <a:ea typeface="Work Sans"/>
              <a:cs typeface="Work Sans"/>
              <a:sym typeface="Work Sans"/>
            </a:endParaRPr>
          </a:p>
          <a:p>
            <a:pPr indent="-228600" lvl="1" marL="685800" rtl="0" algn="l">
              <a:lnSpc>
                <a:spcPct val="90000"/>
              </a:lnSpc>
              <a:spcBef>
                <a:spcPts val="500"/>
              </a:spcBef>
              <a:spcAft>
                <a:spcPts val="0"/>
              </a:spcAft>
              <a:buClr>
                <a:schemeClr val="dk1"/>
              </a:buClr>
              <a:buSzPts val="1700"/>
              <a:buFont typeface="Work Sans"/>
              <a:buChar char="•"/>
            </a:pPr>
            <a:r>
              <a:rPr lang="en-GB" sz="1700">
                <a:latin typeface="Work Sans"/>
                <a:ea typeface="Work Sans"/>
                <a:cs typeface="Work Sans"/>
                <a:sym typeface="Work Sans"/>
              </a:rPr>
              <a:t> Koulusarjat (sama kirja koko luokalle)</a:t>
            </a:r>
            <a:endParaRPr>
              <a:latin typeface="Work Sans"/>
              <a:ea typeface="Work Sans"/>
              <a:cs typeface="Work Sans"/>
              <a:sym typeface="Work Sans"/>
            </a:endParaRPr>
          </a:p>
          <a:p>
            <a:pPr indent="0" lvl="1" marL="457200" rtl="0" algn="l">
              <a:lnSpc>
                <a:spcPct val="90000"/>
              </a:lnSpc>
              <a:spcBef>
                <a:spcPts val="500"/>
              </a:spcBef>
              <a:spcAft>
                <a:spcPts val="0"/>
              </a:spcAft>
              <a:buClr>
                <a:schemeClr val="dk1"/>
              </a:buClr>
              <a:buSzPts val="1400"/>
              <a:buNone/>
            </a:pPr>
            <a:r>
              <a:t/>
            </a:r>
            <a:endParaRPr sz="1400">
              <a:latin typeface="Work Sans"/>
              <a:ea typeface="Work Sans"/>
              <a:cs typeface="Work Sans"/>
              <a:sym typeface="Work Sans"/>
            </a:endParaRPr>
          </a:p>
          <a:p>
            <a:pPr indent="0" lvl="0" marL="0" rtl="0" algn="l">
              <a:lnSpc>
                <a:spcPct val="90000"/>
              </a:lnSpc>
              <a:spcBef>
                <a:spcPts val="1000"/>
              </a:spcBef>
              <a:spcAft>
                <a:spcPts val="0"/>
              </a:spcAft>
              <a:buClr>
                <a:schemeClr val="dk1"/>
              </a:buClr>
              <a:buSzPts val="1700"/>
              <a:buNone/>
            </a:pPr>
            <a:r>
              <a:rPr lang="en-GB" sz="1700">
                <a:latin typeface="Work Sans"/>
                <a:ea typeface="Work Sans"/>
                <a:cs typeface="Work Sans"/>
                <a:sym typeface="Work Sans"/>
              </a:rPr>
              <a:t>Kirjasto tarjoaa myös:</a:t>
            </a:r>
            <a:endParaRPr>
              <a:latin typeface="Work Sans"/>
              <a:ea typeface="Work Sans"/>
              <a:cs typeface="Work Sans"/>
              <a:sym typeface="Work Sans"/>
            </a:endParaRPr>
          </a:p>
          <a:p>
            <a:pPr indent="-228600" lvl="1" marL="685800" rtl="0" algn="l">
              <a:lnSpc>
                <a:spcPct val="90000"/>
              </a:lnSpc>
              <a:spcBef>
                <a:spcPts val="500"/>
              </a:spcBef>
              <a:spcAft>
                <a:spcPts val="0"/>
              </a:spcAft>
              <a:buClr>
                <a:schemeClr val="dk1"/>
              </a:buClr>
              <a:buSzPts val="1700"/>
              <a:buFont typeface="Work Sans"/>
              <a:buChar char="•"/>
            </a:pPr>
            <a:r>
              <a:rPr lang="en-GB" sz="1700">
                <a:latin typeface="Work Sans"/>
                <a:ea typeface="Work Sans"/>
                <a:cs typeface="Work Sans"/>
                <a:sym typeface="Work Sans"/>
              </a:rPr>
              <a:t>palveluja muun kielisille (Monikielinen kirjasto)</a:t>
            </a:r>
            <a:endParaRPr>
              <a:latin typeface="Work Sans"/>
              <a:ea typeface="Work Sans"/>
              <a:cs typeface="Work Sans"/>
              <a:sym typeface="Work Sans"/>
            </a:endParaRPr>
          </a:p>
          <a:p>
            <a:pPr indent="-228600" lvl="1" marL="685800" rtl="0" algn="l">
              <a:lnSpc>
                <a:spcPct val="90000"/>
              </a:lnSpc>
              <a:spcBef>
                <a:spcPts val="500"/>
              </a:spcBef>
              <a:spcAft>
                <a:spcPts val="0"/>
              </a:spcAft>
              <a:buClr>
                <a:schemeClr val="dk1"/>
              </a:buClr>
              <a:buSzPts val="1700"/>
              <a:buFont typeface="Work Sans"/>
              <a:buChar char="•"/>
            </a:pPr>
            <a:r>
              <a:rPr lang="en-GB" sz="1700">
                <a:latin typeface="Work Sans"/>
                <a:ea typeface="Work Sans"/>
                <a:cs typeface="Work Sans"/>
                <a:sym typeface="Work Sans"/>
              </a:rPr>
              <a:t>apuvälineitä lukivaikeuksiin (lainattavia nepsyvälineitä) sekä valtakunnallisen Celia-kirjaston palvelut</a:t>
            </a:r>
            <a:endParaRPr>
              <a:latin typeface="Work Sans"/>
              <a:ea typeface="Work Sans"/>
              <a:cs typeface="Work Sans"/>
              <a:sym typeface="Work Sans"/>
            </a:endParaRPr>
          </a:p>
        </p:txBody>
      </p:sp>
      <p:sp>
        <p:nvSpPr>
          <p:cNvPr id="348" name="Google Shape;348;g409b2a2317b_0_16"/>
          <p:cNvSpPr txBox="1"/>
          <p:nvPr/>
        </p:nvSpPr>
        <p:spPr>
          <a:xfrm>
            <a:off x="2505000" y="6489334"/>
            <a:ext cx="9687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dk1"/>
                </a:solidFill>
                <a:latin typeface="Work Sans"/>
                <a:ea typeface="Work Sans"/>
                <a:cs typeface="Work Sans"/>
                <a:sym typeface="Work Sans"/>
                <a:hlinkClick r:id="rId3">
                  <a:extLst>
                    <a:ext uri="{A12FA001-AC4F-418D-AE19-62706E023703}">
                      <ahyp:hlinkClr val="tx"/>
                    </a:ext>
                  </a:extLst>
                </a:hlinkClick>
              </a:rPr>
              <a:t>Tutkimus: "Puoli tuntia lukemista : kansainvälinen lasten lukutaitotutkimus (PIRLS 2021)"</a:t>
            </a:r>
            <a:r>
              <a:rPr b="0" i="0" lang="en-GB" sz="1400" u="none" cap="none" strike="noStrike">
                <a:solidFill>
                  <a:schemeClr val="dk1"/>
                </a:solidFill>
                <a:latin typeface="Work Sans"/>
                <a:ea typeface="Work Sans"/>
                <a:cs typeface="Work Sans"/>
                <a:sym typeface="Work Sans"/>
              </a:rPr>
              <a:t>. </a:t>
            </a:r>
            <a:endParaRPr b="0" i="0" sz="1400" u="none" cap="none" strike="noStrike">
              <a:solidFill>
                <a:srgbClr val="000000"/>
              </a:solidFill>
              <a:latin typeface="Work Sans"/>
              <a:ea typeface="Work Sans"/>
              <a:cs typeface="Work Sans"/>
              <a:sym typeface="Work Sans"/>
            </a:endParaRPr>
          </a:p>
        </p:txBody>
      </p:sp>
      <p:pic>
        <p:nvPicPr>
          <p:cNvPr id="349" name="Google Shape;349;g409b2a2317b_0_16"/>
          <p:cNvPicPr preferRelativeResize="0"/>
          <p:nvPr/>
        </p:nvPicPr>
        <p:blipFill rotWithShape="1">
          <a:blip r:embed="rId4">
            <a:alphaModFix/>
          </a:blip>
          <a:srcRect b="0" l="0" r="0" t="0"/>
          <a:stretch/>
        </p:blipFill>
        <p:spPr>
          <a:xfrm>
            <a:off x="10135402" y="122512"/>
            <a:ext cx="2056598" cy="2085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3E3"/>
        </a:solidFill>
      </p:bgPr>
    </p:bg>
    <p:spTree>
      <p:nvGrpSpPr>
        <p:cNvPr id="353" name="Shape 353"/>
        <p:cNvGrpSpPr/>
        <p:nvPr/>
      </p:nvGrpSpPr>
      <p:grpSpPr>
        <a:xfrm>
          <a:off x="0" y="0"/>
          <a:ext cx="0" cy="0"/>
          <a:chOff x="0" y="0"/>
          <a:chExt cx="0" cy="0"/>
        </a:xfrm>
      </p:grpSpPr>
      <p:sp>
        <p:nvSpPr>
          <p:cNvPr id="354" name="Google Shape;354;g409b2a2317b_0_26"/>
          <p:cNvSpPr txBox="1"/>
          <p:nvPr>
            <p:ph idx="1" type="body"/>
          </p:nvPr>
        </p:nvSpPr>
        <p:spPr>
          <a:xfrm>
            <a:off x="836612" y="480276"/>
            <a:ext cx="51579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GB">
                <a:latin typeface="Work Sans"/>
                <a:ea typeface="Work Sans"/>
                <a:cs typeface="Work Sans"/>
                <a:sym typeface="Work Sans"/>
              </a:rPr>
              <a:t>Mitä huoltajat tekevät?</a:t>
            </a:r>
            <a:endParaRPr>
              <a:latin typeface="Work Sans"/>
              <a:ea typeface="Work Sans"/>
              <a:cs typeface="Work Sans"/>
              <a:sym typeface="Work Sans"/>
            </a:endParaRPr>
          </a:p>
        </p:txBody>
      </p:sp>
      <p:sp>
        <p:nvSpPr>
          <p:cNvPr id="355" name="Google Shape;355;g409b2a2317b_0_26"/>
          <p:cNvSpPr txBox="1"/>
          <p:nvPr>
            <p:ph idx="2" type="body"/>
          </p:nvPr>
        </p:nvSpPr>
        <p:spPr>
          <a:xfrm>
            <a:off x="836612" y="1672062"/>
            <a:ext cx="4998900" cy="3684600"/>
          </a:xfrm>
          <a:prstGeom prst="rect">
            <a:avLst/>
          </a:prstGeom>
          <a:noFill/>
          <a:ln>
            <a:noFill/>
          </a:ln>
        </p:spPr>
        <p:txBody>
          <a:bodyPr anchorCtr="0" anchor="t" bIns="45700" lIns="91425" spcFirstLastPara="1" rIns="91425" wrap="square" tIns="45700">
            <a:normAutofit fontScale="85000" lnSpcReduction="20000"/>
          </a:bodyPr>
          <a:lstStyle/>
          <a:p>
            <a:pPr indent="-220028" lvl="0" marL="228600" rtl="0" algn="l">
              <a:lnSpc>
                <a:spcPct val="100000"/>
              </a:lnSpc>
              <a:spcBef>
                <a:spcPts val="0"/>
              </a:spcBef>
              <a:spcAft>
                <a:spcPts val="0"/>
              </a:spcAft>
              <a:buClr>
                <a:schemeClr val="dk1"/>
              </a:buClr>
              <a:buSzPct val="100000"/>
              <a:buFont typeface="Work Sans"/>
              <a:buChar char="•"/>
            </a:pPr>
            <a:r>
              <a:rPr b="1" lang="en-GB" sz="1800">
                <a:latin typeface="Work Sans"/>
                <a:ea typeface="Work Sans"/>
                <a:cs typeface="Work Sans"/>
                <a:sym typeface="Work Sans"/>
              </a:rPr>
              <a:t>Mahdollistavat päivittäisen lukuajan kotona (vähintään 15 minuuttia).  Kuittaavat lukuläksyn luetuksi.</a:t>
            </a:r>
            <a:endParaRPr>
              <a:latin typeface="Work Sans"/>
              <a:ea typeface="Work Sans"/>
              <a:cs typeface="Work Sans"/>
              <a:sym typeface="Work Sans"/>
            </a:endParaRPr>
          </a:p>
          <a:p>
            <a:pPr indent="-220028" lvl="0" marL="228600" rtl="0" algn="l">
              <a:lnSpc>
                <a:spcPct val="100000"/>
              </a:lnSpc>
              <a:spcBef>
                <a:spcPts val="1000"/>
              </a:spcBef>
              <a:spcAft>
                <a:spcPts val="0"/>
              </a:spcAft>
              <a:buClr>
                <a:schemeClr val="dk1"/>
              </a:buClr>
              <a:buSzPct val="100000"/>
              <a:buFont typeface="Work Sans"/>
              <a:buChar char="•"/>
            </a:pPr>
            <a:r>
              <a:rPr b="1" lang="en-GB" sz="1800">
                <a:latin typeface="Work Sans"/>
                <a:ea typeface="Work Sans"/>
                <a:cs typeface="Work Sans"/>
                <a:sym typeface="Work Sans"/>
              </a:rPr>
              <a:t>Osallistuvat noin viikon mittaiseen koulun ja kodin yhteiseen lukuprojektiin kerran vuodessa. (Pilotoidaan 2026-2027 joillain luokilla).</a:t>
            </a:r>
            <a:endParaRPr>
              <a:latin typeface="Work Sans"/>
              <a:ea typeface="Work Sans"/>
              <a:cs typeface="Work Sans"/>
              <a:sym typeface="Work Sans"/>
            </a:endParaRPr>
          </a:p>
          <a:p>
            <a:pPr indent="-220028" lvl="0" marL="228600" rtl="0" algn="l">
              <a:lnSpc>
                <a:spcPct val="100000"/>
              </a:lnSpc>
              <a:spcBef>
                <a:spcPts val="1000"/>
              </a:spcBef>
              <a:spcAft>
                <a:spcPts val="0"/>
              </a:spcAft>
              <a:buClr>
                <a:schemeClr val="dk1"/>
              </a:buClr>
              <a:buSzPct val="100000"/>
              <a:buFont typeface="Work Sans"/>
              <a:buChar char="•"/>
            </a:pPr>
            <a:r>
              <a:rPr lang="en-GB" sz="1800">
                <a:latin typeface="Work Sans"/>
                <a:ea typeface="Work Sans"/>
                <a:cs typeface="Work Sans"/>
                <a:sym typeface="Work Sans"/>
              </a:rPr>
              <a:t>Lisäksi  </a:t>
            </a:r>
            <a:endParaRPr>
              <a:latin typeface="Work Sans"/>
              <a:ea typeface="Work Sans"/>
              <a:cs typeface="Work Sans"/>
              <a:sym typeface="Work Sans"/>
            </a:endParaRPr>
          </a:p>
          <a:p>
            <a:pPr indent="-220980" lvl="1" marL="685800" rtl="0" algn="l">
              <a:lnSpc>
                <a:spcPct val="100000"/>
              </a:lnSpc>
              <a:spcBef>
                <a:spcPts val="500"/>
              </a:spcBef>
              <a:spcAft>
                <a:spcPts val="0"/>
              </a:spcAft>
              <a:buClr>
                <a:schemeClr val="dk1"/>
              </a:buClr>
              <a:buSzPct val="100000"/>
              <a:buFont typeface="Work Sans"/>
              <a:buChar char="•"/>
            </a:pPr>
            <a:r>
              <a:rPr lang="en-GB" sz="1600">
                <a:latin typeface="Work Sans"/>
                <a:ea typeface="Work Sans"/>
                <a:cs typeface="Work Sans"/>
                <a:sym typeface="Work Sans"/>
              </a:rPr>
              <a:t>Lukekaa yhdessä</a:t>
            </a:r>
            <a:endParaRPr>
              <a:latin typeface="Work Sans"/>
              <a:ea typeface="Work Sans"/>
              <a:cs typeface="Work Sans"/>
              <a:sym typeface="Work Sans"/>
            </a:endParaRPr>
          </a:p>
          <a:p>
            <a:pPr indent="-220980" lvl="1" marL="685800" rtl="0" algn="l">
              <a:lnSpc>
                <a:spcPct val="100000"/>
              </a:lnSpc>
              <a:spcBef>
                <a:spcPts val="500"/>
              </a:spcBef>
              <a:spcAft>
                <a:spcPts val="0"/>
              </a:spcAft>
              <a:buClr>
                <a:schemeClr val="dk1"/>
              </a:buClr>
              <a:buSzPct val="100000"/>
              <a:buFont typeface="Work Sans"/>
              <a:buChar char="•"/>
            </a:pPr>
            <a:r>
              <a:rPr lang="en-GB" sz="1600">
                <a:latin typeface="Work Sans"/>
                <a:ea typeface="Work Sans"/>
                <a:cs typeface="Work Sans"/>
                <a:sym typeface="Work Sans"/>
              </a:rPr>
              <a:t>Jutelkaa lapsen/nuoren kirjasta.</a:t>
            </a:r>
            <a:endParaRPr>
              <a:latin typeface="Work Sans"/>
              <a:ea typeface="Work Sans"/>
              <a:cs typeface="Work Sans"/>
              <a:sym typeface="Work Sans"/>
            </a:endParaRPr>
          </a:p>
          <a:p>
            <a:pPr indent="-220980" lvl="1" marL="685800" rtl="0" algn="l">
              <a:lnSpc>
                <a:spcPct val="100000"/>
              </a:lnSpc>
              <a:spcBef>
                <a:spcPts val="500"/>
              </a:spcBef>
              <a:spcAft>
                <a:spcPts val="0"/>
              </a:spcAft>
              <a:buClr>
                <a:schemeClr val="dk1"/>
              </a:buClr>
              <a:buSzPct val="100000"/>
              <a:buFont typeface="Work Sans"/>
              <a:buChar char="•"/>
            </a:pPr>
            <a:r>
              <a:rPr lang="en-GB" sz="1600">
                <a:latin typeface="Work Sans"/>
                <a:ea typeface="Work Sans"/>
                <a:cs typeface="Work Sans"/>
                <a:sym typeface="Work Sans"/>
              </a:rPr>
              <a:t>Toimikaa lukevan aikuisen mallina.</a:t>
            </a:r>
            <a:endParaRPr>
              <a:latin typeface="Work Sans"/>
              <a:ea typeface="Work Sans"/>
              <a:cs typeface="Work Sans"/>
              <a:sym typeface="Work Sans"/>
            </a:endParaRPr>
          </a:p>
          <a:p>
            <a:pPr indent="-220980" lvl="1" marL="685800" rtl="0" algn="l">
              <a:lnSpc>
                <a:spcPct val="100000"/>
              </a:lnSpc>
              <a:spcBef>
                <a:spcPts val="500"/>
              </a:spcBef>
              <a:spcAft>
                <a:spcPts val="0"/>
              </a:spcAft>
              <a:buClr>
                <a:schemeClr val="dk1"/>
              </a:buClr>
              <a:buSzPct val="100000"/>
              <a:buFont typeface="Work Sans"/>
              <a:buChar char="•"/>
            </a:pPr>
            <a:r>
              <a:rPr lang="en-GB" sz="1600">
                <a:latin typeface="Work Sans"/>
                <a:ea typeface="Work Sans"/>
                <a:cs typeface="Work Sans"/>
                <a:sym typeface="Work Sans"/>
              </a:rPr>
              <a:t>Menkää yhdessä kirjastoon.</a:t>
            </a:r>
            <a:endParaRPr>
              <a:latin typeface="Work Sans"/>
              <a:ea typeface="Work Sans"/>
              <a:cs typeface="Work Sans"/>
              <a:sym typeface="Work Sans"/>
            </a:endParaRPr>
          </a:p>
          <a:p>
            <a:pPr indent="-220980" lvl="1" marL="685800" rtl="0" algn="l">
              <a:lnSpc>
                <a:spcPct val="100000"/>
              </a:lnSpc>
              <a:spcBef>
                <a:spcPts val="500"/>
              </a:spcBef>
              <a:spcAft>
                <a:spcPts val="0"/>
              </a:spcAft>
              <a:buClr>
                <a:schemeClr val="dk1"/>
              </a:buClr>
              <a:buSzPct val="100000"/>
              <a:buFont typeface="Work Sans"/>
              <a:buChar char="•"/>
            </a:pPr>
            <a:r>
              <a:rPr lang="en-GB" sz="1600">
                <a:latin typeface="Work Sans"/>
                <a:ea typeface="Work Sans"/>
                <a:cs typeface="Work Sans"/>
                <a:sym typeface="Work Sans"/>
              </a:rPr>
              <a:t>Tehkää yhteistyö koulun kanssa ja kysykää neuvoja tarvittaessa.</a:t>
            </a:r>
            <a:endParaRPr>
              <a:latin typeface="Work Sans"/>
              <a:ea typeface="Work Sans"/>
              <a:cs typeface="Work Sans"/>
              <a:sym typeface="Work Sans"/>
            </a:endParaRPr>
          </a:p>
          <a:p>
            <a:pPr indent="-64135" lvl="0" marL="228600" rtl="0" algn="l">
              <a:lnSpc>
                <a:spcPct val="90000"/>
              </a:lnSpc>
              <a:spcBef>
                <a:spcPts val="1000"/>
              </a:spcBef>
              <a:spcAft>
                <a:spcPts val="0"/>
              </a:spcAft>
              <a:buClr>
                <a:schemeClr val="dk1"/>
              </a:buClr>
              <a:buSzPct val="133333"/>
              <a:buNone/>
            </a:pPr>
            <a:r>
              <a:t/>
            </a:r>
            <a:endParaRPr>
              <a:latin typeface="Work Sans"/>
              <a:ea typeface="Work Sans"/>
              <a:cs typeface="Work Sans"/>
              <a:sym typeface="Work Sans"/>
            </a:endParaRPr>
          </a:p>
        </p:txBody>
      </p:sp>
      <p:sp>
        <p:nvSpPr>
          <p:cNvPr id="356" name="Google Shape;356;g409b2a2317b_0_26"/>
          <p:cNvSpPr txBox="1"/>
          <p:nvPr>
            <p:ph idx="3" type="body"/>
          </p:nvPr>
        </p:nvSpPr>
        <p:spPr>
          <a:xfrm>
            <a:off x="6096000" y="480276"/>
            <a:ext cx="51831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GB">
                <a:latin typeface="Work Sans"/>
                <a:ea typeface="Work Sans"/>
                <a:cs typeface="Work Sans"/>
                <a:sym typeface="Work Sans"/>
              </a:rPr>
              <a:t>Mitä lapsi/nuori tekee?</a:t>
            </a:r>
            <a:endParaRPr>
              <a:latin typeface="Work Sans"/>
              <a:ea typeface="Work Sans"/>
              <a:cs typeface="Work Sans"/>
              <a:sym typeface="Work Sans"/>
            </a:endParaRPr>
          </a:p>
        </p:txBody>
      </p:sp>
      <p:sp>
        <p:nvSpPr>
          <p:cNvPr id="357" name="Google Shape;357;g409b2a2317b_0_26"/>
          <p:cNvSpPr txBox="1"/>
          <p:nvPr>
            <p:ph idx="4" type="body"/>
          </p:nvPr>
        </p:nvSpPr>
        <p:spPr>
          <a:xfrm>
            <a:off x="6096000" y="1672062"/>
            <a:ext cx="5513400" cy="368460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dk1"/>
              </a:buClr>
              <a:buSzPts val="1800"/>
              <a:buFont typeface="Work Sans"/>
              <a:buChar char="•"/>
            </a:pPr>
            <a:r>
              <a:rPr b="1" lang="en-GB" sz="1800">
                <a:latin typeface="Work Sans"/>
                <a:ea typeface="Work Sans"/>
                <a:cs typeface="Work Sans"/>
                <a:sym typeface="Work Sans"/>
              </a:rPr>
              <a:t>Lukee joka päivä vähintään 15 minuutin ajan ja pyytää huoltajalta kuittauksen.</a:t>
            </a:r>
            <a:endParaRPr>
              <a:latin typeface="Work Sans"/>
              <a:ea typeface="Work Sans"/>
              <a:cs typeface="Work Sans"/>
              <a:sym typeface="Work Sans"/>
            </a:endParaRPr>
          </a:p>
          <a:p>
            <a:pPr indent="-228600" lvl="0" marL="228600" rtl="0" algn="l">
              <a:lnSpc>
                <a:spcPct val="100000"/>
              </a:lnSpc>
              <a:spcBef>
                <a:spcPts val="1000"/>
              </a:spcBef>
              <a:spcAft>
                <a:spcPts val="0"/>
              </a:spcAft>
              <a:buClr>
                <a:schemeClr val="dk1"/>
              </a:buClr>
              <a:buSzPts val="1800"/>
              <a:buFont typeface="Work Sans"/>
              <a:buChar char="•"/>
            </a:pPr>
            <a:r>
              <a:rPr b="1" lang="en-GB" sz="1800">
                <a:latin typeface="Work Sans"/>
                <a:ea typeface="Work Sans"/>
                <a:cs typeface="Work Sans"/>
                <a:sym typeface="Work Sans"/>
              </a:rPr>
              <a:t>Lukee 6 kirjaa lukuvuoden aikana </a:t>
            </a:r>
            <a:r>
              <a:rPr b="1" lang="en-GB" sz="1600">
                <a:latin typeface="Work Sans"/>
                <a:ea typeface="Work Sans"/>
                <a:cs typeface="Work Sans"/>
                <a:sym typeface="Work Sans"/>
              </a:rPr>
              <a:t>(vuosiluokat 1-6)</a:t>
            </a:r>
            <a:endParaRPr>
              <a:latin typeface="Work Sans"/>
              <a:ea typeface="Work Sans"/>
              <a:cs typeface="Work Sans"/>
              <a:sym typeface="Work Sans"/>
            </a:endParaRPr>
          </a:p>
          <a:p>
            <a:pPr indent="-228600" lvl="0" marL="228600" rtl="0" algn="l">
              <a:lnSpc>
                <a:spcPct val="100000"/>
              </a:lnSpc>
              <a:spcBef>
                <a:spcPts val="1000"/>
              </a:spcBef>
              <a:spcAft>
                <a:spcPts val="0"/>
              </a:spcAft>
              <a:buClr>
                <a:schemeClr val="dk1"/>
              </a:buClr>
              <a:buSzPts val="1800"/>
              <a:buFont typeface="Work Sans"/>
              <a:buChar char="•"/>
            </a:pPr>
            <a:r>
              <a:rPr b="1" lang="en-GB" sz="1800">
                <a:latin typeface="Work Sans"/>
                <a:ea typeface="Work Sans"/>
                <a:cs typeface="Work Sans"/>
                <a:sym typeface="Work Sans"/>
              </a:rPr>
              <a:t>Lukee 4 kirjaa lukuvuoden aikana</a:t>
            </a:r>
            <a:r>
              <a:rPr b="1" lang="en-GB" sz="1600">
                <a:latin typeface="Work Sans"/>
                <a:ea typeface="Work Sans"/>
                <a:cs typeface="Work Sans"/>
                <a:sym typeface="Work Sans"/>
              </a:rPr>
              <a:t> (vuosiluokat 7-9)</a:t>
            </a:r>
            <a:endParaRPr>
              <a:latin typeface="Work Sans"/>
              <a:ea typeface="Work Sans"/>
              <a:cs typeface="Work Sans"/>
              <a:sym typeface="Work Sans"/>
            </a:endParaRPr>
          </a:p>
          <a:p>
            <a:pPr indent="-228600" lvl="0" marL="228600" rtl="0" algn="l">
              <a:lnSpc>
                <a:spcPct val="100000"/>
              </a:lnSpc>
              <a:spcBef>
                <a:spcPts val="1000"/>
              </a:spcBef>
              <a:spcAft>
                <a:spcPts val="0"/>
              </a:spcAft>
              <a:buClr>
                <a:schemeClr val="dk1"/>
              </a:buClr>
              <a:buSzPts val="1600"/>
              <a:buFont typeface="Work Sans"/>
              <a:buChar char="•"/>
            </a:pPr>
            <a:r>
              <a:rPr lang="en-GB" sz="1600">
                <a:latin typeface="Work Sans"/>
                <a:ea typeface="Work Sans"/>
                <a:cs typeface="Work Sans"/>
                <a:sym typeface="Work Sans"/>
              </a:rPr>
              <a:t>Lukee myös reaaliaineiden lukuläksyt.</a:t>
            </a:r>
            <a:endParaRPr>
              <a:latin typeface="Work Sans"/>
              <a:ea typeface="Work Sans"/>
              <a:cs typeface="Work Sans"/>
              <a:sym typeface="Work Sans"/>
            </a:endParaRPr>
          </a:p>
        </p:txBody>
      </p:sp>
      <p:sp>
        <p:nvSpPr>
          <p:cNvPr id="358" name="Google Shape;358;g409b2a2317b_0_26"/>
          <p:cNvSpPr txBox="1"/>
          <p:nvPr/>
        </p:nvSpPr>
        <p:spPr>
          <a:xfrm>
            <a:off x="2769026" y="5596025"/>
            <a:ext cx="91623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Work Sans"/>
                <a:ea typeface="Work Sans"/>
                <a:cs typeface="Work Sans"/>
                <a:sym typeface="Work Sans"/>
              </a:rPr>
              <a:t>Digilukemisen rinnalle tarvitaan edelleen kirjojen lukemista. Pitkä teksti ja kielen rikkaus näyttävät olevan yhteydessä myös hyvään medialukutaitoon. Kirjan lukeminen harjoittaa keskittymistä, ymmärtämistä ja tiedon rakentamista. Kanniainen, L. ym (2022)</a:t>
            </a:r>
            <a:endParaRPr b="0" i="0" sz="1400" u="none" cap="none" strike="noStrike">
              <a:solidFill>
                <a:srgbClr val="000000"/>
              </a:solidFill>
              <a:latin typeface="Work Sans"/>
              <a:ea typeface="Work Sans"/>
              <a:cs typeface="Work Sans"/>
              <a:sym typeface="Work Sans"/>
            </a:endParaRPr>
          </a:p>
        </p:txBody>
      </p:sp>
      <p:pic>
        <p:nvPicPr>
          <p:cNvPr id="359" name="Google Shape;359;g409b2a2317b_0_26"/>
          <p:cNvPicPr preferRelativeResize="0"/>
          <p:nvPr/>
        </p:nvPicPr>
        <p:blipFill rotWithShape="1">
          <a:blip r:embed="rId3">
            <a:alphaModFix/>
          </a:blip>
          <a:srcRect b="0" l="0" r="0" t="0"/>
          <a:stretch/>
        </p:blipFill>
        <p:spPr>
          <a:xfrm>
            <a:off x="10320825" y="145137"/>
            <a:ext cx="1610500" cy="14940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3E3"/>
        </a:solidFill>
      </p:bgPr>
    </p:bg>
    <p:spTree>
      <p:nvGrpSpPr>
        <p:cNvPr id="363" name="Shape 363"/>
        <p:cNvGrpSpPr/>
        <p:nvPr/>
      </p:nvGrpSpPr>
      <p:grpSpPr>
        <a:xfrm>
          <a:off x="0" y="0"/>
          <a:ext cx="0" cy="0"/>
          <a:chOff x="0" y="0"/>
          <a:chExt cx="0" cy="0"/>
        </a:xfrm>
      </p:grpSpPr>
      <p:sp>
        <p:nvSpPr>
          <p:cNvPr id="364" name="Google Shape;364;g409b2a2317b_0_35"/>
          <p:cNvSpPr txBox="1"/>
          <p:nvPr>
            <p:ph type="title"/>
          </p:nvPr>
        </p:nvSpPr>
        <p:spPr>
          <a:xfrm>
            <a:off x="838200" y="1089891"/>
            <a:ext cx="10515600" cy="5916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Arial"/>
              <a:buNone/>
            </a:pPr>
            <a:r>
              <a:rPr lang="en-GB">
                <a:latin typeface="Work Sans"/>
                <a:ea typeface="Work Sans"/>
                <a:cs typeface="Work Sans"/>
                <a:sym typeface="Work Sans"/>
              </a:rPr>
              <a:t>LUKUTAITO RAKENNETAAN YHDESSÄ</a:t>
            </a:r>
            <a:endParaRPr>
              <a:latin typeface="Work Sans"/>
              <a:ea typeface="Work Sans"/>
              <a:cs typeface="Work Sans"/>
              <a:sym typeface="Work Sans"/>
            </a:endParaRPr>
          </a:p>
        </p:txBody>
      </p:sp>
      <p:sp>
        <p:nvSpPr>
          <p:cNvPr id="365" name="Google Shape;365;g409b2a2317b_0_3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latin typeface="Work Sans"/>
              <a:ea typeface="Work Sans"/>
              <a:cs typeface="Work Sans"/>
              <a:sym typeface="Work Sans"/>
            </a:endParaRPr>
          </a:p>
          <a:p>
            <a:pPr indent="-228600" lvl="0" marL="228600" rtl="0" algn="l">
              <a:lnSpc>
                <a:spcPct val="90000"/>
              </a:lnSpc>
              <a:spcBef>
                <a:spcPts val="1000"/>
              </a:spcBef>
              <a:spcAft>
                <a:spcPts val="0"/>
              </a:spcAft>
              <a:buClr>
                <a:schemeClr val="dk1"/>
              </a:buClr>
              <a:buSzPts val="2800"/>
              <a:buFont typeface="Work Sans"/>
              <a:buChar char="•"/>
            </a:pPr>
            <a:r>
              <a:rPr lang="en-GB">
                <a:latin typeface="Work Sans"/>
                <a:ea typeface="Work Sans"/>
                <a:cs typeface="Work Sans"/>
                <a:sym typeface="Work Sans"/>
              </a:rPr>
              <a:t>Koti antaa mallin.</a:t>
            </a:r>
            <a:endParaRPr>
              <a:latin typeface="Work Sans"/>
              <a:ea typeface="Work Sans"/>
              <a:cs typeface="Work Sans"/>
              <a:sym typeface="Work Sans"/>
            </a:endParaRPr>
          </a:p>
          <a:p>
            <a:pPr indent="-228600" lvl="0" marL="228600" rtl="0" algn="l">
              <a:lnSpc>
                <a:spcPct val="90000"/>
              </a:lnSpc>
              <a:spcBef>
                <a:spcPts val="1000"/>
              </a:spcBef>
              <a:spcAft>
                <a:spcPts val="0"/>
              </a:spcAft>
              <a:buClr>
                <a:schemeClr val="dk1"/>
              </a:buClr>
              <a:buSzPts val="2800"/>
              <a:buFont typeface="Work Sans"/>
              <a:buChar char="•"/>
            </a:pPr>
            <a:r>
              <a:rPr lang="en-GB">
                <a:latin typeface="Work Sans"/>
                <a:ea typeface="Work Sans"/>
                <a:cs typeface="Work Sans"/>
                <a:sym typeface="Work Sans"/>
              </a:rPr>
              <a:t>Koulu antaa taidon ja mahdollisuuden.</a:t>
            </a:r>
            <a:endParaRPr>
              <a:latin typeface="Work Sans"/>
              <a:ea typeface="Work Sans"/>
              <a:cs typeface="Work Sans"/>
              <a:sym typeface="Work Sans"/>
            </a:endParaRPr>
          </a:p>
          <a:p>
            <a:pPr indent="-228600" lvl="0" marL="228600" rtl="0" algn="l">
              <a:lnSpc>
                <a:spcPct val="90000"/>
              </a:lnSpc>
              <a:spcBef>
                <a:spcPts val="1000"/>
              </a:spcBef>
              <a:spcAft>
                <a:spcPts val="0"/>
              </a:spcAft>
              <a:buClr>
                <a:schemeClr val="dk1"/>
              </a:buClr>
              <a:buSzPts val="2800"/>
              <a:buFont typeface="Work Sans"/>
              <a:buChar char="•"/>
            </a:pPr>
            <a:r>
              <a:rPr lang="en-GB">
                <a:latin typeface="Work Sans"/>
                <a:ea typeface="Work Sans"/>
                <a:cs typeface="Work Sans"/>
                <a:sym typeface="Work Sans"/>
              </a:rPr>
              <a:t>Kirjasto tarjoaa kirjojen maailman.</a:t>
            </a:r>
            <a:endParaRPr>
              <a:latin typeface="Work Sans"/>
              <a:ea typeface="Work Sans"/>
              <a:cs typeface="Work Sans"/>
              <a:sym typeface="Work Sans"/>
            </a:endParaRPr>
          </a:p>
          <a:p>
            <a:pPr indent="-228600" lvl="0" marL="228600" rtl="0" algn="l">
              <a:lnSpc>
                <a:spcPct val="90000"/>
              </a:lnSpc>
              <a:spcBef>
                <a:spcPts val="1000"/>
              </a:spcBef>
              <a:spcAft>
                <a:spcPts val="0"/>
              </a:spcAft>
              <a:buClr>
                <a:schemeClr val="dk1"/>
              </a:buClr>
              <a:buSzPts val="2800"/>
              <a:buFont typeface="Work Sans"/>
              <a:buChar char="•"/>
            </a:pPr>
            <a:r>
              <a:rPr lang="en-GB">
                <a:latin typeface="Work Sans"/>
                <a:ea typeface="Work Sans"/>
                <a:cs typeface="Work Sans"/>
                <a:sym typeface="Work Sans"/>
              </a:rPr>
              <a:t>Lapsi/nuori löytää oman lukemisen tapansa.</a:t>
            </a:r>
            <a:endParaRPr>
              <a:latin typeface="Work Sans"/>
              <a:ea typeface="Work Sans"/>
              <a:cs typeface="Work Sans"/>
              <a:sym typeface="Work Sans"/>
            </a:endParaRPr>
          </a:p>
          <a:p>
            <a:pPr indent="-50800" lvl="0" marL="228600" rtl="0" algn="l">
              <a:lnSpc>
                <a:spcPct val="90000"/>
              </a:lnSpc>
              <a:spcBef>
                <a:spcPts val="1000"/>
              </a:spcBef>
              <a:spcAft>
                <a:spcPts val="0"/>
              </a:spcAft>
              <a:buClr>
                <a:schemeClr val="dk1"/>
              </a:buClr>
              <a:buSzPts val="2800"/>
              <a:buNone/>
            </a:pPr>
            <a:r>
              <a:t/>
            </a:r>
            <a:endParaRPr>
              <a:latin typeface="Work Sans"/>
              <a:ea typeface="Work Sans"/>
              <a:cs typeface="Work Sans"/>
              <a:sym typeface="Work Sans"/>
            </a:endParaRPr>
          </a:p>
          <a:p>
            <a:pPr indent="0" lvl="0" marL="0" rtl="0" algn="l">
              <a:lnSpc>
                <a:spcPct val="90000"/>
              </a:lnSpc>
              <a:spcBef>
                <a:spcPts val="1000"/>
              </a:spcBef>
              <a:spcAft>
                <a:spcPts val="0"/>
              </a:spcAft>
              <a:buClr>
                <a:schemeClr val="dk1"/>
              </a:buClr>
              <a:buSzPts val="2800"/>
              <a:buNone/>
            </a:pPr>
            <a:r>
              <a:t/>
            </a:r>
            <a:endParaRPr>
              <a:latin typeface="Work Sans"/>
              <a:ea typeface="Work Sans"/>
              <a:cs typeface="Work Sans"/>
              <a:sym typeface="Work Sans"/>
            </a:endParaRPr>
          </a:p>
          <a:p>
            <a:pPr indent="0" lvl="0" marL="0" rtl="0" algn="l">
              <a:lnSpc>
                <a:spcPct val="90000"/>
              </a:lnSpc>
              <a:spcBef>
                <a:spcPts val="1000"/>
              </a:spcBef>
              <a:spcAft>
                <a:spcPts val="0"/>
              </a:spcAft>
              <a:buClr>
                <a:schemeClr val="dk1"/>
              </a:buClr>
              <a:buSzPts val="2400"/>
              <a:buNone/>
            </a:pPr>
            <a:r>
              <a:rPr b="1" lang="en-GB" sz="2400">
                <a:latin typeface="Work Sans"/>
                <a:ea typeface="Work Sans"/>
                <a:cs typeface="Work Sans"/>
                <a:sym typeface="Work Sans"/>
              </a:rPr>
              <a:t>Kun teemme yhdessä vähän, lapselle/nuorelle voi syntyä paljon.</a:t>
            </a:r>
            <a:endParaRPr>
              <a:latin typeface="Work Sans"/>
              <a:ea typeface="Work Sans"/>
              <a:cs typeface="Work Sans"/>
              <a:sym typeface="Work Sans"/>
            </a:endParaRPr>
          </a:p>
        </p:txBody>
      </p:sp>
      <p:pic>
        <p:nvPicPr>
          <p:cNvPr id="366" name="Google Shape;366;g409b2a2317b_0_35"/>
          <p:cNvPicPr preferRelativeResize="0"/>
          <p:nvPr/>
        </p:nvPicPr>
        <p:blipFill rotWithShape="1">
          <a:blip r:embed="rId3">
            <a:alphaModFix/>
          </a:blip>
          <a:srcRect b="0" l="0" r="0" t="0"/>
          <a:stretch/>
        </p:blipFill>
        <p:spPr>
          <a:xfrm>
            <a:off x="8111717" y="1825625"/>
            <a:ext cx="2719962" cy="252121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g13360923bbc_0_359"/>
          <p:cNvSpPr txBox="1"/>
          <p:nvPr>
            <p:ph type="ctrTitle"/>
          </p:nvPr>
        </p:nvSpPr>
        <p:spPr>
          <a:xfrm>
            <a:off x="838200" y="2100943"/>
            <a:ext cx="5331600" cy="3192600"/>
          </a:xfrm>
          <a:prstGeom prst="rect">
            <a:avLst/>
          </a:prstGeom>
          <a:noFill/>
          <a:ln>
            <a:noFill/>
          </a:ln>
        </p:spPr>
        <p:txBody>
          <a:bodyPr anchorCtr="0" anchor="b"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GB"/>
              <a:t>Vanhempainilta: Liikunnallisen elämäntavan edistäminen Lohjan perusopetuksessa</a:t>
            </a:r>
            <a:endParaRPr/>
          </a:p>
        </p:txBody>
      </p:sp>
      <p:sp>
        <p:nvSpPr>
          <p:cNvPr id="372" name="Google Shape;372;g13360923bbc_0_359"/>
          <p:cNvSpPr txBox="1"/>
          <p:nvPr>
            <p:ph idx="1" type="subTitle"/>
          </p:nvPr>
        </p:nvSpPr>
        <p:spPr>
          <a:xfrm>
            <a:off x="838200" y="5413929"/>
            <a:ext cx="5331600" cy="544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2"/>
              </a:buClr>
              <a:buSzPts val="1600"/>
              <a:buNone/>
            </a:pPr>
            <a:r>
              <a:rPr lang="en-GB" sz="1600"/>
              <a:t>19.8.2026</a:t>
            </a:r>
            <a:endParaRPr/>
          </a:p>
          <a:p>
            <a:pPr indent="0" lvl="0" marL="0" rtl="0" algn="l">
              <a:lnSpc>
                <a:spcPct val="90000"/>
              </a:lnSpc>
              <a:spcBef>
                <a:spcPts val="1000"/>
              </a:spcBef>
              <a:spcAft>
                <a:spcPts val="0"/>
              </a:spcAft>
              <a:buClr>
                <a:schemeClr val="lt2"/>
              </a:buClr>
              <a:buSzPts val="1600"/>
              <a:buNone/>
            </a:pPr>
            <a:r>
              <a:rPr lang="en-GB" sz="1600"/>
              <a:t>Juha Koivuporras</a:t>
            </a:r>
            <a:endParaRPr/>
          </a:p>
        </p:txBody>
      </p:sp>
      <p:sp>
        <p:nvSpPr>
          <p:cNvPr id="373" name="Google Shape;373;g13360923bbc_0_359"/>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pic>
        <p:nvPicPr>
          <p:cNvPr id="374" name="Google Shape;374;g13360923bbc_0_359"/>
          <p:cNvPicPr preferRelativeResize="0"/>
          <p:nvPr>
            <p:ph idx="2" type="pic"/>
          </p:nvPr>
        </p:nvPicPr>
        <p:blipFill rotWithShape="1">
          <a:blip r:embed="rId3">
            <a:alphaModFix/>
          </a:blip>
          <a:srcRect b="0" l="22549" r="22549" t="0"/>
          <a:stretch/>
        </p:blipFill>
        <p:spPr>
          <a:xfrm>
            <a:off x="6540499" y="0"/>
            <a:ext cx="5651500" cy="6858000"/>
          </a:xfrm>
          <a:prstGeom prst="rect">
            <a:avLst/>
          </a:prstGeom>
          <a:solidFill>
            <a:schemeClr val="lt2"/>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78" name="Shape 378"/>
        <p:cNvGrpSpPr/>
        <p:nvPr/>
      </p:nvGrpSpPr>
      <p:grpSpPr>
        <a:xfrm>
          <a:off x="0" y="0"/>
          <a:ext cx="0" cy="0"/>
          <a:chOff x="0" y="0"/>
          <a:chExt cx="0" cy="0"/>
        </a:xfrm>
      </p:grpSpPr>
      <p:sp>
        <p:nvSpPr>
          <p:cNvPr id="379" name="Google Shape;379;g13360923bbc_0_366"/>
          <p:cNvSpPr txBox="1"/>
          <p:nvPr>
            <p:ph idx="1" type="body"/>
          </p:nvPr>
        </p:nvSpPr>
        <p:spPr>
          <a:xfrm>
            <a:off x="329184" y="2044482"/>
            <a:ext cx="6912900" cy="2981700"/>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Clr>
                <a:schemeClr val="lt1"/>
              </a:buClr>
              <a:buSzPts val="2800"/>
              <a:buNone/>
            </a:pPr>
            <a:r>
              <a:rPr b="1" lang="en-GB" sz="2800">
                <a:solidFill>
                  <a:schemeClr val="lt1"/>
                </a:solidFill>
              </a:rPr>
              <a:t>Tavoitteena on kannustaa yhdenvertaisesti jokaisen oppilaan mahdollisuuksia löytää liikkumisen ilo ja onnistumisen kokemuksia koulupäivien aikana. </a:t>
            </a:r>
            <a:endParaRPr sz="2800">
              <a:solidFill>
                <a:schemeClr val="lt1"/>
              </a:solidFill>
            </a:endParaRPr>
          </a:p>
        </p:txBody>
      </p:sp>
      <p:sp>
        <p:nvSpPr>
          <p:cNvPr id="380" name="Google Shape;380;g13360923bbc_0_366"/>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pic>
        <p:nvPicPr>
          <p:cNvPr id="381" name="Google Shape;381;g13360923bbc_0_366"/>
          <p:cNvPicPr preferRelativeResize="0"/>
          <p:nvPr>
            <p:ph idx="2" type="pic"/>
          </p:nvPr>
        </p:nvPicPr>
        <p:blipFill rotWithShape="1">
          <a:blip r:embed="rId3">
            <a:alphaModFix/>
          </a:blip>
          <a:srcRect b="797" l="0" r="0" t="807"/>
          <a:stretch/>
        </p:blipFill>
        <p:spPr>
          <a:xfrm>
            <a:off x="7545388" y="0"/>
            <a:ext cx="4646613" cy="6857998"/>
          </a:xfrm>
          <a:prstGeom prst="rect">
            <a:avLst/>
          </a:prstGeom>
          <a:solidFill>
            <a:srgbClr val="FEF3E3"/>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85" name="Shape 385"/>
        <p:cNvGrpSpPr/>
        <p:nvPr/>
      </p:nvGrpSpPr>
      <p:grpSpPr>
        <a:xfrm>
          <a:off x="0" y="0"/>
          <a:ext cx="0" cy="0"/>
          <a:chOff x="0" y="0"/>
          <a:chExt cx="0" cy="0"/>
        </a:xfrm>
      </p:grpSpPr>
      <p:sp>
        <p:nvSpPr>
          <p:cNvPr id="386" name="Google Shape;386;g13360923bbc_0_372"/>
          <p:cNvSpPr txBox="1"/>
          <p:nvPr>
            <p:ph idx="1" type="body"/>
          </p:nvPr>
        </p:nvSpPr>
        <p:spPr>
          <a:xfrm>
            <a:off x="758952" y="585216"/>
            <a:ext cx="6282000" cy="5358300"/>
          </a:xfrm>
          <a:prstGeom prst="rect">
            <a:avLst/>
          </a:prstGeom>
          <a:noFill/>
          <a:ln>
            <a:noFill/>
          </a:ln>
        </p:spPr>
        <p:txBody>
          <a:bodyPr anchorCtr="0" anchor="t" bIns="0" lIns="0" spcFirstLastPara="1" rIns="0" wrap="square" tIns="0">
            <a:normAutofit lnSpcReduction="20000"/>
          </a:bodyPr>
          <a:lstStyle/>
          <a:p>
            <a:pPr indent="0" lvl="0" marL="0" rtl="0" algn="l">
              <a:lnSpc>
                <a:spcPct val="110000"/>
              </a:lnSpc>
              <a:spcBef>
                <a:spcPts val="0"/>
              </a:spcBef>
              <a:spcAft>
                <a:spcPts val="0"/>
              </a:spcAft>
              <a:buClr>
                <a:schemeClr val="lt1"/>
              </a:buClr>
              <a:buSzPts val="2000"/>
              <a:buNone/>
            </a:pPr>
            <a:r>
              <a:rPr b="1" lang="en-GB" sz="2000">
                <a:solidFill>
                  <a:schemeClr val="lt1"/>
                </a:solidFill>
              </a:rPr>
              <a:t>Liikkumisella on useita vaikutuksia peruskoululaisten hyvinvointiin ja koulutyöhön.</a:t>
            </a:r>
            <a:endParaRPr/>
          </a:p>
          <a:p>
            <a:pPr indent="0" lvl="0" marL="0" rtl="0" algn="l">
              <a:lnSpc>
                <a:spcPct val="110000"/>
              </a:lnSpc>
              <a:spcBef>
                <a:spcPts val="1000"/>
              </a:spcBef>
              <a:spcAft>
                <a:spcPts val="0"/>
              </a:spcAft>
              <a:buClr>
                <a:schemeClr val="dk1"/>
              </a:buClr>
              <a:buSzPts val="2000"/>
              <a:buNone/>
            </a:pPr>
            <a:r>
              <a:t/>
            </a:r>
            <a:endParaRPr sz="2000">
              <a:solidFill>
                <a:schemeClr val="lt1"/>
              </a:solidFill>
            </a:endParaRPr>
          </a:p>
          <a:p>
            <a:pPr indent="0" lvl="0" marL="0" rtl="0" algn="l">
              <a:lnSpc>
                <a:spcPct val="110000"/>
              </a:lnSpc>
              <a:spcBef>
                <a:spcPts val="1000"/>
              </a:spcBef>
              <a:spcAft>
                <a:spcPts val="0"/>
              </a:spcAft>
              <a:buClr>
                <a:schemeClr val="lt1"/>
              </a:buClr>
              <a:buSzPts val="2000"/>
              <a:buNone/>
            </a:pPr>
            <a:r>
              <a:rPr lang="en-GB" sz="2000">
                <a:solidFill>
                  <a:schemeClr val="lt1"/>
                </a:solidFill>
              </a:rPr>
              <a:t>Liikkuminen:</a:t>
            </a:r>
            <a:endParaRPr/>
          </a:p>
          <a:p>
            <a:pPr indent="-228600" lvl="0" marL="228600" rtl="0" algn="l">
              <a:lnSpc>
                <a:spcPct val="110000"/>
              </a:lnSpc>
              <a:spcBef>
                <a:spcPts val="1000"/>
              </a:spcBef>
              <a:spcAft>
                <a:spcPts val="0"/>
              </a:spcAft>
              <a:buClr>
                <a:schemeClr val="lt1"/>
              </a:buClr>
              <a:buSzPts val="2000"/>
              <a:buChar char="•"/>
            </a:pPr>
            <a:r>
              <a:rPr lang="en-GB" sz="2000">
                <a:solidFill>
                  <a:schemeClr val="lt1"/>
                </a:solidFill>
              </a:rPr>
              <a:t>tukee fyysistä terveyttä ja kehitystä</a:t>
            </a:r>
            <a:endParaRPr/>
          </a:p>
          <a:p>
            <a:pPr indent="-228600" lvl="0" marL="228600" rtl="0" algn="l">
              <a:lnSpc>
                <a:spcPct val="110000"/>
              </a:lnSpc>
              <a:spcBef>
                <a:spcPts val="1000"/>
              </a:spcBef>
              <a:spcAft>
                <a:spcPts val="0"/>
              </a:spcAft>
              <a:buClr>
                <a:schemeClr val="lt1"/>
              </a:buClr>
              <a:buSzPts val="2000"/>
              <a:buChar char="•"/>
            </a:pPr>
            <a:r>
              <a:rPr lang="en-GB" sz="2000">
                <a:solidFill>
                  <a:schemeClr val="lt1"/>
                </a:solidFill>
              </a:rPr>
              <a:t>ehkäisee istumisen haittoja</a:t>
            </a:r>
            <a:endParaRPr/>
          </a:p>
          <a:p>
            <a:pPr indent="-228600" lvl="0" marL="228600" rtl="0" algn="l">
              <a:lnSpc>
                <a:spcPct val="110000"/>
              </a:lnSpc>
              <a:spcBef>
                <a:spcPts val="1000"/>
              </a:spcBef>
              <a:spcAft>
                <a:spcPts val="0"/>
              </a:spcAft>
              <a:buClr>
                <a:schemeClr val="lt1"/>
              </a:buClr>
              <a:buSzPts val="2000"/>
              <a:buChar char="•"/>
            </a:pPr>
            <a:r>
              <a:rPr lang="en-GB" sz="2000">
                <a:solidFill>
                  <a:schemeClr val="lt1"/>
                </a:solidFill>
              </a:rPr>
              <a:t>tukee aivoterveyttä sekä kognitiivista toimintaa ja edistää näin oppimista ja oppimiskykyä</a:t>
            </a:r>
            <a:endParaRPr/>
          </a:p>
          <a:p>
            <a:pPr indent="-228600" lvl="0" marL="228600" rtl="0" algn="l">
              <a:lnSpc>
                <a:spcPct val="110000"/>
              </a:lnSpc>
              <a:spcBef>
                <a:spcPts val="1000"/>
              </a:spcBef>
              <a:spcAft>
                <a:spcPts val="0"/>
              </a:spcAft>
              <a:buClr>
                <a:schemeClr val="lt1"/>
              </a:buClr>
              <a:buSzPts val="2000"/>
              <a:buChar char="•"/>
            </a:pPr>
            <a:r>
              <a:rPr lang="en-GB" sz="2000">
                <a:solidFill>
                  <a:schemeClr val="lt1"/>
                </a:solidFill>
              </a:rPr>
              <a:t>lisää oppilaiden mielen hyvinvointia sekä vähentää ahdistuneisuutta ja masennusoireita</a:t>
            </a:r>
            <a:endParaRPr/>
          </a:p>
          <a:p>
            <a:pPr indent="-228600" lvl="0" marL="228600" rtl="0" algn="l">
              <a:lnSpc>
                <a:spcPct val="110000"/>
              </a:lnSpc>
              <a:spcBef>
                <a:spcPts val="1000"/>
              </a:spcBef>
              <a:spcAft>
                <a:spcPts val="0"/>
              </a:spcAft>
              <a:buClr>
                <a:schemeClr val="lt1"/>
              </a:buClr>
              <a:buSzPts val="2000"/>
              <a:buChar char="•"/>
            </a:pPr>
            <a:r>
              <a:rPr lang="en-GB" sz="2000">
                <a:solidFill>
                  <a:schemeClr val="lt1"/>
                </a:solidFill>
              </a:rPr>
              <a:t>edistää sosiaalista hyvinvointia</a:t>
            </a:r>
            <a:endParaRPr/>
          </a:p>
          <a:p>
            <a:pPr indent="-228600" lvl="0" marL="228600" rtl="0" algn="l">
              <a:lnSpc>
                <a:spcPct val="110000"/>
              </a:lnSpc>
              <a:spcBef>
                <a:spcPts val="1000"/>
              </a:spcBef>
              <a:spcAft>
                <a:spcPts val="0"/>
              </a:spcAft>
              <a:buClr>
                <a:schemeClr val="lt1"/>
              </a:buClr>
              <a:buSzPts val="2000"/>
              <a:buChar char="•"/>
            </a:pPr>
            <a:r>
              <a:rPr lang="en-GB" sz="2000">
                <a:solidFill>
                  <a:schemeClr val="lt1"/>
                </a:solidFill>
              </a:rPr>
              <a:t>vahvistaa osallisuutta ja yhteisöllisyyttä</a:t>
            </a:r>
            <a:endParaRPr/>
          </a:p>
          <a:p>
            <a:pPr indent="-228600" lvl="0" marL="228600" rtl="0" algn="l">
              <a:lnSpc>
                <a:spcPct val="110000"/>
              </a:lnSpc>
              <a:spcBef>
                <a:spcPts val="1000"/>
              </a:spcBef>
              <a:spcAft>
                <a:spcPts val="0"/>
              </a:spcAft>
              <a:buClr>
                <a:schemeClr val="lt1"/>
              </a:buClr>
              <a:buSzPts val="2000"/>
              <a:buChar char="•"/>
            </a:pPr>
            <a:r>
              <a:rPr lang="en-GB" sz="2000">
                <a:solidFill>
                  <a:schemeClr val="lt1"/>
                </a:solidFill>
              </a:rPr>
              <a:t>edesauttaa unta ja palautumista.</a:t>
            </a:r>
            <a:endParaRPr/>
          </a:p>
          <a:p>
            <a:pPr indent="0" lvl="0" marL="0" rtl="0" algn="l">
              <a:lnSpc>
                <a:spcPct val="110000"/>
              </a:lnSpc>
              <a:spcBef>
                <a:spcPts val="1000"/>
              </a:spcBef>
              <a:spcAft>
                <a:spcPts val="0"/>
              </a:spcAft>
              <a:buClr>
                <a:schemeClr val="dk1"/>
              </a:buClr>
              <a:buSzPts val="2000"/>
              <a:buNone/>
            </a:pPr>
            <a:r>
              <a:t/>
            </a:r>
            <a:endParaRPr sz="2000">
              <a:solidFill>
                <a:schemeClr val="lt1"/>
              </a:solidFill>
            </a:endParaRPr>
          </a:p>
        </p:txBody>
      </p:sp>
      <p:sp>
        <p:nvSpPr>
          <p:cNvPr id="387" name="Google Shape;387;g13360923bbc_0_372"/>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pic>
        <p:nvPicPr>
          <p:cNvPr id="388" name="Google Shape;388;g13360923bbc_0_372"/>
          <p:cNvPicPr preferRelativeResize="0"/>
          <p:nvPr>
            <p:ph idx="2" type="pic"/>
          </p:nvPr>
        </p:nvPicPr>
        <p:blipFill rotWithShape="1">
          <a:blip r:embed="rId3">
            <a:alphaModFix/>
          </a:blip>
          <a:srcRect b="0" l="27421" r="27421" t="0"/>
          <a:stretch/>
        </p:blipFill>
        <p:spPr>
          <a:xfrm>
            <a:off x="7545388" y="0"/>
            <a:ext cx="4646610" cy="6857999"/>
          </a:xfrm>
          <a:prstGeom prst="rect">
            <a:avLst/>
          </a:prstGeom>
          <a:solidFill>
            <a:srgbClr val="FEF3E3"/>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92" name="Shape 392"/>
        <p:cNvGrpSpPr/>
        <p:nvPr/>
      </p:nvGrpSpPr>
      <p:grpSpPr>
        <a:xfrm>
          <a:off x="0" y="0"/>
          <a:ext cx="0" cy="0"/>
          <a:chOff x="0" y="0"/>
          <a:chExt cx="0" cy="0"/>
        </a:xfrm>
      </p:grpSpPr>
      <p:sp>
        <p:nvSpPr>
          <p:cNvPr id="393" name="Google Shape;393;g13360923bbc_0_378"/>
          <p:cNvSpPr txBox="1"/>
          <p:nvPr>
            <p:ph idx="1" type="body"/>
          </p:nvPr>
        </p:nvSpPr>
        <p:spPr>
          <a:xfrm>
            <a:off x="420624" y="585216"/>
            <a:ext cx="6620400" cy="5541300"/>
          </a:xfrm>
          <a:prstGeom prst="rect">
            <a:avLst/>
          </a:prstGeom>
          <a:noFill/>
          <a:ln>
            <a:noFill/>
          </a:ln>
        </p:spPr>
        <p:txBody>
          <a:bodyPr anchorCtr="0" anchor="t" bIns="0" lIns="0" spcFirstLastPara="1" rIns="0" wrap="square" tIns="0">
            <a:normAutofit/>
          </a:bodyPr>
          <a:lstStyle/>
          <a:p>
            <a:pPr indent="0" lvl="0" marL="0" rtl="0" algn="l">
              <a:lnSpc>
                <a:spcPct val="110000"/>
              </a:lnSpc>
              <a:spcBef>
                <a:spcPts val="0"/>
              </a:spcBef>
              <a:spcAft>
                <a:spcPts val="0"/>
              </a:spcAft>
              <a:buClr>
                <a:schemeClr val="lt1"/>
              </a:buClr>
              <a:buSzPts val="2000"/>
              <a:buNone/>
            </a:pPr>
            <a:r>
              <a:rPr b="1" lang="en-GB" sz="2000">
                <a:solidFill>
                  <a:schemeClr val="lt1"/>
                </a:solidFill>
              </a:rPr>
              <a:t>Esimerkiksi, jos oppilas kulkee alle 5 km koulumatkansa tai pysäkille kävellen tai pyöräillen:</a:t>
            </a:r>
            <a:endParaRPr/>
          </a:p>
          <a:p>
            <a:pPr indent="-228600" lvl="0" marL="228600" rtl="0" algn="l">
              <a:lnSpc>
                <a:spcPct val="110000"/>
              </a:lnSpc>
              <a:spcBef>
                <a:spcPts val="1000"/>
              </a:spcBef>
              <a:spcAft>
                <a:spcPts val="0"/>
              </a:spcAft>
              <a:buClr>
                <a:schemeClr val="lt1"/>
              </a:buClr>
              <a:buSzPts val="1600"/>
              <a:buChar char="•"/>
            </a:pPr>
            <a:r>
              <a:rPr lang="en-GB" sz="1600">
                <a:solidFill>
                  <a:schemeClr val="lt1"/>
                </a:solidFill>
              </a:rPr>
              <a:t>Mahdollisesti edestakaisessa matkassa yhteensä 30-60 minuuttia liikuntaa päivässä (suositus 60 minuuttia päivässä)</a:t>
            </a:r>
            <a:endParaRPr/>
          </a:p>
          <a:p>
            <a:pPr indent="-228600" lvl="0" marL="228600" rtl="0" algn="l">
              <a:lnSpc>
                <a:spcPct val="110000"/>
              </a:lnSpc>
              <a:spcBef>
                <a:spcPts val="1000"/>
              </a:spcBef>
              <a:spcAft>
                <a:spcPts val="0"/>
              </a:spcAft>
              <a:buClr>
                <a:schemeClr val="lt1"/>
              </a:buClr>
              <a:buSzPts val="1600"/>
              <a:buChar char="•"/>
            </a:pPr>
            <a:r>
              <a:rPr lang="en-GB" sz="1600">
                <a:solidFill>
                  <a:schemeClr val="lt1"/>
                </a:solidFill>
              </a:rPr>
              <a:t>Lohjalaisten lasten omia perusteluita, miksi koulumatkat kannattaa kävelle tai pyöräillä:</a:t>
            </a:r>
            <a:endParaRPr/>
          </a:p>
          <a:p>
            <a:pPr indent="-228600" lvl="1" marL="685800" rtl="0" algn="l">
              <a:lnSpc>
                <a:spcPct val="110000"/>
              </a:lnSpc>
              <a:spcBef>
                <a:spcPts val="500"/>
              </a:spcBef>
              <a:spcAft>
                <a:spcPts val="0"/>
              </a:spcAft>
              <a:buClr>
                <a:schemeClr val="lt1"/>
              </a:buClr>
              <a:buSzPts val="1600"/>
              <a:buChar char="•"/>
            </a:pPr>
            <a:r>
              <a:rPr i="1" lang="en-GB" sz="1600">
                <a:solidFill>
                  <a:schemeClr val="lt1"/>
                </a:solidFill>
              </a:rPr>
              <a:t>kunto kohoaa</a:t>
            </a:r>
            <a:endParaRPr/>
          </a:p>
          <a:p>
            <a:pPr indent="-228600" lvl="1" marL="685800" rtl="0" algn="l">
              <a:lnSpc>
                <a:spcPct val="110000"/>
              </a:lnSpc>
              <a:spcBef>
                <a:spcPts val="500"/>
              </a:spcBef>
              <a:spcAft>
                <a:spcPts val="0"/>
              </a:spcAft>
              <a:buClr>
                <a:schemeClr val="lt1"/>
              </a:buClr>
              <a:buSzPts val="1600"/>
              <a:buChar char="•"/>
            </a:pPr>
            <a:r>
              <a:rPr i="1" lang="en-GB" sz="1600">
                <a:solidFill>
                  <a:schemeClr val="lt1"/>
                </a:solidFill>
              </a:rPr>
              <a:t>virkistää (saa raitista ilmaa, herättää)</a:t>
            </a:r>
            <a:endParaRPr/>
          </a:p>
          <a:p>
            <a:pPr indent="-228600" lvl="1" marL="685800" rtl="0" algn="l">
              <a:lnSpc>
                <a:spcPct val="110000"/>
              </a:lnSpc>
              <a:spcBef>
                <a:spcPts val="500"/>
              </a:spcBef>
              <a:spcAft>
                <a:spcPts val="0"/>
              </a:spcAft>
              <a:buClr>
                <a:schemeClr val="lt1"/>
              </a:buClr>
              <a:buSzPts val="1600"/>
              <a:buChar char="•"/>
            </a:pPr>
            <a:r>
              <a:rPr i="1" lang="en-GB" sz="1600">
                <a:solidFill>
                  <a:schemeClr val="lt1"/>
                </a:solidFill>
              </a:rPr>
              <a:t>pääsee kaverin kanssa kulkemaan</a:t>
            </a:r>
            <a:endParaRPr/>
          </a:p>
          <a:p>
            <a:pPr indent="-228600" lvl="1" marL="685800" rtl="0" algn="l">
              <a:lnSpc>
                <a:spcPct val="110000"/>
              </a:lnSpc>
              <a:spcBef>
                <a:spcPts val="500"/>
              </a:spcBef>
              <a:spcAft>
                <a:spcPts val="0"/>
              </a:spcAft>
              <a:buClr>
                <a:schemeClr val="lt1"/>
              </a:buClr>
              <a:buSzPts val="1600"/>
              <a:buChar char="•"/>
            </a:pPr>
            <a:r>
              <a:rPr i="1" lang="en-GB" sz="1600">
                <a:solidFill>
                  <a:schemeClr val="lt1"/>
                </a:solidFill>
              </a:rPr>
              <a:t>parantaa mielialaa</a:t>
            </a:r>
            <a:endParaRPr/>
          </a:p>
          <a:p>
            <a:pPr indent="-228600" lvl="1" marL="685800" rtl="0" algn="l">
              <a:lnSpc>
                <a:spcPct val="110000"/>
              </a:lnSpc>
              <a:spcBef>
                <a:spcPts val="500"/>
              </a:spcBef>
              <a:spcAft>
                <a:spcPts val="0"/>
              </a:spcAft>
              <a:buClr>
                <a:schemeClr val="lt1"/>
              </a:buClr>
              <a:buSzPts val="1600"/>
              <a:buChar char="•"/>
            </a:pPr>
            <a:r>
              <a:rPr i="1" lang="en-GB" sz="1600">
                <a:solidFill>
                  <a:schemeClr val="lt1"/>
                </a:solidFill>
              </a:rPr>
              <a:t>polkupyörällä pääsee nopeasti</a:t>
            </a:r>
            <a:endParaRPr/>
          </a:p>
          <a:p>
            <a:pPr indent="-228600" lvl="1" marL="685800" rtl="0" algn="l">
              <a:lnSpc>
                <a:spcPct val="110000"/>
              </a:lnSpc>
              <a:spcBef>
                <a:spcPts val="500"/>
              </a:spcBef>
              <a:spcAft>
                <a:spcPts val="0"/>
              </a:spcAft>
              <a:buClr>
                <a:schemeClr val="lt1"/>
              </a:buClr>
              <a:buSzPts val="1600"/>
              <a:buChar char="•"/>
            </a:pPr>
            <a:r>
              <a:rPr i="1" lang="en-GB" sz="1600">
                <a:solidFill>
                  <a:schemeClr val="lt1"/>
                </a:solidFill>
              </a:rPr>
              <a:t>se on päästötöntä ja ilmastoystävällistä</a:t>
            </a:r>
            <a:endParaRPr/>
          </a:p>
          <a:p>
            <a:pPr indent="-228600" lvl="1" marL="685800" rtl="0" algn="l">
              <a:lnSpc>
                <a:spcPct val="110000"/>
              </a:lnSpc>
              <a:spcBef>
                <a:spcPts val="500"/>
              </a:spcBef>
              <a:spcAft>
                <a:spcPts val="0"/>
              </a:spcAft>
              <a:buClr>
                <a:schemeClr val="lt1"/>
              </a:buClr>
              <a:buSzPts val="1600"/>
              <a:buChar char="•"/>
            </a:pPr>
            <a:r>
              <a:rPr i="1" lang="en-GB" sz="1600">
                <a:solidFill>
                  <a:schemeClr val="lt1"/>
                </a:solidFill>
              </a:rPr>
              <a:t>se on joustavampi ja kätevämpi tapa liikkua</a:t>
            </a:r>
            <a:endParaRPr/>
          </a:p>
          <a:p>
            <a:pPr indent="-228600" lvl="1" marL="685800" rtl="0" algn="l">
              <a:lnSpc>
                <a:spcPct val="110000"/>
              </a:lnSpc>
              <a:spcBef>
                <a:spcPts val="500"/>
              </a:spcBef>
              <a:spcAft>
                <a:spcPts val="0"/>
              </a:spcAft>
              <a:buClr>
                <a:schemeClr val="lt1"/>
              </a:buClr>
              <a:buSzPts val="1600"/>
              <a:buChar char="•"/>
            </a:pPr>
            <a:r>
              <a:rPr i="1" lang="en-GB" sz="1600">
                <a:solidFill>
                  <a:schemeClr val="lt1"/>
                </a:solidFill>
              </a:rPr>
              <a:t>säästää rahaa</a:t>
            </a:r>
            <a:endParaRPr/>
          </a:p>
          <a:p>
            <a:pPr indent="-228600" lvl="1" marL="685800" rtl="0" algn="l">
              <a:lnSpc>
                <a:spcPct val="110000"/>
              </a:lnSpc>
              <a:spcBef>
                <a:spcPts val="500"/>
              </a:spcBef>
              <a:spcAft>
                <a:spcPts val="0"/>
              </a:spcAft>
              <a:buClr>
                <a:schemeClr val="lt1"/>
              </a:buClr>
              <a:buSzPts val="1600"/>
              <a:buChar char="•"/>
            </a:pPr>
            <a:r>
              <a:rPr i="1" lang="en-GB" sz="1600">
                <a:solidFill>
                  <a:schemeClr val="lt1"/>
                </a:solidFill>
              </a:rPr>
              <a:t>se on turvallista.</a:t>
            </a:r>
            <a:endParaRPr/>
          </a:p>
          <a:p>
            <a:pPr indent="0" lvl="0" marL="0" rtl="0" algn="l">
              <a:lnSpc>
                <a:spcPct val="110000"/>
              </a:lnSpc>
              <a:spcBef>
                <a:spcPts val="1000"/>
              </a:spcBef>
              <a:spcAft>
                <a:spcPts val="0"/>
              </a:spcAft>
              <a:buClr>
                <a:schemeClr val="dk1"/>
              </a:buClr>
              <a:buSzPts val="2800"/>
              <a:buNone/>
            </a:pPr>
            <a:r>
              <a:t/>
            </a:r>
            <a:endParaRPr sz="2800">
              <a:solidFill>
                <a:schemeClr val="lt1"/>
              </a:solidFill>
            </a:endParaRPr>
          </a:p>
        </p:txBody>
      </p:sp>
      <p:sp>
        <p:nvSpPr>
          <p:cNvPr id="394" name="Google Shape;394;g13360923bbc_0_378"/>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pic>
        <p:nvPicPr>
          <p:cNvPr id="395" name="Google Shape;395;g13360923bbc_0_378"/>
          <p:cNvPicPr preferRelativeResize="0"/>
          <p:nvPr>
            <p:ph idx="2" type="pic"/>
          </p:nvPr>
        </p:nvPicPr>
        <p:blipFill rotWithShape="1">
          <a:blip r:embed="rId3">
            <a:alphaModFix/>
          </a:blip>
          <a:srcRect b="0" l="27421" r="27421" t="0"/>
          <a:stretch/>
        </p:blipFill>
        <p:spPr>
          <a:xfrm>
            <a:off x="7545388" y="0"/>
            <a:ext cx="4646610" cy="6857999"/>
          </a:xfrm>
          <a:prstGeom prst="rect">
            <a:avLst/>
          </a:prstGeom>
          <a:solidFill>
            <a:srgbClr val="FEF3E3"/>
          </a:solid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99" name="Shape 399"/>
        <p:cNvGrpSpPr/>
        <p:nvPr/>
      </p:nvGrpSpPr>
      <p:grpSpPr>
        <a:xfrm>
          <a:off x="0" y="0"/>
          <a:ext cx="0" cy="0"/>
          <a:chOff x="0" y="0"/>
          <a:chExt cx="0" cy="0"/>
        </a:xfrm>
      </p:grpSpPr>
      <p:sp>
        <p:nvSpPr>
          <p:cNvPr id="400" name="Google Shape;400;g13360923bbc_0_384"/>
          <p:cNvSpPr txBox="1"/>
          <p:nvPr>
            <p:ph idx="1" type="body"/>
          </p:nvPr>
        </p:nvSpPr>
        <p:spPr>
          <a:xfrm>
            <a:off x="426720" y="1499616"/>
            <a:ext cx="6912900" cy="4745700"/>
          </a:xfrm>
          <a:prstGeom prst="rect">
            <a:avLst/>
          </a:prstGeom>
          <a:noFill/>
          <a:ln>
            <a:noFill/>
          </a:ln>
        </p:spPr>
        <p:txBody>
          <a:bodyPr anchorCtr="0" anchor="t" bIns="0" lIns="0" spcFirstLastPara="1" rIns="0" wrap="square" tIns="0">
            <a:normAutofit/>
          </a:bodyPr>
          <a:lstStyle/>
          <a:p>
            <a:pPr indent="0" lvl="0" marL="0" rtl="0" algn="l">
              <a:lnSpc>
                <a:spcPct val="110000"/>
              </a:lnSpc>
              <a:spcBef>
                <a:spcPts val="0"/>
              </a:spcBef>
              <a:spcAft>
                <a:spcPts val="0"/>
              </a:spcAft>
              <a:buClr>
                <a:schemeClr val="lt1"/>
              </a:buClr>
              <a:buSzPts val="2000"/>
              <a:buNone/>
            </a:pPr>
            <a:r>
              <a:rPr b="1" lang="en-GB" sz="2000">
                <a:solidFill>
                  <a:schemeClr val="lt1"/>
                </a:solidFill>
              </a:rPr>
              <a:t>Oppitunneilla istumista pyritään tauottamaan säännöllisesti: </a:t>
            </a:r>
            <a:endParaRPr/>
          </a:p>
          <a:p>
            <a:pPr indent="-228600" lvl="1" marL="685800" rtl="0" algn="l">
              <a:lnSpc>
                <a:spcPct val="110000"/>
              </a:lnSpc>
              <a:spcBef>
                <a:spcPts val="600"/>
              </a:spcBef>
              <a:spcAft>
                <a:spcPts val="0"/>
              </a:spcAft>
              <a:buClr>
                <a:schemeClr val="lt1"/>
              </a:buClr>
              <a:buSzPts val="1700"/>
              <a:buChar char="•"/>
            </a:pPr>
            <a:r>
              <a:rPr b="1" lang="en-GB" sz="1700">
                <a:solidFill>
                  <a:schemeClr val="lt1"/>
                </a:solidFill>
              </a:rPr>
              <a:t>esimerkiksi vähintään yksi lyhyt liike- tai asentotauko jokaisen 45 minuutin jakson aikana. </a:t>
            </a:r>
            <a:endParaRPr/>
          </a:p>
          <a:p>
            <a:pPr indent="-228600" lvl="1" marL="685800" rtl="0" algn="l">
              <a:lnSpc>
                <a:spcPct val="110000"/>
              </a:lnSpc>
              <a:spcBef>
                <a:spcPts val="600"/>
              </a:spcBef>
              <a:spcAft>
                <a:spcPts val="0"/>
              </a:spcAft>
              <a:buClr>
                <a:schemeClr val="lt1"/>
              </a:buClr>
              <a:buSzPts val="1700"/>
              <a:buChar char="•"/>
            </a:pPr>
            <a:r>
              <a:rPr b="1" lang="en-GB" sz="1700">
                <a:solidFill>
                  <a:schemeClr val="lt1"/>
                </a:solidFill>
              </a:rPr>
              <a:t>Toiminnalliset opetusmenetelmät</a:t>
            </a:r>
            <a:endParaRPr/>
          </a:p>
          <a:p>
            <a:pPr indent="-228600" lvl="1" marL="685800" rtl="0" algn="l">
              <a:lnSpc>
                <a:spcPct val="110000"/>
              </a:lnSpc>
              <a:spcBef>
                <a:spcPts val="600"/>
              </a:spcBef>
              <a:spcAft>
                <a:spcPts val="0"/>
              </a:spcAft>
              <a:buClr>
                <a:schemeClr val="lt1"/>
              </a:buClr>
              <a:buSzPts val="1700"/>
              <a:buChar char="•"/>
            </a:pPr>
            <a:r>
              <a:rPr b="1" lang="en-GB" sz="1700">
                <a:solidFill>
                  <a:schemeClr val="lt1"/>
                </a:solidFill>
              </a:rPr>
              <a:t>Ulko-opetus</a:t>
            </a:r>
            <a:endParaRPr/>
          </a:p>
          <a:p>
            <a:pPr indent="0" lvl="0" marL="0" rtl="0" algn="l">
              <a:lnSpc>
                <a:spcPct val="110000"/>
              </a:lnSpc>
              <a:spcBef>
                <a:spcPts val="600"/>
              </a:spcBef>
              <a:spcAft>
                <a:spcPts val="0"/>
              </a:spcAft>
              <a:buClr>
                <a:schemeClr val="dk1"/>
              </a:buClr>
              <a:buSzPts val="2000"/>
              <a:buNone/>
            </a:pPr>
            <a:r>
              <a:t/>
            </a:r>
            <a:endParaRPr b="1" sz="2000">
              <a:solidFill>
                <a:schemeClr val="lt1"/>
              </a:solidFill>
            </a:endParaRPr>
          </a:p>
          <a:p>
            <a:pPr indent="0" lvl="0" marL="0" rtl="0" algn="l">
              <a:lnSpc>
                <a:spcPct val="110000"/>
              </a:lnSpc>
              <a:spcBef>
                <a:spcPts val="600"/>
              </a:spcBef>
              <a:spcAft>
                <a:spcPts val="0"/>
              </a:spcAft>
              <a:buClr>
                <a:schemeClr val="dk1"/>
              </a:buClr>
              <a:buSzPts val="2000"/>
              <a:buNone/>
            </a:pPr>
            <a:r>
              <a:t/>
            </a:r>
            <a:endParaRPr b="1" sz="2000">
              <a:solidFill>
                <a:schemeClr val="lt1"/>
              </a:solidFill>
            </a:endParaRPr>
          </a:p>
          <a:p>
            <a:pPr indent="0" lvl="0" marL="0" rtl="0" algn="l">
              <a:lnSpc>
                <a:spcPct val="110000"/>
              </a:lnSpc>
              <a:spcBef>
                <a:spcPts val="600"/>
              </a:spcBef>
              <a:spcAft>
                <a:spcPts val="0"/>
              </a:spcAft>
              <a:buClr>
                <a:schemeClr val="lt1"/>
              </a:buClr>
              <a:buSzPts val="2000"/>
              <a:buNone/>
            </a:pPr>
            <a:r>
              <a:rPr b="1" i="1" lang="en-GB" sz="2000">
                <a:solidFill>
                  <a:schemeClr val="lt1"/>
                </a:solidFill>
              </a:rPr>
              <a:t>” Ympäristöopin tunnit ekaluokalla vietetään koko lukuvuoden ulkona. Opitaan säännöllisen ulkoilun merkitys ja järkevä pukeutuminen, jotta ulkona on hyvä liikkua. Tämä vuosi testattu ja olemme olleet erittäin tyytyväisiä.”</a:t>
            </a:r>
            <a:endParaRPr/>
          </a:p>
        </p:txBody>
      </p:sp>
      <p:sp>
        <p:nvSpPr>
          <p:cNvPr id="401" name="Google Shape;401;g13360923bbc_0_384"/>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pic>
        <p:nvPicPr>
          <p:cNvPr id="402" name="Google Shape;402;g13360923bbc_0_384"/>
          <p:cNvPicPr preferRelativeResize="0"/>
          <p:nvPr>
            <p:ph idx="2" type="pic"/>
          </p:nvPr>
        </p:nvPicPr>
        <p:blipFill rotWithShape="1">
          <a:blip r:embed="rId3">
            <a:alphaModFix/>
          </a:blip>
          <a:srcRect b="0" l="27501" r="27497" t="0"/>
          <a:stretch/>
        </p:blipFill>
        <p:spPr>
          <a:xfrm>
            <a:off x="7545388" y="0"/>
            <a:ext cx="4646614" cy="6858000"/>
          </a:xfrm>
          <a:prstGeom prst="rect">
            <a:avLst/>
          </a:prstGeom>
          <a:solidFill>
            <a:srgbClr val="FEF3E3"/>
          </a:solidFill>
          <a:ln>
            <a:noFill/>
          </a:ln>
        </p:spPr>
      </p:pic>
      <p:sp>
        <p:nvSpPr>
          <p:cNvPr id="403" name="Google Shape;403;g13360923bbc_0_384"/>
          <p:cNvSpPr txBox="1"/>
          <p:nvPr/>
        </p:nvSpPr>
        <p:spPr>
          <a:xfrm>
            <a:off x="426720" y="612648"/>
            <a:ext cx="6912900" cy="1027800"/>
          </a:xfrm>
          <a:prstGeom prst="rect">
            <a:avLst/>
          </a:prstGeom>
          <a:noFill/>
          <a:ln>
            <a:noFill/>
          </a:ln>
        </p:spPr>
        <p:txBody>
          <a:bodyPr anchorCtr="0" anchor="t" bIns="0" lIns="0" spcFirstLastPara="1" rIns="0" wrap="square" tIns="0">
            <a:normAutofit/>
          </a:bodyPr>
          <a:lstStyle/>
          <a:p>
            <a:pPr indent="0" lvl="0" marL="0" marR="0" rtl="0" algn="ctr">
              <a:lnSpc>
                <a:spcPct val="90000"/>
              </a:lnSpc>
              <a:spcBef>
                <a:spcPts val="0"/>
              </a:spcBef>
              <a:spcAft>
                <a:spcPts val="0"/>
              </a:spcAft>
              <a:buClr>
                <a:schemeClr val="lt1"/>
              </a:buClr>
              <a:buSzPts val="2800"/>
              <a:buFont typeface="Arial"/>
              <a:buNone/>
            </a:pPr>
            <a:r>
              <a:rPr b="1" i="0" lang="en-GB" sz="2800" u="none" cap="none" strike="noStrike">
                <a:solidFill>
                  <a:schemeClr val="lt1"/>
                </a:solidFill>
                <a:latin typeface="Arial"/>
                <a:ea typeface="Arial"/>
                <a:cs typeface="Arial"/>
                <a:sym typeface="Arial"/>
              </a:rPr>
              <a:t>Oppituntien aikainen liike</a:t>
            </a:r>
            <a:endParaRPr b="0" i="0" sz="28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07" name="Shape 407"/>
        <p:cNvGrpSpPr/>
        <p:nvPr/>
      </p:nvGrpSpPr>
      <p:grpSpPr>
        <a:xfrm>
          <a:off x="0" y="0"/>
          <a:ext cx="0" cy="0"/>
          <a:chOff x="0" y="0"/>
          <a:chExt cx="0" cy="0"/>
        </a:xfrm>
      </p:grpSpPr>
      <p:sp>
        <p:nvSpPr>
          <p:cNvPr id="408" name="Google Shape;408;g13360923bbc_0_391"/>
          <p:cNvSpPr txBox="1"/>
          <p:nvPr>
            <p:ph idx="1" type="body"/>
          </p:nvPr>
        </p:nvSpPr>
        <p:spPr>
          <a:xfrm>
            <a:off x="488474" y="1124713"/>
            <a:ext cx="6912900" cy="5523000"/>
          </a:xfrm>
          <a:prstGeom prst="rect">
            <a:avLst/>
          </a:prstGeom>
          <a:noFill/>
          <a:ln>
            <a:noFill/>
          </a:ln>
        </p:spPr>
        <p:txBody>
          <a:bodyPr anchorCtr="0" anchor="t" bIns="0" lIns="0" spcFirstLastPara="1" rIns="0" wrap="square" tIns="0">
            <a:normAutofit/>
          </a:bodyPr>
          <a:lstStyle/>
          <a:p>
            <a:pPr indent="-457200" lvl="0" marL="457200" rtl="0" algn="l">
              <a:lnSpc>
                <a:spcPct val="100000"/>
              </a:lnSpc>
              <a:spcBef>
                <a:spcPts val="0"/>
              </a:spcBef>
              <a:spcAft>
                <a:spcPts val="0"/>
              </a:spcAft>
              <a:buClr>
                <a:schemeClr val="lt1"/>
              </a:buClr>
              <a:buSzPts val="1600"/>
              <a:buAutoNum type="arabicPeriod"/>
            </a:pPr>
            <a:r>
              <a:rPr b="1" lang="en-GB" sz="1600">
                <a:solidFill>
                  <a:schemeClr val="lt1"/>
                </a:solidFill>
              </a:rPr>
              <a:t>Koulu mahdollistaa, että oppilaat liikkuvat vähintään 30 minuuttia koulupäivän aikana liikuntatuntien lisäksi. </a:t>
            </a:r>
            <a:endParaRPr/>
          </a:p>
          <a:p>
            <a:pPr indent="-228600" lvl="1" marL="685800" rtl="0" algn="l">
              <a:lnSpc>
                <a:spcPct val="100000"/>
              </a:lnSpc>
              <a:spcBef>
                <a:spcPts val="600"/>
              </a:spcBef>
              <a:spcAft>
                <a:spcPts val="0"/>
              </a:spcAft>
              <a:buClr>
                <a:schemeClr val="lt1"/>
              </a:buClr>
              <a:buSzPts val="1300"/>
              <a:buChar char="•"/>
            </a:pPr>
            <a:r>
              <a:rPr b="1" lang="en-GB" sz="1300">
                <a:solidFill>
                  <a:schemeClr val="lt1"/>
                </a:solidFill>
              </a:rPr>
              <a:t>Liikkumisjakson on hyvä olla vähintään matalatehoista liikkumista kuten fyysistä leikkiä, kävelyä, verryttelyä, pelejä, mutta mieluiten reipasta ja hengästyttävää liikettä.</a:t>
            </a:r>
            <a:endParaRPr/>
          </a:p>
          <a:p>
            <a:pPr indent="-457200" lvl="0" marL="457200" rtl="0" algn="l">
              <a:lnSpc>
                <a:spcPct val="100000"/>
              </a:lnSpc>
              <a:spcBef>
                <a:spcPts val="600"/>
              </a:spcBef>
              <a:spcAft>
                <a:spcPts val="0"/>
              </a:spcAft>
              <a:buClr>
                <a:schemeClr val="lt1"/>
              </a:buClr>
              <a:buSzPts val="1600"/>
              <a:buAutoNum type="arabicPeriod"/>
            </a:pPr>
            <a:r>
              <a:rPr b="1" lang="en-GB" sz="1600">
                <a:solidFill>
                  <a:schemeClr val="lt1"/>
                </a:solidFill>
              </a:rPr>
              <a:t>Välituntiliikkumista voidaan lisätä esimerkiksi liikuntavälinelainaamon avulla tai mahdollisuuksien mukaan ohjatulla välituntitoiminnalla.</a:t>
            </a:r>
            <a:endParaRPr/>
          </a:p>
          <a:p>
            <a:pPr indent="-457200" lvl="0" marL="457200" rtl="0" algn="l">
              <a:lnSpc>
                <a:spcPct val="100000"/>
              </a:lnSpc>
              <a:spcBef>
                <a:spcPts val="600"/>
              </a:spcBef>
              <a:spcAft>
                <a:spcPts val="0"/>
              </a:spcAft>
              <a:buClr>
                <a:schemeClr val="lt1"/>
              </a:buClr>
              <a:buSzPts val="1600"/>
              <a:buAutoNum type="arabicPeriod"/>
            </a:pPr>
            <a:r>
              <a:rPr b="1" lang="en-GB" sz="1600">
                <a:solidFill>
                  <a:schemeClr val="lt1"/>
                </a:solidFill>
              </a:rPr>
              <a:t>Kannustetaan oppilaita kulkemaan koulumatkat pyörällä tai kävellen, jos se on mahdollista. </a:t>
            </a:r>
            <a:endParaRPr/>
          </a:p>
          <a:p>
            <a:pPr indent="-457200" lvl="0" marL="457200" rtl="0" algn="l">
              <a:lnSpc>
                <a:spcPct val="100000"/>
              </a:lnSpc>
              <a:spcBef>
                <a:spcPts val="600"/>
              </a:spcBef>
              <a:spcAft>
                <a:spcPts val="0"/>
              </a:spcAft>
              <a:buClr>
                <a:schemeClr val="lt1"/>
              </a:buClr>
              <a:buSzPts val="1600"/>
              <a:buAutoNum type="arabicPeriod"/>
            </a:pPr>
            <a:r>
              <a:rPr b="1" lang="en-GB" sz="1600">
                <a:solidFill>
                  <a:schemeClr val="lt1"/>
                </a:solidFill>
              </a:rPr>
              <a:t>Koulupäivän aikana tapahtuvissa siirtymissä käytetään ensisijaisesti kävelyä tai pyöräilyä.</a:t>
            </a:r>
            <a:endParaRPr/>
          </a:p>
          <a:p>
            <a:pPr indent="-457200" lvl="0" marL="457200" rtl="0" algn="l">
              <a:lnSpc>
                <a:spcPct val="100000"/>
              </a:lnSpc>
              <a:spcBef>
                <a:spcPts val="600"/>
              </a:spcBef>
              <a:spcAft>
                <a:spcPts val="0"/>
              </a:spcAft>
              <a:buClr>
                <a:schemeClr val="lt1"/>
              </a:buClr>
              <a:buSzPts val="1600"/>
              <a:buAutoNum type="arabicPeriod"/>
            </a:pPr>
            <a:r>
              <a:rPr b="1" lang="en-GB" sz="1600">
                <a:solidFill>
                  <a:schemeClr val="lt1"/>
                </a:solidFill>
              </a:rPr>
              <a:t>Aamu- ja iltapäivätoiminnassa mahdollistetaan liikunnallista tekemistä. Oppilaille tarjotaan Harrastamisen Lohjan mallin avulla mahdollisuus vähintään yhteen liikuntaharrastukseen viikossa riippumatta asuinalueesta.</a:t>
            </a:r>
            <a:endParaRPr/>
          </a:p>
          <a:p>
            <a:pPr indent="-355600" lvl="0" marL="457200" rtl="0" algn="l">
              <a:lnSpc>
                <a:spcPct val="100000"/>
              </a:lnSpc>
              <a:spcBef>
                <a:spcPts val="600"/>
              </a:spcBef>
              <a:spcAft>
                <a:spcPts val="0"/>
              </a:spcAft>
              <a:buClr>
                <a:schemeClr val="dk1"/>
              </a:buClr>
              <a:buSzPts val="1600"/>
              <a:buNone/>
            </a:pPr>
            <a:r>
              <a:t/>
            </a:r>
            <a:endParaRPr b="1" sz="1600">
              <a:solidFill>
                <a:schemeClr val="lt1"/>
              </a:solidFill>
            </a:endParaRPr>
          </a:p>
          <a:p>
            <a:pPr indent="0" lvl="0" marL="0" rtl="0" algn="l">
              <a:lnSpc>
                <a:spcPct val="100000"/>
              </a:lnSpc>
              <a:spcBef>
                <a:spcPts val="600"/>
              </a:spcBef>
              <a:spcAft>
                <a:spcPts val="0"/>
              </a:spcAft>
              <a:buClr>
                <a:schemeClr val="lt1"/>
              </a:buClr>
              <a:buSzPts val="2000"/>
              <a:buNone/>
            </a:pPr>
            <a:r>
              <a:rPr b="1" lang="en-GB" sz="2000">
                <a:solidFill>
                  <a:schemeClr val="lt1"/>
                </a:solidFill>
              </a:rPr>
              <a:t>Miten meidän koululla toimitaan?</a:t>
            </a:r>
            <a:endParaRPr/>
          </a:p>
        </p:txBody>
      </p:sp>
      <p:sp>
        <p:nvSpPr>
          <p:cNvPr id="409" name="Google Shape;409;g13360923bbc_0_391"/>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pic>
        <p:nvPicPr>
          <p:cNvPr id="410" name="Google Shape;410;g13360923bbc_0_391"/>
          <p:cNvPicPr preferRelativeResize="0"/>
          <p:nvPr>
            <p:ph idx="2" type="pic"/>
          </p:nvPr>
        </p:nvPicPr>
        <p:blipFill rotWithShape="1">
          <a:blip r:embed="rId3">
            <a:alphaModFix/>
          </a:blip>
          <a:srcRect b="0" l="27399" r="27403" t="0"/>
          <a:stretch/>
        </p:blipFill>
        <p:spPr>
          <a:xfrm>
            <a:off x="7545388" y="0"/>
            <a:ext cx="4646612" cy="6858000"/>
          </a:xfrm>
          <a:prstGeom prst="rect">
            <a:avLst/>
          </a:prstGeom>
          <a:solidFill>
            <a:srgbClr val="FEF3E3"/>
          </a:solidFill>
          <a:ln>
            <a:noFill/>
          </a:ln>
        </p:spPr>
      </p:pic>
      <p:sp>
        <p:nvSpPr>
          <p:cNvPr id="411" name="Google Shape;411;g13360923bbc_0_391"/>
          <p:cNvSpPr txBox="1"/>
          <p:nvPr/>
        </p:nvSpPr>
        <p:spPr>
          <a:xfrm>
            <a:off x="344424" y="441235"/>
            <a:ext cx="6912900" cy="1027800"/>
          </a:xfrm>
          <a:prstGeom prst="rect">
            <a:avLst/>
          </a:prstGeom>
          <a:noFill/>
          <a:ln>
            <a:noFill/>
          </a:ln>
        </p:spPr>
        <p:txBody>
          <a:bodyPr anchorCtr="0" anchor="t" bIns="0" lIns="0" spcFirstLastPara="1" rIns="0" wrap="square" tIns="0">
            <a:normAutofit/>
          </a:bodyPr>
          <a:lstStyle/>
          <a:p>
            <a:pPr indent="0" lvl="0" marL="0" marR="0" rtl="0" algn="ctr">
              <a:lnSpc>
                <a:spcPct val="90000"/>
              </a:lnSpc>
              <a:spcBef>
                <a:spcPts val="0"/>
              </a:spcBef>
              <a:spcAft>
                <a:spcPts val="0"/>
              </a:spcAft>
              <a:buClr>
                <a:schemeClr val="lt1"/>
              </a:buClr>
              <a:buSzPts val="2800"/>
              <a:buFont typeface="Arial"/>
              <a:buNone/>
            </a:pPr>
            <a:r>
              <a:rPr b="1" i="0" lang="en-GB" sz="2800" u="none" cap="none" strike="noStrike">
                <a:solidFill>
                  <a:schemeClr val="lt1"/>
                </a:solidFill>
                <a:latin typeface="Arial"/>
                <a:ea typeface="Arial"/>
                <a:cs typeface="Arial"/>
                <a:sym typeface="Arial"/>
              </a:rPr>
              <a:t> Välituntien, siirtymien ja harrastusten liike</a:t>
            </a:r>
            <a:endParaRPr b="0" i="0" sz="28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15" name="Shape 415"/>
        <p:cNvGrpSpPr/>
        <p:nvPr/>
      </p:nvGrpSpPr>
      <p:grpSpPr>
        <a:xfrm>
          <a:off x="0" y="0"/>
          <a:ext cx="0" cy="0"/>
          <a:chOff x="0" y="0"/>
          <a:chExt cx="0" cy="0"/>
        </a:xfrm>
      </p:grpSpPr>
      <p:sp>
        <p:nvSpPr>
          <p:cNvPr id="416" name="Google Shape;416;g13360923bbc_0_398"/>
          <p:cNvSpPr txBox="1"/>
          <p:nvPr>
            <p:ph type="title"/>
          </p:nvPr>
        </p:nvSpPr>
        <p:spPr>
          <a:xfrm>
            <a:off x="831850" y="1709738"/>
            <a:ext cx="5184600" cy="2852700"/>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dk1"/>
              </a:buClr>
              <a:buSzPts val="4800"/>
              <a:buFont typeface="Arial"/>
              <a:buNone/>
            </a:pPr>
            <a:r>
              <a:t/>
            </a:r>
            <a:endParaRPr/>
          </a:p>
        </p:txBody>
      </p:sp>
      <p:sp>
        <p:nvSpPr>
          <p:cNvPr id="417" name="Google Shape;417;g13360923bbc_0_398"/>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
        <p:nvSpPr>
          <p:cNvPr id="418" name="Google Shape;418;g13360923bbc_0_398"/>
          <p:cNvSpPr txBox="1"/>
          <p:nvPr/>
        </p:nvSpPr>
        <p:spPr>
          <a:xfrm>
            <a:off x="1517904" y="134585"/>
            <a:ext cx="9156300" cy="1027800"/>
          </a:xfrm>
          <a:prstGeom prst="rect">
            <a:avLst/>
          </a:prstGeom>
          <a:noFill/>
          <a:ln>
            <a:noFill/>
          </a:ln>
        </p:spPr>
        <p:txBody>
          <a:bodyPr anchorCtr="0" anchor="t" bIns="0" lIns="0" spcFirstLastPara="1" rIns="0" wrap="square" tIns="0">
            <a:normAutofit/>
          </a:bodyPr>
          <a:lstStyle/>
          <a:p>
            <a:pPr indent="0" lvl="0" marL="0" marR="0" rtl="0" algn="ctr">
              <a:lnSpc>
                <a:spcPct val="90000"/>
              </a:lnSpc>
              <a:spcBef>
                <a:spcPts val="0"/>
              </a:spcBef>
              <a:spcAft>
                <a:spcPts val="0"/>
              </a:spcAft>
              <a:buClr>
                <a:schemeClr val="lt1"/>
              </a:buClr>
              <a:buSzPts val="2800"/>
              <a:buFont typeface="Arial"/>
              <a:buNone/>
            </a:pPr>
            <a:r>
              <a:rPr b="1" i="0" lang="en-GB" sz="2800" u="none" cap="none" strike="noStrike">
                <a:solidFill>
                  <a:schemeClr val="lt1"/>
                </a:solidFill>
                <a:latin typeface="Arial"/>
                <a:ea typeface="Arial"/>
                <a:cs typeface="Arial"/>
                <a:sym typeface="Arial"/>
              </a:rPr>
              <a:t> Liikunnallisen elämäntavan tukeminen ja neuvonta</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00"/>
              </a:spcBef>
              <a:spcAft>
                <a:spcPts val="0"/>
              </a:spcAft>
              <a:buClr>
                <a:schemeClr val="dk1"/>
              </a:buClr>
              <a:buSzPts val="2800"/>
              <a:buFont typeface="Arial"/>
              <a:buNone/>
            </a:pPr>
            <a:r>
              <a:t/>
            </a:r>
            <a:endParaRPr b="0" i="0" sz="2800" u="none" cap="none" strike="noStrike">
              <a:solidFill>
                <a:schemeClr val="lt1"/>
              </a:solidFill>
              <a:latin typeface="Arial"/>
              <a:ea typeface="Arial"/>
              <a:cs typeface="Arial"/>
              <a:sym typeface="Arial"/>
            </a:endParaRPr>
          </a:p>
        </p:txBody>
      </p:sp>
      <p:sp>
        <p:nvSpPr>
          <p:cNvPr id="419" name="Google Shape;419;g13360923bbc_0_398"/>
          <p:cNvSpPr txBox="1"/>
          <p:nvPr>
            <p:ph idx="1" type="body"/>
          </p:nvPr>
        </p:nvSpPr>
        <p:spPr>
          <a:xfrm>
            <a:off x="831850" y="4713561"/>
            <a:ext cx="5806200" cy="365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dk1"/>
              </a:buClr>
              <a:buSzPts val="2000"/>
              <a:buNone/>
            </a:pPr>
            <a:r>
              <a:t/>
            </a:r>
            <a:endParaRPr/>
          </a:p>
        </p:txBody>
      </p:sp>
      <p:pic>
        <p:nvPicPr>
          <p:cNvPr id="420" name="Google Shape;420;g13360923bbc_0_398"/>
          <p:cNvPicPr preferRelativeResize="0"/>
          <p:nvPr/>
        </p:nvPicPr>
        <p:blipFill rotWithShape="1">
          <a:blip r:embed="rId3">
            <a:alphaModFix/>
          </a:blip>
          <a:srcRect b="0" l="0" r="0" t="0"/>
          <a:stretch/>
        </p:blipFill>
        <p:spPr>
          <a:xfrm>
            <a:off x="537718" y="615236"/>
            <a:ext cx="11103863" cy="624276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24" name="Shape 424"/>
        <p:cNvGrpSpPr/>
        <p:nvPr/>
      </p:nvGrpSpPr>
      <p:grpSpPr>
        <a:xfrm>
          <a:off x="0" y="0"/>
          <a:ext cx="0" cy="0"/>
          <a:chOff x="0" y="0"/>
          <a:chExt cx="0" cy="0"/>
        </a:xfrm>
      </p:grpSpPr>
      <p:sp>
        <p:nvSpPr>
          <p:cNvPr id="425" name="Google Shape;425;g13360923bbc_0_406"/>
          <p:cNvSpPr txBox="1"/>
          <p:nvPr>
            <p:ph idx="1" type="body"/>
          </p:nvPr>
        </p:nvSpPr>
        <p:spPr>
          <a:xfrm>
            <a:off x="488474" y="1124713"/>
            <a:ext cx="6616500" cy="5523000"/>
          </a:xfrm>
          <a:prstGeom prst="rect">
            <a:avLst/>
          </a:prstGeom>
          <a:noFill/>
          <a:ln>
            <a:noFill/>
          </a:ln>
        </p:spPr>
        <p:txBody>
          <a:bodyPr anchorCtr="0" anchor="t" bIns="0" lIns="0" spcFirstLastPara="1" rIns="0" wrap="square" tIns="0">
            <a:normAutofit lnSpcReduction="10000"/>
          </a:bodyPr>
          <a:lstStyle/>
          <a:p>
            <a:pPr indent="-457200" lvl="0" marL="457200" rtl="0" algn="l">
              <a:lnSpc>
                <a:spcPct val="100000"/>
              </a:lnSpc>
              <a:spcBef>
                <a:spcPts val="0"/>
              </a:spcBef>
              <a:spcAft>
                <a:spcPts val="0"/>
              </a:spcAft>
              <a:buClr>
                <a:schemeClr val="lt1"/>
              </a:buClr>
              <a:buSzPts val="2000"/>
              <a:buAutoNum type="arabicPeriod"/>
            </a:pPr>
            <a:r>
              <a:rPr b="1" lang="en-GB" sz="2000">
                <a:solidFill>
                  <a:schemeClr val="lt1"/>
                </a:solidFill>
              </a:rPr>
              <a:t>Oppilaiden oma näkemys liikkumiseensa</a:t>
            </a:r>
            <a:endParaRPr/>
          </a:p>
          <a:p>
            <a:pPr indent="-228600" lvl="1" marL="685800" rtl="0" algn="l">
              <a:lnSpc>
                <a:spcPct val="100000"/>
              </a:lnSpc>
              <a:spcBef>
                <a:spcPts val="600"/>
              </a:spcBef>
              <a:spcAft>
                <a:spcPts val="0"/>
              </a:spcAft>
              <a:buClr>
                <a:schemeClr val="lt1"/>
              </a:buClr>
              <a:buSzPts val="1600"/>
              <a:buChar char="•"/>
            </a:pPr>
            <a:r>
              <a:rPr b="1" lang="en-GB" sz="1600">
                <a:solidFill>
                  <a:schemeClr val="lt1"/>
                </a:solidFill>
              </a:rPr>
              <a:t>Kouluterveyskysely, hyvinvointikysely, liikunta- ja harrastuskysely</a:t>
            </a:r>
            <a:endParaRPr/>
          </a:p>
          <a:p>
            <a:pPr indent="-228600" lvl="1" marL="685800" rtl="0" algn="l">
              <a:lnSpc>
                <a:spcPct val="100000"/>
              </a:lnSpc>
              <a:spcBef>
                <a:spcPts val="600"/>
              </a:spcBef>
              <a:spcAft>
                <a:spcPts val="0"/>
              </a:spcAft>
              <a:buClr>
                <a:schemeClr val="lt1"/>
              </a:buClr>
              <a:buSzPts val="1600"/>
              <a:buChar char="•"/>
            </a:pPr>
            <a:r>
              <a:rPr b="1" lang="en-GB" sz="1600">
                <a:solidFill>
                  <a:schemeClr val="lt1"/>
                </a:solidFill>
              </a:rPr>
              <a:t>Tavoitteena kansallinen liikkumissuositus eli liikkumista vähintään 60 minuuttia päivässä </a:t>
            </a:r>
            <a:endParaRPr/>
          </a:p>
          <a:p>
            <a:pPr indent="-457200" lvl="0" marL="457200" rtl="0" algn="l">
              <a:lnSpc>
                <a:spcPct val="100000"/>
              </a:lnSpc>
              <a:spcBef>
                <a:spcPts val="600"/>
              </a:spcBef>
              <a:spcAft>
                <a:spcPts val="0"/>
              </a:spcAft>
              <a:buClr>
                <a:schemeClr val="lt1"/>
              </a:buClr>
              <a:buSzPts val="2000"/>
              <a:buFont typeface="Play"/>
              <a:buAutoNum type="arabicPeriod"/>
            </a:pPr>
            <a:r>
              <a:rPr b="1" lang="en-GB" sz="2000">
                <a:solidFill>
                  <a:schemeClr val="lt1"/>
                </a:solidFill>
              </a:rPr>
              <a:t>Oppilaiden fyysinen toimintakyky</a:t>
            </a:r>
            <a:endParaRPr/>
          </a:p>
          <a:p>
            <a:pPr indent="-228600" lvl="1" marL="685800" rtl="0" algn="l">
              <a:lnSpc>
                <a:spcPct val="100000"/>
              </a:lnSpc>
              <a:spcBef>
                <a:spcPts val="600"/>
              </a:spcBef>
              <a:spcAft>
                <a:spcPts val="0"/>
              </a:spcAft>
              <a:buClr>
                <a:schemeClr val="lt1"/>
              </a:buClr>
              <a:buSzPts val="1600"/>
              <a:buChar char="•"/>
            </a:pPr>
            <a:r>
              <a:rPr b="1" lang="en-GB" sz="1600">
                <a:solidFill>
                  <a:schemeClr val="lt1"/>
                </a:solidFill>
              </a:rPr>
              <a:t>Move!-mittaus</a:t>
            </a:r>
            <a:endParaRPr/>
          </a:p>
          <a:p>
            <a:pPr indent="-228600" lvl="1" marL="685800" rtl="0" algn="l">
              <a:lnSpc>
                <a:spcPct val="100000"/>
              </a:lnSpc>
              <a:spcBef>
                <a:spcPts val="600"/>
              </a:spcBef>
              <a:spcAft>
                <a:spcPts val="0"/>
              </a:spcAft>
              <a:buClr>
                <a:schemeClr val="lt1"/>
              </a:buClr>
              <a:buSzPts val="1600"/>
              <a:buChar char="•"/>
            </a:pPr>
            <a:r>
              <a:rPr b="1" lang="en-GB" sz="1600">
                <a:solidFill>
                  <a:schemeClr val="lt1"/>
                </a:solidFill>
              </a:rPr>
              <a:t>5.-9. luokalla vuosittain, joista kansalliseen järjestelmään ilmoitetaan 5. ja 8. luokan mittaukset. </a:t>
            </a:r>
            <a:endParaRPr/>
          </a:p>
          <a:p>
            <a:pPr indent="-228600" lvl="1" marL="685800" rtl="0" algn="l">
              <a:lnSpc>
                <a:spcPct val="100000"/>
              </a:lnSpc>
              <a:spcBef>
                <a:spcPts val="600"/>
              </a:spcBef>
              <a:spcAft>
                <a:spcPts val="0"/>
              </a:spcAft>
              <a:buClr>
                <a:schemeClr val="lt1"/>
              </a:buClr>
              <a:buSzPts val="1600"/>
              <a:buChar char="•"/>
            </a:pPr>
            <a:r>
              <a:rPr b="1" lang="en-GB" sz="1600">
                <a:solidFill>
                  <a:schemeClr val="lt1"/>
                </a:solidFill>
              </a:rPr>
              <a:t>Move!-mittausten liikkeitä harjoitellaan 3. luokalta lähtien.</a:t>
            </a:r>
            <a:endParaRPr/>
          </a:p>
          <a:p>
            <a:pPr indent="-228600" lvl="1" marL="685800" rtl="0" algn="l">
              <a:lnSpc>
                <a:spcPct val="100000"/>
              </a:lnSpc>
              <a:spcBef>
                <a:spcPts val="600"/>
              </a:spcBef>
              <a:spcAft>
                <a:spcPts val="0"/>
              </a:spcAft>
              <a:buClr>
                <a:schemeClr val="lt1"/>
              </a:buClr>
              <a:buSzPts val="1600"/>
              <a:buChar char="•"/>
            </a:pPr>
            <a:r>
              <a:rPr b="1" lang="en-GB" sz="1600">
                <a:solidFill>
                  <a:schemeClr val="lt1"/>
                </a:solidFill>
              </a:rPr>
              <a:t>Opettajat voivat näin seurata vuosittain ryhmänsä liikuntataitojen kehittymistä ja valita tuloksien perusteella sopivat lajit, leikit, pelit ja harjoitteet taitojen kehittämiseksi. </a:t>
            </a:r>
            <a:endParaRPr/>
          </a:p>
          <a:p>
            <a:pPr indent="-457200" lvl="0" marL="457200" rtl="0" algn="l">
              <a:lnSpc>
                <a:spcPct val="100000"/>
              </a:lnSpc>
              <a:spcBef>
                <a:spcPts val="600"/>
              </a:spcBef>
              <a:spcAft>
                <a:spcPts val="0"/>
              </a:spcAft>
              <a:buClr>
                <a:schemeClr val="lt1"/>
              </a:buClr>
              <a:buSzPts val="2000"/>
              <a:buFont typeface="Play"/>
              <a:buAutoNum type="arabicPeriod"/>
            </a:pPr>
            <a:r>
              <a:rPr b="1" lang="en-GB" sz="2000">
                <a:solidFill>
                  <a:schemeClr val="lt1"/>
                </a:solidFill>
              </a:rPr>
              <a:t>Henkilökunnan ja oppilaiden näkemys koulun toimista</a:t>
            </a:r>
            <a:endParaRPr/>
          </a:p>
          <a:p>
            <a:pPr indent="-228600" lvl="1" marL="685800" rtl="0" algn="l">
              <a:lnSpc>
                <a:spcPct val="100000"/>
              </a:lnSpc>
              <a:spcBef>
                <a:spcPts val="600"/>
              </a:spcBef>
              <a:spcAft>
                <a:spcPts val="0"/>
              </a:spcAft>
              <a:buClr>
                <a:schemeClr val="lt1"/>
              </a:buClr>
              <a:buSzPts val="1600"/>
              <a:buChar char="•"/>
            </a:pPr>
            <a:r>
              <a:rPr b="1" lang="en-GB" sz="1600">
                <a:solidFill>
                  <a:schemeClr val="lt1"/>
                </a:solidFill>
              </a:rPr>
              <a:t>Liikkuva koulu -nykytilan arviointi tehdään vuosittain yhdessä oppilaiden kanssa kouluittain ja tulokset huomioidaan seuraavan lukuvuoden suunnittelussa. Tulokset raportoidaan opiskeluhuollon ohjausryhmälle.</a:t>
            </a:r>
            <a:endParaRPr/>
          </a:p>
        </p:txBody>
      </p:sp>
      <p:sp>
        <p:nvSpPr>
          <p:cNvPr id="426" name="Google Shape;426;g13360923bbc_0_406"/>
          <p:cNvSpPr txBox="1"/>
          <p:nvPr>
            <p:ph idx="12" type="sldNum"/>
          </p:nvPr>
        </p:nvSpPr>
        <p:spPr>
          <a:xfrm>
            <a:off x="11443061" y="6356350"/>
            <a:ext cx="5115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pic>
        <p:nvPicPr>
          <p:cNvPr id="427" name="Google Shape;427;g13360923bbc_0_406"/>
          <p:cNvPicPr preferRelativeResize="0"/>
          <p:nvPr>
            <p:ph idx="2" type="pic"/>
          </p:nvPr>
        </p:nvPicPr>
        <p:blipFill rotWithShape="1">
          <a:blip r:embed="rId3">
            <a:alphaModFix/>
          </a:blip>
          <a:srcRect b="407" l="0" r="0" t="407"/>
          <a:stretch/>
        </p:blipFill>
        <p:spPr>
          <a:xfrm>
            <a:off x="7545388" y="0"/>
            <a:ext cx="4646612" cy="6858001"/>
          </a:xfrm>
          <a:prstGeom prst="rect">
            <a:avLst/>
          </a:prstGeom>
          <a:solidFill>
            <a:srgbClr val="FEF3E3"/>
          </a:solidFill>
          <a:ln>
            <a:noFill/>
          </a:ln>
        </p:spPr>
      </p:pic>
      <p:sp>
        <p:nvSpPr>
          <p:cNvPr id="428" name="Google Shape;428;g13360923bbc_0_406"/>
          <p:cNvSpPr txBox="1"/>
          <p:nvPr/>
        </p:nvSpPr>
        <p:spPr>
          <a:xfrm>
            <a:off x="344424" y="441235"/>
            <a:ext cx="6912900" cy="1027800"/>
          </a:xfrm>
          <a:prstGeom prst="rect">
            <a:avLst/>
          </a:prstGeom>
          <a:noFill/>
          <a:ln>
            <a:noFill/>
          </a:ln>
        </p:spPr>
        <p:txBody>
          <a:bodyPr anchorCtr="0" anchor="t" bIns="0" lIns="0" spcFirstLastPara="1" rIns="0" wrap="square" tIns="0">
            <a:normAutofit/>
          </a:bodyPr>
          <a:lstStyle/>
          <a:p>
            <a:pPr indent="0" lvl="0" marL="0" marR="0" rtl="0" algn="ctr">
              <a:lnSpc>
                <a:spcPct val="90000"/>
              </a:lnSpc>
              <a:spcBef>
                <a:spcPts val="0"/>
              </a:spcBef>
              <a:spcAft>
                <a:spcPts val="0"/>
              </a:spcAft>
              <a:buClr>
                <a:schemeClr val="lt1"/>
              </a:buClr>
              <a:buSzPts val="2800"/>
              <a:buFont typeface="Arial"/>
              <a:buNone/>
            </a:pPr>
            <a:r>
              <a:rPr b="1" i="0" lang="en-GB" sz="2800" u="none" cap="none" strike="noStrike">
                <a:solidFill>
                  <a:schemeClr val="lt1"/>
                </a:solidFill>
                <a:latin typeface="Arial"/>
                <a:ea typeface="Arial"/>
                <a:cs typeface="Arial"/>
                <a:sym typeface="Arial"/>
              </a:rPr>
              <a:t> Osallisuus, seuranta ja arviointi</a:t>
            </a:r>
            <a:endParaRPr b="0" i="0" sz="28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g13360923bbc_0_94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pic>
        <p:nvPicPr>
          <p:cNvPr id="435" name="Google Shape;435;g13360923bbc_0_945"/>
          <p:cNvPicPr preferRelativeResize="0"/>
          <p:nvPr/>
        </p:nvPicPr>
        <p:blipFill rotWithShape="1">
          <a:blip r:embed="rId3">
            <a:alphaModFix/>
          </a:blip>
          <a:srcRect b="0" l="0" r="0" t="0"/>
          <a:stretch/>
        </p:blipFill>
        <p:spPr>
          <a:xfrm>
            <a:off x="223850" y="0"/>
            <a:ext cx="11829571" cy="685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g13360923bbc_0_95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pic>
        <p:nvPicPr>
          <p:cNvPr id="442" name="Google Shape;442;g13360923bbc_0_951"/>
          <p:cNvPicPr preferRelativeResize="0"/>
          <p:nvPr/>
        </p:nvPicPr>
        <p:blipFill rotWithShape="1">
          <a:blip r:embed="rId3">
            <a:alphaModFix/>
          </a:blip>
          <a:srcRect b="0" l="0" r="0" t="0"/>
          <a:stretch/>
        </p:blipFill>
        <p:spPr>
          <a:xfrm>
            <a:off x="42150" y="0"/>
            <a:ext cx="12107700" cy="68580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g13360923bbc_0_724"/>
          <p:cNvSpPr/>
          <p:nvPr/>
        </p:nvSpPr>
        <p:spPr>
          <a:xfrm>
            <a:off x="984314" y="250340"/>
            <a:ext cx="3242100" cy="34380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Calibri"/>
                <a:ea typeface="Calibri"/>
                <a:cs typeface="Calibri"/>
                <a:sym typeface="Calibri"/>
              </a:rPr>
              <a:t> TEEMA 1 | Ennaltaehkäisy</a:t>
            </a:r>
            <a:endParaRPr b="0" i="0" sz="1400" u="none" cap="none" strike="noStrike">
              <a:solidFill>
                <a:srgbClr val="000000"/>
              </a:solidFill>
              <a:latin typeface="Arial"/>
              <a:ea typeface="Arial"/>
              <a:cs typeface="Arial"/>
              <a:sym typeface="Arial"/>
            </a:endParaRPr>
          </a:p>
        </p:txBody>
      </p:sp>
      <p:sp>
        <p:nvSpPr>
          <p:cNvPr id="449" name="Google Shape;449;g13360923bbc_0_724"/>
          <p:cNvSpPr/>
          <p:nvPr/>
        </p:nvSpPr>
        <p:spPr>
          <a:xfrm>
            <a:off x="2285425" y="3094960"/>
            <a:ext cx="2336400" cy="836400"/>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Tunne- ja vuorovaikutustaidot</a:t>
            </a:r>
            <a:endParaRPr b="0" i="0" sz="1400" u="none" cap="none" strike="noStrike">
              <a:solidFill>
                <a:srgbClr val="000000"/>
              </a:solidFill>
              <a:latin typeface="Arial"/>
              <a:ea typeface="Arial"/>
              <a:cs typeface="Arial"/>
              <a:sym typeface="Arial"/>
            </a:endParaRPr>
          </a:p>
        </p:txBody>
      </p:sp>
      <p:sp>
        <p:nvSpPr>
          <p:cNvPr id="450" name="Google Shape;450;g13360923bbc_0_724"/>
          <p:cNvSpPr/>
          <p:nvPr/>
        </p:nvSpPr>
        <p:spPr>
          <a:xfrm>
            <a:off x="5112282" y="1479885"/>
            <a:ext cx="1967400" cy="758100"/>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Turvataidot</a:t>
            </a:r>
            <a:endParaRPr b="0" i="0" sz="1400" u="none" cap="none" strike="noStrike">
              <a:solidFill>
                <a:srgbClr val="000000"/>
              </a:solidFill>
              <a:latin typeface="Arial"/>
              <a:ea typeface="Arial"/>
              <a:cs typeface="Arial"/>
              <a:sym typeface="Arial"/>
            </a:endParaRPr>
          </a:p>
        </p:txBody>
      </p:sp>
      <p:sp>
        <p:nvSpPr>
          <p:cNvPr id="451" name="Google Shape;451;g13360923bbc_0_724"/>
          <p:cNvSpPr/>
          <p:nvPr/>
        </p:nvSpPr>
        <p:spPr>
          <a:xfrm>
            <a:off x="7570174" y="3094960"/>
            <a:ext cx="2176800" cy="836400"/>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Myönteinen toimintakulttuuri</a:t>
            </a:r>
            <a:endParaRPr b="0" i="0" sz="1400" u="none" cap="none" strike="noStrike">
              <a:solidFill>
                <a:srgbClr val="000000"/>
              </a:solidFill>
              <a:latin typeface="Arial"/>
              <a:ea typeface="Arial"/>
              <a:cs typeface="Arial"/>
              <a:sym typeface="Arial"/>
            </a:endParaRPr>
          </a:p>
        </p:txBody>
      </p:sp>
      <p:sp>
        <p:nvSpPr>
          <p:cNvPr id="452" name="Google Shape;452;g13360923bbc_0_724"/>
          <p:cNvSpPr/>
          <p:nvPr/>
        </p:nvSpPr>
        <p:spPr>
          <a:xfrm>
            <a:off x="4897720" y="4779396"/>
            <a:ext cx="2396700" cy="836400"/>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Huomaa hyvä lapsessa ja nuoressa</a:t>
            </a:r>
            <a:endParaRPr b="0" i="0" sz="1400" u="none" cap="none" strike="noStrike">
              <a:solidFill>
                <a:srgbClr val="000000"/>
              </a:solidFill>
              <a:latin typeface="Arial"/>
              <a:ea typeface="Arial"/>
              <a:cs typeface="Arial"/>
              <a:sym typeface="Arial"/>
            </a:endParaRPr>
          </a:p>
        </p:txBody>
      </p:sp>
      <p:cxnSp>
        <p:nvCxnSpPr>
          <p:cNvPr id="453" name="Google Shape;453;g13360923bbc_0_724"/>
          <p:cNvCxnSpPr/>
          <p:nvPr/>
        </p:nvCxnSpPr>
        <p:spPr>
          <a:xfrm>
            <a:off x="7079715" y="1768641"/>
            <a:ext cx="1720500" cy="1010700"/>
          </a:xfrm>
          <a:prstGeom prst="curvedConnector3">
            <a:avLst>
              <a:gd fmla="val 180072" name="adj1"/>
            </a:avLst>
          </a:prstGeom>
          <a:noFill/>
          <a:ln cap="flat" cmpd="sng" w="28575">
            <a:solidFill>
              <a:srgbClr val="02FF6E"/>
            </a:solidFill>
            <a:prstDash val="solid"/>
            <a:miter lim="80"/>
            <a:headEnd len="sm" w="sm" type="none"/>
            <a:tailEnd len="med" w="med" type="triangle"/>
          </a:ln>
        </p:spPr>
      </p:cxnSp>
      <p:cxnSp>
        <p:nvCxnSpPr>
          <p:cNvPr id="454" name="Google Shape;454;g13360923bbc_0_724"/>
          <p:cNvCxnSpPr/>
          <p:nvPr/>
        </p:nvCxnSpPr>
        <p:spPr>
          <a:xfrm rot="10800000">
            <a:off x="3224323" y="4271071"/>
            <a:ext cx="1673400" cy="1037700"/>
          </a:xfrm>
          <a:prstGeom prst="curvedConnector3">
            <a:avLst>
              <a:gd fmla="val 204579" name="adj1"/>
            </a:avLst>
          </a:prstGeom>
          <a:noFill/>
          <a:ln cap="flat" cmpd="sng" w="28575">
            <a:solidFill>
              <a:srgbClr val="02FF6E"/>
            </a:solidFill>
            <a:prstDash val="solid"/>
            <a:miter lim="80"/>
            <a:headEnd len="sm" w="sm" type="none"/>
            <a:tailEnd len="med" w="med" type="triangle"/>
          </a:ln>
        </p:spPr>
      </p:cxnSp>
      <p:pic>
        <p:nvPicPr>
          <p:cNvPr id="455" name="Google Shape;455;g13360923bbc_0_724"/>
          <p:cNvPicPr preferRelativeResize="0"/>
          <p:nvPr/>
        </p:nvPicPr>
        <p:blipFill rotWithShape="1">
          <a:blip r:embed="rId3">
            <a:alphaModFix/>
          </a:blip>
          <a:srcRect b="0" l="0" r="0" t="0"/>
          <a:stretch/>
        </p:blipFill>
        <p:spPr>
          <a:xfrm>
            <a:off x="8" y="-16"/>
            <a:ext cx="12184859" cy="68580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0"/>
                                        </p:tgtEl>
                                        <p:attrNameLst>
                                          <p:attrName>style.visibility</p:attrName>
                                        </p:attrNameLst>
                                      </p:cBhvr>
                                      <p:to>
                                        <p:strVal val="visible"/>
                                      </p:to>
                                    </p:set>
                                    <p:animEffect filter="fade" transition="in">
                                      <p:cBhvr>
                                        <p:cTn dur="500"/>
                                        <p:tgtEl>
                                          <p:spTgt spid="4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1"/>
                                        </p:tgtEl>
                                        <p:attrNameLst>
                                          <p:attrName>style.visibility</p:attrName>
                                        </p:attrNameLst>
                                      </p:cBhvr>
                                      <p:to>
                                        <p:strVal val="visible"/>
                                      </p:to>
                                    </p:set>
                                    <p:animEffect filter="fade" transition="in">
                                      <p:cBhvr>
                                        <p:cTn dur="500"/>
                                        <p:tgtEl>
                                          <p:spTgt spid="4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2"/>
                                        </p:tgtEl>
                                        <p:attrNameLst>
                                          <p:attrName>style.visibility</p:attrName>
                                        </p:attrNameLst>
                                      </p:cBhvr>
                                      <p:to>
                                        <p:strVal val="visible"/>
                                      </p:to>
                                    </p:set>
                                    <p:animEffect filter="fade" transition="in">
                                      <p:cBhvr>
                                        <p:cTn dur="500"/>
                                        <p:tgtEl>
                                          <p:spTgt spid="452"/>
                                        </p:tgtEl>
                                      </p:cBhvr>
                                    </p:animEffect>
                                  </p:childTnLst>
                                </p:cTn>
                              </p:par>
                              <p:par>
                                <p:cTn fill="hold" nodeType="withEffect" presetClass="entr" presetID="10" presetSubtype="0">
                                  <p:stCondLst>
                                    <p:cond delay="0"/>
                                  </p:stCondLst>
                                  <p:childTnLst>
                                    <p:set>
                                      <p:cBhvr>
                                        <p:cTn dur="1" fill="hold">
                                          <p:stCondLst>
                                            <p:cond delay="0"/>
                                          </p:stCondLst>
                                        </p:cTn>
                                        <p:tgtEl>
                                          <p:spTgt spid="453"/>
                                        </p:tgtEl>
                                        <p:attrNameLst>
                                          <p:attrName>style.visibility</p:attrName>
                                        </p:attrNameLst>
                                      </p:cBhvr>
                                      <p:to>
                                        <p:strVal val="visible"/>
                                      </p:to>
                                    </p:set>
                                    <p:animEffect filter="fade" transition="in">
                                      <p:cBhvr>
                                        <p:cTn dur="500"/>
                                        <p:tgtEl>
                                          <p:spTgt spid="453"/>
                                        </p:tgtEl>
                                      </p:cBhvr>
                                    </p:animEffect>
                                  </p:childTnLst>
                                </p:cTn>
                              </p:par>
                              <p:par>
                                <p:cTn fill="hold" nodeType="withEffect" presetClass="entr" presetID="10" presetSubtype="0">
                                  <p:stCondLst>
                                    <p:cond delay="0"/>
                                  </p:stCondLst>
                                  <p:childTnLst>
                                    <p:set>
                                      <p:cBhvr>
                                        <p:cTn dur="1" fill="hold">
                                          <p:stCondLst>
                                            <p:cond delay="0"/>
                                          </p:stCondLst>
                                        </p:cTn>
                                        <p:tgtEl>
                                          <p:spTgt spid="454"/>
                                        </p:tgtEl>
                                        <p:attrNameLst>
                                          <p:attrName>style.visibility</p:attrName>
                                        </p:attrNameLst>
                                      </p:cBhvr>
                                      <p:to>
                                        <p:strVal val="visible"/>
                                      </p:to>
                                    </p:set>
                                    <p:animEffect filter="fade" transition="in">
                                      <p:cBhvr>
                                        <p:cTn dur="500"/>
                                        <p:tgtEl>
                                          <p:spTgt spid="4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g13360923bbc_0_736"/>
          <p:cNvPicPr preferRelativeResize="0"/>
          <p:nvPr/>
        </p:nvPicPr>
        <p:blipFill rotWithShape="1">
          <a:blip r:embed="rId3">
            <a:alphaModFix/>
          </a:blip>
          <a:srcRect b="0" l="0" r="0" t="0"/>
          <a:stretch/>
        </p:blipFill>
        <p:spPr>
          <a:xfrm>
            <a:off x="0" y="0"/>
            <a:ext cx="12171884" cy="68579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6" name="Shape 466"/>
        <p:cNvGrpSpPr/>
        <p:nvPr/>
      </p:nvGrpSpPr>
      <p:grpSpPr>
        <a:xfrm>
          <a:off x="0" y="0"/>
          <a:ext cx="0" cy="0"/>
          <a:chOff x="0" y="0"/>
          <a:chExt cx="0" cy="0"/>
        </a:xfrm>
      </p:grpSpPr>
      <p:pic>
        <p:nvPicPr>
          <p:cNvPr id="467" name="Google Shape;467;g13360923bbc_0_750"/>
          <p:cNvPicPr preferRelativeResize="0"/>
          <p:nvPr/>
        </p:nvPicPr>
        <p:blipFill rotWithShape="1">
          <a:blip r:embed="rId3">
            <a:alphaModFix/>
          </a:blip>
          <a:srcRect b="0" l="0" r="0" t="0"/>
          <a:stretch/>
        </p:blipFill>
        <p:spPr>
          <a:xfrm>
            <a:off x="0" y="0"/>
            <a:ext cx="12117916" cy="68579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pic>
        <p:nvPicPr>
          <p:cNvPr id="473" name="Google Shape;473;g13360923bbc_0_761"/>
          <p:cNvPicPr preferRelativeResize="0"/>
          <p:nvPr/>
        </p:nvPicPr>
        <p:blipFill rotWithShape="1">
          <a:blip r:embed="rId3">
            <a:alphaModFix/>
          </a:blip>
          <a:srcRect b="0" l="0" r="0" t="0"/>
          <a:stretch/>
        </p:blipFill>
        <p:spPr>
          <a:xfrm>
            <a:off x="0" y="0"/>
            <a:ext cx="12142381" cy="68580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pic>
        <p:nvPicPr>
          <p:cNvPr id="479" name="Google Shape;479;g13360923bbc_0_811"/>
          <p:cNvPicPr preferRelativeResize="0"/>
          <p:nvPr/>
        </p:nvPicPr>
        <p:blipFill rotWithShape="1">
          <a:blip r:embed="rId3">
            <a:alphaModFix/>
          </a:blip>
          <a:srcRect b="0" l="0" r="0" t="0"/>
          <a:stretch/>
        </p:blipFill>
        <p:spPr>
          <a:xfrm>
            <a:off x="0" y="0"/>
            <a:ext cx="12192001" cy="68800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g133609284aa_0_62"/>
          <p:cNvSpPr txBox="1"/>
          <p:nvPr>
            <p:ph type="title"/>
          </p:nvPr>
        </p:nvSpPr>
        <p:spPr>
          <a:xfrm>
            <a:off x="838200" y="1089891"/>
            <a:ext cx="5608800" cy="10806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GB"/>
              <a:t>Poissaoloihin puuttuminen</a:t>
            </a:r>
            <a:endParaRPr/>
          </a:p>
        </p:txBody>
      </p:sp>
      <p:sp>
        <p:nvSpPr>
          <p:cNvPr id="486" name="Google Shape;486;g133609284aa_0_62"/>
          <p:cNvSpPr txBox="1"/>
          <p:nvPr>
            <p:ph idx="1" type="body"/>
          </p:nvPr>
        </p:nvSpPr>
        <p:spPr>
          <a:xfrm>
            <a:off x="838199" y="2307314"/>
            <a:ext cx="5608800" cy="3784800"/>
          </a:xfrm>
          <a:prstGeom prst="rect">
            <a:avLst/>
          </a:prstGeom>
        </p:spPr>
        <p:txBody>
          <a:bodyPr anchorCtr="0" anchor="t" bIns="0" lIns="0" spcFirstLastPara="1" rIns="0" wrap="square" tIns="0">
            <a:normAutofit/>
          </a:bodyPr>
          <a:lstStyle/>
          <a:p>
            <a:pPr indent="0" lvl="0" marL="0" rtl="0" algn="l">
              <a:spcBef>
                <a:spcPts val="1000"/>
              </a:spcBef>
              <a:spcAft>
                <a:spcPts val="0"/>
              </a:spcAft>
              <a:buNone/>
            </a:pPr>
            <a:r>
              <a:t/>
            </a:r>
            <a:endParaRPr/>
          </a:p>
        </p:txBody>
      </p:sp>
      <p:sp>
        <p:nvSpPr>
          <p:cNvPr id="487" name="Google Shape;487;g133609284aa_0_62"/>
          <p:cNvSpPr txBox="1"/>
          <p:nvPr>
            <p:ph idx="12" type="sldNum"/>
          </p:nvPr>
        </p:nvSpPr>
        <p:spPr>
          <a:xfrm>
            <a:off x="11443061" y="6356350"/>
            <a:ext cx="5115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pic>
        <p:nvPicPr>
          <p:cNvPr id="488" name="Google Shape;488;g133609284aa_0_62"/>
          <p:cNvPicPr preferRelativeResize="0"/>
          <p:nvPr/>
        </p:nvPicPr>
        <p:blipFill>
          <a:blip r:embed="rId3">
            <a:alphaModFix/>
          </a:blip>
          <a:stretch>
            <a:fillRect/>
          </a:stretch>
        </p:blipFill>
        <p:spPr>
          <a:xfrm>
            <a:off x="216225" y="512100"/>
            <a:ext cx="11799550" cy="5428501"/>
          </a:xfrm>
          <a:prstGeom prst="rect">
            <a:avLst/>
          </a:prstGeom>
          <a:noFill/>
          <a:ln>
            <a:noFill/>
          </a:ln>
        </p:spPr>
      </p:pic>
      <p:sp>
        <p:nvSpPr>
          <p:cNvPr id="489" name="Google Shape;489;g133609284aa_0_62"/>
          <p:cNvSpPr txBox="1"/>
          <p:nvPr/>
        </p:nvSpPr>
        <p:spPr>
          <a:xfrm>
            <a:off x="560025" y="104950"/>
            <a:ext cx="4351800" cy="3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100">
                <a:solidFill>
                  <a:schemeClr val="dk1"/>
                </a:solidFill>
              </a:rPr>
              <a:t>Poissaolot</a:t>
            </a:r>
            <a:endParaRPr sz="2100">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g133609284aa_0_72"/>
          <p:cNvSpPr txBox="1"/>
          <p:nvPr>
            <p:ph idx="12" type="sldNum"/>
          </p:nvPr>
        </p:nvSpPr>
        <p:spPr>
          <a:xfrm>
            <a:off x="11443061" y="6356350"/>
            <a:ext cx="5115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pic>
        <p:nvPicPr>
          <p:cNvPr id="496" name="Google Shape;496;g133609284aa_0_72"/>
          <p:cNvPicPr preferRelativeResize="0"/>
          <p:nvPr/>
        </p:nvPicPr>
        <p:blipFill>
          <a:blip r:embed="rId3">
            <a:alphaModFix/>
          </a:blip>
          <a:stretch>
            <a:fillRect/>
          </a:stretch>
        </p:blipFill>
        <p:spPr>
          <a:xfrm>
            <a:off x="669825" y="166750"/>
            <a:ext cx="10566525" cy="56200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g133609284aa_0_81"/>
          <p:cNvSpPr txBox="1"/>
          <p:nvPr>
            <p:ph idx="12" type="sldNum"/>
          </p:nvPr>
        </p:nvSpPr>
        <p:spPr>
          <a:xfrm>
            <a:off x="11443061" y="6356350"/>
            <a:ext cx="5115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pic>
        <p:nvPicPr>
          <p:cNvPr id="503" name="Google Shape;503;g133609284aa_0_81"/>
          <p:cNvPicPr preferRelativeResize="0"/>
          <p:nvPr/>
        </p:nvPicPr>
        <p:blipFill>
          <a:blip r:embed="rId3">
            <a:alphaModFix/>
          </a:blip>
          <a:stretch>
            <a:fillRect/>
          </a:stretch>
        </p:blipFill>
        <p:spPr>
          <a:xfrm>
            <a:off x="587175" y="152400"/>
            <a:ext cx="10703476" cy="56705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erustyyli siluetti">
  <a:themeElements>
    <a:clrScheme name="Lohja">
      <a:dk1>
        <a:srgbClr val="232E6D"/>
      </a:dk1>
      <a:lt1>
        <a:srgbClr val="FFFFFF"/>
      </a:lt1>
      <a:dk2>
        <a:srgbClr val="232E6D"/>
      </a:dk2>
      <a:lt2>
        <a:srgbClr val="D0ECF4"/>
      </a:lt2>
      <a:accent1>
        <a:srgbClr val="74C8DF"/>
      </a:accent1>
      <a:accent2>
        <a:srgbClr val="88BE3F"/>
      </a:accent2>
      <a:accent3>
        <a:srgbClr val="FF69B4"/>
      </a:accent3>
      <a:accent4>
        <a:srgbClr val="FBC679"/>
      </a:accent4>
      <a:accent5>
        <a:srgbClr val="FBEED7"/>
      </a:accent5>
      <a:accent6>
        <a:srgbClr val="0E2841"/>
      </a:accent6>
      <a:hlink>
        <a:srgbClr val="0E2841"/>
      </a:hlink>
      <a:folHlink>
        <a:srgbClr val="0E284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te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erustyyli aalto">
  <a:themeElements>
    <a:clrScheme name="Lohja">
      <a:dk1>
        <a:srgbClr val="232E6D"/>
      </a:dk1>
      <a:lt1>
        <a:srgbClr val="FFFFFF"/>
      </a:lt1>
      <a:dk2>
        <a:srgbClr val="232E6D"/>
      </a:dk2>
      <a:lt2>
        <a:srgbClr val="D0ECF4"/>
      </a:lt2>
      <a:accent1>
        <a:srgbClr val="74C8DF"/>
      </a:accent1>
      <a:accent2>
        <a:srgbClr val="88BE3F"/>
      </a:accent2>
      <a:accent3>
        <a:srgbClr val="FF69B4"/>
      </a:accent3>
      <a:accent4>
        <a:srgbClr val="FBC679"/>
      </a:accent4>
      <a:accent5>
        <a:srgbClr val="FBEED7"/>
      </a:accent5>
      <a:accent6>
        <a:srgbClr val="0E2841"/>
      </a:accent6>
      <a:hlink>
        <a:srgbClr val="0E2841"/>
      </a:hlink>
      <a:folHlink>
        <a:srgbClr val="0E284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2024-09-20T06:54:20Z</dcterms:created>
  <dc:creator>Hairo Taija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0x0101007D674CC4B22B544A8AFA7EC2F887408F</vt:lpwstr>
  </property>
</Properties>
</file>