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21"/>
    </p:embeddedFont>
    <p:embeddedFont>
      <p:font typeface="Maven Pro" panose="020B0604020202020204" charset="0"/>
      <p:regular r:id="rId22"/>
      <p:bold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3KWTo3lHyrePx2pk8vEF5TSQ8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96" y="4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23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f49fc413b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f49fc413b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_COLUMN_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3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3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_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8.xml"/><Relationship Id="rId4" Type="http://schemas.openxmlformats.org/officeDocument/2006/relationships/hyperlink" Target="https://karttapalvelu.lohja.fi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google.com/presentation/d/1PQkKvxZgRwS68MLL2kENVeanz124Ub7obgG-ghtEDOI/present?slide=id.gdf4d066648_0_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lohjanseurakunta.fi/" TargetMode="External"/><Relationship Id="rId4" Type="http://schemas.openxmlformats.org/officeDocument/2006/relationships/hyperlink" Target="mailto:eeva.liesilinna@evl.f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uomi.fi/palvelut/yksityinen-perhepaivahoito-lohjan-kaupunki/5fd702ed-0d13-479a-bc80-52c89df5b71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/>
          <p:nvPr/>
        </p:nvSpPr>
        <p:spPr>
          <a:xfrm>
            <a:off x="0" y="0"/>
            <a:ext cx="2730900" cy="51507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518" y="280088"/>
            <a:ext cx="1848858" cy="9800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3" name="Google Shape;53;p1"/>
          <p:cNvSpPr txBox="1"/>
          <p:nvPr/>
        </p:nvSpPr>
        <p:spPr>
          <a:xfrm>
            <a:off x="0" y="3990208"/>
            <a:ext cx="2801700" cy="11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Perheesi palvelualueen löydät osoitteesta </a:t>
            </a:r>
            <a:r>
              <a:rPr lang="fi" sz="11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https://karttapalvelu.lohja.fi/  </a:t>
            </a:r>
            <a:r>
              <a:rPr lang="fi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Kirjoita hakukenttään osoitteesi. Haun jälkeen valitse ”näytä sijaintiin liittyvät julkiset palvelut”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3572800" y="1991555"/>
            <a:ext cx="4891800" cy="1160400"/>
          </a:xfrm>
          <a:prstGeom prst="rect">
            <a:avLst/>
          </a:prstGeom>
          <a:solidFill>
            <a:srgbClr val="3D85C6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fi" sz="3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MÄNTYNUMMEN ALUE</a:t>
            </a:r>
            <a:endParaRPr sz="3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7087900" y="2980500"/>
            <a:ext cx="1644000" cy="1635900"/>
          </a:xfrm>
          <a:prstGeom prst="ellipse">
            <a:avLst/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Seurakunnan lapsi- ja perhetyö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3244301" y="3038700"/>
            <a:ext cx="1644000" cy="1577700"/>
          </a:xfrm>
          <a:prstGeom prst="ellipse">
            <a:avLst/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4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Sosiaalityö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5166100" y="3234825"/>
            <a:ext cx="1644000" cy="1635900"/>
          </a:xfrm>
          <a:prstGeom prst="ellipse">
            <a:avLst/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Nuorisotyö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>
            <a:hlinkClick r:id="rId7" action="ppaction://hlinksldjump"/>
          </p:cNvPr>
          <p:cNvSpPr/>
          <p:nvPr/>
        </p:nvSpPr>
        <p:spPr>
          <a:xfrm>
            <a:off x="3416863" y="368700"/>
            <a:ext cx="1644000" cy="1635900"/>
          </a:xfrm>
          <a:prstGeom prst="ellipse">
            <a:avLst/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Varhais-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kasvatus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7112375" y="368700"/>
            <a:ext cx="1582800" cy="1635900"/>
          </a:xfrm>
          <a:prstGeom prst="ellipse">
            <a:avLst/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Opetus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5196700" y="172575"/>
            <a:ext cx="1644000" cy="1635900"/>
          </a:xfrm>
          <a:prstGeom prst="ellipse">
            <a:avLst/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Terveyden-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huolto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80725" y="1759350"/>
            <a:ext cx="2537100" cy="1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Mäntynummen alue: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Asemanpelto, Immula, Lehmijärvi, Muijala,Mäntynummi, Nummenkylä, Pauni, Perttilä, Pulli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/>
        </p:nvSpPr>
        <p:spPr>
          <a:xfrm>
            <a:off x="3215550" y="1923825"/>
            <a:ext cx="3268500" cy="578100"/>
          </a:xfrm>
          <a:prstGeom prst="rect">
            <a:avLst/>
          </a:prstGeom>
          <a:solidFill>
            <a:srgbClr val="3D85C6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30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Lehmijärven koulu ​</a:t>
            </a: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71" name="Google Shape;171;p11"/>
          <p:cNvSpPr/>
          <p:nvPr/>
        </p:nvSpPr>
        <p:spPr>
          <a:xfrm>
            <a:off x="7210600" y="4361925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sng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Takaisin alkuun</a:t>
            </a: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2" name="Google Shape;172;p11"/>
          <p:cNvSpPr/>
          <p:nvPr/>
        </p:nvSpPr>
        <p:spPr>
          <a:xfrm>
            <a:off x="166275" y="394075"/>
            <a:ext cx="2745000" cy="8631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Munkkaantie 35, 08500 Lohja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Luokat 1-6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Rehtori:</a:t>
            </a: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Päivi Tuomi 0408332121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Apulaisrehtori: </a:t>
            </a: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Lassi Huhtala 0443740080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1"/>
          <p:cNvSpPr/>
          <p:nvPr/>
        </p:nvSpPr>
        <p:spPr>
          <a:xfrm>
            <a:off x="5646750" y="511175"/>
            <a:ext cx="3430500" cy="11211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Erityisopetus: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rgbClr val="FFFFFF"/>
                </a:solidFill>
              </a:rPr>
              <a:t>Jonna Teittinen 0443748864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(sähköposti etunimi.sukunimi@edu.lohja.fi)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1"/>
          <p:cNvSpPr/>
          <p:nvPr/>
        </p:nvSpPr>
        <p:spPr>
          <a:xfrm>
            <a:off x="7210600" y="3661500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Mäntynummen </a:t>
            </a:r>
            <a:r>
              <a:rPr lang="fi" sz="1400" b="0" i="0" u="sng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alueen koulut</a:t>
            </a:r>
            <a:endParaRPr sz="14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5" name="Google Shape;175;p11"/>
          <p:cNvSpPr/>
          <p:nvPr/>
        </p:nvSpPr>
        <p:spPr>
          <a:xfrm>
            <a:off x="3129375" y="4310325"/>
            <a:ext cx="4003500" cy="6297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Koulun verkkosivut:</a:t>
            </a:r>
            <a:r>
              <a:rPr lang="fi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https://peda.net/lohja/peruskoulut/alakoulut/lehmijarven-koulu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148575" y="1923825"/>
            <a:ext cx="2780400" cy="30162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Oppilashuolto: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Koulupsykologi: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Koulukuraattori: 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chemeClr val="lt1"/>
                </a:solidFill>
              </a:rPr>
              <a:t>Miia Rantalaiho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chemeClr val="lt1"/>
                </a:solidFill>
              </a:rPr>
              <a:t>044 374 0027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chemeClr val="lt1"/>
                </a:solidFill>
              </a:rPr>
              <a:t>miia.rantalaiho</a:t>
            </a: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@lohja.fi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1"/>
          <p:cNvSpPr/>
          <p:nvPr/>
        </p:nvSpPr>
        <p:spPr>
          <a:xfrm>
            <a:off x="3138976" y="3322950"/>
            <a:ext cx="3861600" cy="7473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Kouluterveydenhuolto: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>
                <a:solidFill>
                  <a:srgbClr val="FFFFFF"/>
                </a:solidFill>
              </a:rPr>
              <a:t>Kaija Moisio</a:t>
            </a:r>
            <a:endParaRPr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>
                <a:solidFill>
                  <a:srgbClr val="FFFFFF"/>
                </a:solidFill>
              </a:rPr>
              <a:t>puh: 0443695545</a:t>
            </a:r>
            <a:endParaRPr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>
                <a:solidFill>
                  <a:srgbClr val="FFFFFF"/>
                </a:solidFill>
              </a:rPr>
              <a:t>kaija.moisio@lohja.fi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/>
          <p:nvPr/>
        </p:nvSpPr>
        <p:spPr>
          <a:xfrm>
            <a:off x="3215550" y="1923825"/>
            <a:ext cx="3268500" cy="578100"/>
          </a:xfrm>
          <a:prstGeom prst="rect">
            <a:avLst/>
          </a:prstGeom>
          <a:solidFill>
            <a:srgbClr val="3D85C6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30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Muijalan koulu ​</a:t>
            </a: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83" name="Google Shape;183;p12"/>
          <p:cNvSpPr/>
          <p:nvPr/>
        </p:nvSpPr>
        <p:spPr>
          <a:xfrm>
            <a:off x="7210600" y="4361925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sng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Takaisin alkuun</a:t>
            </a: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4" name="Google Shape;184;p12"/>
          <p:cNvSpPr/>
          <p:nvPr/>
        </p:nvSpPr>
        <p:spPr>
          <a:xfrm>
            <a:off x="166275" y="394075"/>
            <a:ext cx="2745000" cy="8631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Takaniityntie 26, 08500 Lohja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Luokat 1-6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Rehtori:</a:t>
            </a: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Taina Hämäläinen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2"/>
          <p:cNvSpPr/>
          <p:nvPr/>
        </p:nvSpPr>
        <p:spPr>
          <a:xfrm>
            <a:off x="5646750" y="511175"/>
            <a:ext cx="3430500" cy="11211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Erityisopetus: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Elina LIndberg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Laura Lilja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(sähköposti etunimi.sukunimi@edu.lohja.fi)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2"/>
          <p:cNvSpPr/>
          <p:nvPr/>
        </p:nvSpPr>
        <p:spPr>
          <a:xfrm>
            <a:off x="7210600" y="3661500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Mäntynummen </a:t>
            </a:r>
            <a:r>
              <a:rPr lang="fi" sz="1400" b="0" i="0" u="sng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alueen koulut</a:t>
            </a:r>
            <a:endParaRPr sz="14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7" name="Google Shape;187;p12"/>
          <p:cNvSpPr/>
          <p:nvPr/>
        </p:nvSpPr>
        <p:spPr>
          <a:xfrm>
            <a:off x="3129375" y="4310325"/>
            <a:ext cx="3880800" cy="6297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Koulun verkkosivut:</a:t>
            </a:r>
            <a:r>
              <a:rPr lang="fi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https://peda.net/lohja/peruskoulut/alakoulut/muijalan-koulu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2"/>
          <p:cNvSpPr/>
          <p:nvPr/>
        </p:nvSpPr>
        <p:spPr>
          <a:xfrm>
            <a:off x="148575" y="1923825"/>
            <a:ext cx="2780400" cy="30162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Oppilashuolto: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Koulupsykologi: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Koulukuraattori: 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chemeClr val="lt1"/>
                </a:solidFill>
              </a:rPr>
              <a:t>Satu Köngäs</a:t>
            </a:r>
            <a:endParaRPr sz="12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chemeClr val="lt1"/>
                </a:solidFill>
              </a:rPr>
              <a:t>puh. 0443743578</a:t>
            </a:r>
            <a:endParaRPr sz="12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chemeClr val="lt1"/>
                </a:solidFill>
              </a:rPr>
              <a:t>satu.kongas</a:t>
            </a: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@lohja.fi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12"/>
          <p:cNvSpPr/>
          <p:nvPr/>
        </p:nvSpPr>
        <p:spPr>
          <a:xfrm>
            <a:off x="3138988" y="3219325"/>
            <a:ext cx="3861600" cy="7473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Kouluterveydenhuolto: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>
                <a:solidFill>
                  <a:srgbClr val="FFFFFF"/>
                </a:solidFill>
              </a:rPr>
              <a:t>Kati Seger</a:t>
            </a:r>
            <a:endParaRPr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>
                <a:solidFill>
                  <a:srgbClr val="FFFFFF"/>
                </a:solidFill>
              </a:rPr>
              <a:t>puh: 0443744040</a:t>
            </a:r>
            <a:endParaRPr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>
                <a:solidFill>
                  <a:srgbClr val="FFFFFF"/>
                </a:solidFill>
              </a:rPr>
              <a:t>kati.seger@lohja.fi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/>
          <p:nvPr/>
        </p:nvSpPr>
        <p:spPr>
          <a:xfrm>
            <a:off x="3215550" y="1775375"/>
            <a:ext cx="3268500" cy="578100"/>
          </a:xfrm>
          <a:prstGeom prst="rect">
            <a:avLst/>
          </a:prstGeom>
          <a:solidFill>
            <a:srgbClr val="3D85C6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30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Mäntynummen yhtenäiskoulu ​</a:t>
            </a: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95" name="Google Shape;195;p13"/>
          <p:cNvSpPr/>
          <p:nvPr/>
        </p:nvSpPr>
        <p:spPr>
          <a:xfrm>
            <a:off x="7210600" y="4361925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sng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Takaisin alkuun</a:t>
            </a: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6" name="Google Shape;196;p13"/>
          <p:cNvSpPr/>
          <p:nvPr/>
        </p:nvSpPr>
        <p:spPr>
          <a:xfrm>
            <a:off x="166275" y="394075"/>
            <a:ext cx="2745000" cy="8631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Mäntynummenkuja 15, 08500 Lohja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Luokat 1-6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Rehtori:</a:t>
            </a: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" sz="1200">
                <a:solidFill>
                  <a:srgbClr val="FFFFFF"/>
                </a:solidFill>
              </a:rPr>
              <a:t>Lassi Huhtala 0443740080</a:t>
            </a: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Apulaisrehtori: </a:t>
            </a:r>
            <a:r>
              <a:rPr lang="fi" sz="1200">
                <a:solidFill>
                  <a:srgbClr val="FFFFFF"/>
                </a:solidFill>
              </a:rPr>
              <a:t>Marjo Ojajärvi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3"/>
          <p:cNvSpPr/>
          <p:nvPr/>
        </p:nvSpPr>
        <p:spPr>
          <a:xfrm>
            <a:off x="5646750" y="0"/>
            <a:ext cx="3430500" cy="16323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Erityisopetus: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rgbClr val="FFFFFF"/>
                </a:solidFill>
              </a:rPr>
              <a:t>Luokat 1-6 Susanna Rotkus ja Jonna Teittinen, Luokat 7-9 </a:t>
            </a: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Annukka Forsström, </a:t>
            </a:r>
            <a:r>
              <a:rPr lang="fi" sz="1200">
                <a:solidFill>
                  <a:srgbClr val="FFFFFF"/>
                </a:solidFill>
              </a:rPr>
              <a:t>Eero Antila</a:t>
            </a: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Jari Meriläinen ja </a:t>
            </a:r>
            <a:r>
              <a:rPr lang="fi" sz="1200">
                <a:solidFill>
                  <a:srgbClr val="FFFFFF"/>
                </a:solidFill>
              </a:rPr>
              <a:t>Olli-Pekka Makkonen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(sähköposti etunimi.sukunimi@edu.lohja.fi)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3"/>
          <p:cNvSpPr/>
          <p:nvPr/>
        </p:nvSpPr>
        <p:spPr>
          <a:xfrm>
            <a:off x="7210600" y="3661500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Mäntynummen </a:t>
            </a:r>
            <a:r>
              <a:rPr lang="fi" sz="1400" b="0" i="0" u="sng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alueen koulut</a:t>
            </a:r>
            <a:endParaRPr sz="14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9" name="Google Shape;199;p13"/>
          <p:cNvSpPr/>
          <p:nvPr/>
        </p:nvSpPr>
        <p:spPr>
          <a:xfrm>
            <a:off x="3129375" y="4310325"/>
            <a:ext cx="3880800" cy="6297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Koulun verkkosivut:</a:t>
            </a:r>
            <a:r>
              <a:rPr lang="fi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https://peda.net/lohja/peruskoulut/yhtenaiskoulut/my/koulu/yhteystiedot2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/>
          <p:nvPr/>
        </p:nvSpPr>
        <p:spPr>
          <a:xfrm>
            <a:off x="148575" y="2684475"/>
            <a:ext cx="2780400" cy="19452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Oppilashuolto: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Koulupsykologi: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Koulukuraattori: 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chemeClr val="lt1"/>
                </a:solidFill>
              </a:rPr>
              <a:t>Miia Rantalaiho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044 374 002</a:t>
            </a:r>
            <a:r>
              <a:rPr lang="fi" sz="1200">
                <a:solidFill>
                  <a:schemeClr val="lt1"/>
                </a:solidFill>
              </a:rPr>
              <a:t>7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chemeClr val="lt1"/>
                </a:solidFill>
              </a:rPr>
              <a:t>miia.rantalaiho</a:t>
            </a: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@lohja.fi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3"/>
          <p:cNvSpPr/>
          <p:nvPr/>
        </p:nvSpPr>
        <p:spPr>
          <a:xfrm>
            <a:off x="3139000" y="3069375"/>
            <a:ext cx="3861600" cy="8973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Kouluterveydenhuolto: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Kaija Moisio, 044 369 5545, kaija.moisio@lohja.fi 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"/>
          <p:cNvSpPr txBox="1"/>
          <p:nvPr/>
        </p:nvSpPr>
        <p:spPr>
          <a:xfrm>
            <a:off x="3215550" y="1923825"/>
            <a:ext cx="3268500" cy="578100"/>
          </a:xfrm>
          <a:prstGeom prst="rect">
            <a:avLst/>
          </a:prstGeom>
          <a:solidFill>
            <a:srgbClr val="3D85C6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30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Perttilän koulu ​</a:t>
            </a: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07" name="Google Shape;207;p15"/>
          <p:cNvSpPr/>
          <p:nvPr/>
        </p:nvSpPr>
        <p:spPr>
          <a:xfrm>
            <a:off x="7210600" y="4361925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sng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Takaisin alkuun</a:t>
            </a: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8" name="Google Shape;208;p15"/>
          <p:cNvSpPr/>
          <p:nvPr/>
        </p:nvSpPr>
        <p:spPr>
          <a:xfrm>
            <a:off x="166275" y="335750"/>
            <a:ext cx="2745000" cy="9213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Hakulintie 30, 08500 Lohja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Luokat 1-6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Rehtori:</a:t>
            </a: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Virpi </a:t>
            </a:r>
            <a:r>
              <a:rPr lang="fi" sz="1200">
                <a:solidFill>
                  <a:srgbClr val="FFFFFF"/>
                </a:solidFill>
              </a:rPr>
              <a:t>Koskel</a:t>
            </a: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ainen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rgbClr val="FFFFFF"/>
                </a:solidFill>
              </a:rPr>
              <a:t>0443740040</a:t>
            </a:r>
            <a:endParaRPr sz="12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rgbClr val="FFFFFF"/>
                </a:solidFill>
              </a:rPr>
              <a:t>virpi.koskelainen@lohja.fi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9" name="Google Shape;209;p15"/>
          <p:cNvSpPr/>
          <p:nvPr/>
        </p:nvSpPr>
        <p:spPr>
          <a:xfrm>
            <a:off x="5646750" y="511175"/>
            <a:ext cx="3430500" cy="11211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Erityisopetus: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Pia Rask, Sirpa Nyman, </a:t>
            </a:r>
            <a:r>
              <a:rPr lang="fi">
                <a:solidFill>
                  <a:srgbClr val="FFFFFF"/>
                </a:solidFill>
              </a:rPr>
              <a:t>Anna Vähänen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(sähköposti etunimi.sukunimi@edu.lohja.fi)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5"/>
          <p:cNvSpPr/>
          <p:nvPr/>
        </p:nvSpPr>
        <p:spPr>
          <a:xfrm>
            <a:off x="7210600" y="3661500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Mäntynummen </a:t>
            </a:r>
            <a:r>
              <a:rPr lang="fi" sz="1400" b="0" i="0" u="sng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alueen koulut</a:t>
            </a:r>
            <a:endParaRPr sz="14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1" name="Google Shape;211;p15"/>
          <p:cNvSpPr/>
          <p:nvPr/>
        </p:nvSpPr>
        <p:spPr>
          <a:xfrm>
            <a:off x="3041625" y="4310325"/>
            <a:ext cx="3959100" cy="6297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Koulun verkkosivut:</a:t>
            </a:r>
            <a:r>
              <a:rPr lang="fi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https://peda.net/lohja/peruskoulut/alakoulut/perttilan-koulu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5"/>
          <p:cNvSpPr/>
          <p:nvPr/>
        </p:nvSpPr>
        <p:spPr>
          <a:xfrm>
            <a:off x="148575" y="1923825"/>
            <a:ext cx="2780400" cy="30162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b="1">
                <a:solidFill>
                  <a:schemeClr val="lt1"/>
                </a:solidFill>
              </a:rPr>
              <a:t>Oppilashuolto: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1">
                <a:solidFill>
                  <a:schemeClr val="lt1"/>
                </a:solidFill>
              </a:rPr>
              <a:t>Koulupsykologi:</a:t>
            </a:r>
            <a:endParaRPr sz="12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1">
                <a:solidFill>
                  <a:schemeClr val="lt1"/>
                </a:solidFill>
              </a:rPr>
              <a:t>Koulukuraattori: </a:t>
            </a:r>
            <a:endParaRPr sz="12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chemeClr val="lt1"/>
                </a:solidFill>
              </a:rPr>
              <a:t>Satu Köngäs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chemeClr val="lt1"/>
                </a:solidFill>
              </a:rPr>
              <a:t>0443743578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chemeClr val="lt1"/>
                </a:solidFill>
              </a:rPr>
              <a:t>satu.kongas@lohja.fi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lt1"/>
              </a:solidFill>
            </a:endParaRPr>
          </a:p>
        </p:txBody>
      </p:sp>
      <p:sp>
        <p:nvSpPr>
          <p:cNvPr id="213" name="Google Shape;213;p15"/>
          <p:cNvSpPr/>
          <p:nvPr/>
        </p:nvSpPr>
        <p:spPr>
          <a:xfrm>
            <a:off x="3139000" y="3045325"/>
            <a:ext cx="3861600" cy="9213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Kouluterveydenhuolto: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Kati Seger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>
                <a:solidFill>
                  <a:srgbClr val="FFFFFF"/>
                </a:solidFill>
              </a:rPr>
              <a:t>0443744040</a:t>
            </a:r>
            <a:endParaRPr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>
                <a:solidFill>
                  <a:srgbClr val="FFFFFF"/>
                </a:solidFill>
              </a:rPr>
              <a:t>kati.seger@lohja.fi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"/>
          <p:cNvSpPr txBox="1"/>
          <p:nvPr/>
        </p:nvSpPr>
        <p:spPr>
          <a:xfrm>
            <a:off x="1910250" y="61725"/>
            <a:ext cx="5228400" cy="510900"/>
          </a:xfrm>
          <a:prstGeom prst="rect">
            <a:avLst/>
          </a:prstGeom>
          <a:solidFill>
            <a:srgbClr val="3D85C6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" sz="24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Mäntynummen alueen terveydenhuolto</a:t>
            </a:r>
            <a:endParaRPr sz="24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19" name="Google Shape;219;p17"/>
          <p:cNvSpPr/>
          <p:nvPr/>
        </p:nvSpPr>
        <p:spPr>
          <a:xfrm>
            <a:off x="7210600" y="4361925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sng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Takaisin alkuun</a:t>
            </a: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/>
          <p:nvPr/>
        </p:nvSpPr>
        <p:spPr>
          <a:xfrm>
            <a:off x="2006450" y="231525"/>
            <a:ext cx="4434300" cy="510900"/>
          </a:xfrm>
          <a:prstGeom prst="rect">
            <a:avLst/>
          </a:prstGeom>
          <a:solidFill>
            <a:srgbClr val="3D85C6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" sz="2400" b="1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Nuorisokeskus/nuorisotyö</a:t>
            </a:r>
            <a:endParaRPr sz="2400" b="1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25" name="Google Shape;225;p18"/>
          <p:cNvSpPr/>
          <p:nvPr/>
        </p:nvSpPr>
        <p:spPr>
          <a:xfrm>
            <a:off x="7210600" y="4361925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sng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Takaisin alkuun</a:t>
            </a: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123150" y="782750"/>
            <a:ext cx="2525700" cy="28017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Nuorisokeskus</a:t>
            </a:r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-"/>
            </a:pPr>
            <a:r>
              <a:rPr lang="fi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Ohjaamo/ Etsivänuorisotyö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     p.044 369 4273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-"/>
            </a:pPr>
            <a:r>
              <a:rPr lang="fi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Nuorten neuvonta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-"/>
            </a:pPr>
            <a:r>
              <a:rPr lang="fi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Psykiatrinen sairaanhoitaja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-"/>
            </a:pPr>
            <a:r>
              <a:rPr lang="fi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Nuorisoperheneuvola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-"/>
            </a:pPr>
            <a:r>
              <a:rPr lang="fi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Terveydenhoitaja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www.nuorilohja.fi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Kullervonkatu 7, 08100 Lohja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193050" y="3899925"/>
            <a:ext cx="2525700" cy="10401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Alueellinen nuorisotyö</a:t>
            </a:r>
            <a:endParaRPr sz="1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Nuoriso-ohjaaja</a:t>
            </a:r>
            <a:endParaRPr sz="1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Lotta Säde (Mäntynummi)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044-3743614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lotta.sade@lohja.fi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2786250" y="923725"/>
            <a:ext cx="3431400" cy="1627200"/>
          </a:xfrm>
          <a:prstGeom prst="roundRect">
            <a:avLst>
              <a:gd name="adj" fmla="val 20435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Kohdennettu nuorisotyö</a:t>
            </a: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Erityisnuorisotyöntekijä</a:t>
            </a: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Noomi Vesikkala</a:t>
            </a:r>
            <a:r>
              <a:rPr lang="fi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(Mäntynummi, Nummi, Pusula ja Keskusta)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044 4675235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noomi.vesikkala</a:t>
            </a:r>
            <a:r>
              <a:rPr lang="fi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@lohja.fi</a:t>
            </a: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18"/>
          <p:cNvSpPr/>
          <p:nvPr/>
        </p:nvSpPr>
        <p:spPr>
          <a:xfrm>
            <a:off x="6440800" y="923725"/>
            <a:ext cx="2525700" cy="10401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NUORISOTYÖPAJA </a:t>
            </a: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Nuorisotyöpaja Tuuma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Sairaalatie 4, 08200 Lohja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6424950" y="2245988"/>
            <a:ext cx="2525700" cy="15942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fi" sz="1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oimintakeskus</a:t>
            </a:r>
            <a:r>
              <a:rPr lang="fi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H</a:t>
            </a:r>
            <a:r>
              <a:rPr lang="fi" sz="1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arjula</a:t>
            </a:r>
            <a:endParaRPr sz="1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Tilavaraukset: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i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Mira Lillman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i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050 5532005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i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Turo Aarnio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i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044 3691490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Kullervonkatu 7, 08100 Lohja</a:t>
            </a:r>
            <a:r>
              <a:rPr lang="fi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18"/>
          <p:cNvSpPr/>
          <p:nvPr/>
        </p:nvSpPr>
        <p:spPr>
          <a:xfrm>
            <a:off x="2856300" y="2671225"/>
            <a:ext cx="2693400" cy="1169100"/>
          </a:xfrm>
          <a:prstGeom prst="roundRect">
            <a:avLst>
              <a:gd name="adj" fmla="val 20435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Ehkäisevä päihdetyö</a:t>
            </a: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Ehkäisevä päihdetyöntekijä</a:t>
            </a: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Helena Sipiläinen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050 5211049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helena.sipilainen@lohja.fi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18"/>
          <p:cNvSpPr/>
          <p:nvPr/>
        </p:nvSpPr>
        <p:spPr>
          <a:xfrm>
            <a:off x="2876900" y="3960625"/>
            <a:ext cx="2693400" cy="9795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1">
                <a:solidFill>
                  <a:srgbClr val="FFFFFF"/>
                </a:solidFill>
              </a:rPr>
              <a:t>Nuorisotila Kolo</a:t>
            </a:r>
            <a:endParaRPr sz="1200" b="1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rgbClr val="FFFFFF"/>
                </a:solidFill>
              </a:rPr>
              <a:t>Kangastie 24, 08500 Lohja</a:t>
            </a:r>
            <a:endParaRPr sz="12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"/>
          <p:cNvSpPr txBox="1"/>
          <p:nvPr/>
        </p:nvSpPr>
        <p:spPr>
          <a:xfrm>
            <a:off x="1910250" y="61725"/>
            <a:ext cx="5228400" cy="510900"/>
          </a:xfrm>
          <a:prstGeom prst="rect">
            <a:avLst/>
          </a:prstGeom>
          <a:solidFill>
            <a:srgbClr val="3D85C6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" sz="24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Sosiaalityö</a:t>
            </a:r>
            <a:endParaRPr sz="24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38" name="Google Shape;238;p19"/>
          <p:cNvSpPr/>
          <p:nvPr/>
        </p:nvSpPr>
        <p:spPr>
          <a:xfrm>
            <a:off x="7210600" y="4361925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sng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Takaisin alkuun</a:t>
            </a: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6395750" y="1093525"/>
            <a:ext cx="2525700" cy="22752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MÄNTYNUMMEN PERHEKESKUS​</a:t>
            </a: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PURJE</a:t>
            </a:r>
            <a:endParaRPr sz="1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(kts. oma dia)</a:t>
            </a:r>
            <a:endParaRPr sz="1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403275" y="806400"/>
            <a:ext cx="2801700" cy="11562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Psykiatrinen sairaanhoitaja</a:t>
            </a: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Nuorten psykiatrinen sairaanhoitaja 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9"/>
          <p:cNvSpPr/>
          <p:nvPr/>
        </p:nvSpPr>
        <p:spPr>
          <a:xfrm>
            <a:off x="3459750" y="806400"/>
            <a:ext cx="2801700" cy="11562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Nuorten neuvonta</a:t>
            </a: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9"/>
          <p:cNvSpPr/>
          <p:nvPr/>
        </p:nvSpPr>
        <p:spPr>
          <a:xfrm>
            <a:off x="3466725" y="2359925"/>
            <a:ext cx="2794800" cy="24939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Perhesosiaalityö</a:t>
            </a: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Tällä hetkellä ei nimettyä sosiaalityöntekijää. 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Yhteydenotot ja konsultaatiot: 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Lohjan lapsiperheiden virka-ajan sosiaalipäivystys vastaa ma-pe, arkipäivinä klo 8-15 numerosta 0500 486 101.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19"/>
          <p:cNvSpPr/>
          <p:nvPr/>
        </p:nvSpPr>
        <p:spPr>
          <a:xfrm>
            <a:off x="403275" y="2359925"/>
            <a:ext cx="2801700" cy="24939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Sosiaaliohjaaja</a:t>
            </a: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Mäntynummen alueella: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Perhekeskuksen varhaisen tuen sosiaali- / vastaava ohjaaja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Saija Saario, puh. 044 374 0188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(jätä viesti, jos et saa kiinni heti, soitan takaisin :))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Perhesosiaalityön sosiaaliohjaaja: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49fc413b2_1_0"/>
          <p:cNvSpPr txBox="1"/>
          <p:nvPr/>
        </p:nvSpPr>
        <p:spPr>
          <a:xfrm>
            <a:off x="1910250" y="61725"/>
            <a:ext cx="5250000" cy="1021800"/>
          </a:xfrm>
          <a:prstGeom prst="rect">
            <a:avLst/>
          </a:prstGeom>
          <a:solidFill>
            <a:srgbClr val="3D85C6">
              <a:alpha val="349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" sz="2400" b="1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Perhekeskus Purje</a:t>
            </a:r>
            <a:endParaRPr sz="2400" b="1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1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Perhekeskuspalvelujen esittelyvideot</a:t>
            </a: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000" b="1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000" b="1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49" name="Google Shape;249;gf49fc413b2_1_0"/>
          <p:cNvSpPr/>
          <p:nvPr/>
        </p:nvSpPr>
        <p:spPr>
          <a:xfrm>
            <a:off x="7210600" y="4361925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sng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Takaisin alkuun</a:t>
            </a: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0" name="Google Shape;250;gf49fc413b2_1_0"/>
          <p:cNvSpPr/>
          <p:nvPr/>
        </p:nvSpPr>
        <p:spPr>
          <a:xfrm>
            <a:off x="6516225" y="1187850"/>
            <a:ext cx="2525700" cy="31140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LASTEN JA NUORTEN TUTKIMUS- JA KUNTOUTUSTYÖRYHMÄ LATUKU</a:t>
            </a:r>
            <a:endParaRPr sz="9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tutkii lasten ja nuorten kehitykseen liittyviä ongelmia, kuten puheen ja liikunnallisen kehityksen viiveitä, tarkkaavaisuuteen ja keskittymiseen liittyviä haasteita sekä vuorovaikutuksen pulmia. </a:t>
            </a:r>
            <a:r>
              <a:rPr lang="fi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Lähete palveluihin tarvitaan.</a:t>
            </a:r>
            <a:endParaRPr sz="9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Palveluihin kuuluvat: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Puheterapia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Toimintaterapia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Fysioterapia (ei lähetettä), vastaanotto Aurlahden perhekeskuksessa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Neuropsykologi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Lasten neurologi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Toimistosihteeri, puh. 044 374 2395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gf49fc413b2_1_0"/>
          <p:cNvSpPr/>
          <p:nvPr/>
        </p:nvSpPr>
        <p:spPr>
          <a:xfrm>
            <a:off x="549800" y="1187850"/>
            <a:ext cx="2421600" cy="10218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300">
                <a:solidFill>
                  <a:schemeClr val="lt1"/>
                </a:solidFill>
              </a:rPr>
              <a:t>Perhekeskuspalveluihin kuuluu sekä sosiaalihuollon, että terveydenhuollon palveluja: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f49fc413b2_1_0"/>
          <p:cNvSpPr/>
          <p:nvPr/>
        </p:nvSpPr>
        <p:spPr>
          <a:xfrm>
            <a:off x="3521300" y="941675"/>
            <a:ext cx="2801700" cy="11562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000" b="1">
                <a:solidFill>
                  <a:srgbClr val="FFFFFF"/>
                </a:solidFill>
              </a:rPr>
              <a:t>NEUVOLAPSYKOLOGI</a:t>
            </a:r>
            <a:endParaRPr sz="1000" b="1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b="1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000">
                <a:solidFill>
                  <a:srgbClr val="FFFFFF"/>
                </a:solidFill>
              </a:rPr>
              <a:t>äitiys- ja lastenneuvolan asiakkaille</a:t>
            </a:r>
            <a:endParaRPr sz="1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000">
                <a:solidFill>
                  <a:srgbClr val="FFFFFF"/>
                </a:solidFill>
              </a:rPr>
              <a:t>tukea odotukseen, vauva-arjen kysymyksiin, vanhemmuuteen</a:t>
            </a:r>
            <a:endParaRPr sz="1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000">
                <a:solidFill>
                  <a:srgbClr val="FFFFFF"/>
                </a:solidFill>
              </a:rPr>
              <a:t>Puhelinaika ma, ke klo 12-13, 044 374 0222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53" name="Google Shape;253;gf49fc413b2_1_0"/>
          <p:cNvSpPr/>
          <p:nvPr/>
        </p:nvSpPr>
        <p:spPr>
          <a:xfrm>
            <a:off x="3356850" y="2267275"/>
            <a:ext cx="2962800" cy="27678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VARHAISEN TUEN SOSIAALIPALVELUT</a:t>
            </a:r>
            <a:endParaRPr sz="9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Sosiaaliohjaus, Perhetyö ja Lapsiperheiden kotipalvelu</a:t>
            </a:r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Char char="-"/>
            </a:pPr>
            <a:r>
              <a:rPr lang="fi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perheiden tarpeisiin räätälöitävä palvelu</a:t>
            </a:r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Char char="-"/>
            </a:pPr>
            <a:r>
              <a:rPr lang="fi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arjen tuki alle kouluikäisen lapsen itsesäätelyn haasteisiin, vauvan syntymä ym.</a:t>
            </a:r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Char char="-"/>
            </a:pPr>
            <a:r>
              <a:rPr lang="fi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tukea vanhemmuuteen silloin, kun vanhempien omat voimavarat ja keinot ovat lopussa</a:t>
            </a:r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Vauvahieronnan ohjaus, apua lasten unipulmiin Nepsy-valmennusta (lähetteellä), vertaistukiryhmiä</a:t>
            </a:r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Uudet asiakkaat  ma-pe klo 8-15 044 369 4170</a:t>
            </a:r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Mäntynummen alueen perheohjaaja</a:t>
            </a:r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Jaana Mäkeläinen puh. 044 374 3984</a:t>
            </a:r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sosiaali- / vastaava ohjaaja </a:t>
            </a:r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Saija Saario puh. 044 374 0188</a:t>
            </a:r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gf49fc413b2_1_0"/>
          <p:cNvSpPr/>
          <p:nvPr/>
        </p:nvSpPr>
        <p:spPr>
          <a:xfrm>
            <a:off x="359750" y="2571750"/>
            <a:ext cx="2801700" cy="24939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000" b="1">
                <a:solidFill>
                  <a:srgbClr val="FFFFFF"/>
                </a:solidFill>
              </a:rPr>
              <a:t>PERHENEUVOLA</a:t>
            </a:r>
            <a:endParaRPr sz="1000" b="1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000">
                <a:solidFill>
                  <a:srgbClr val="FFFFFF"/>
                </a:solidFill>
              </a:rPr>
              <a:t>Tukea mm. vanhemmuuden, parisuhteen ja perhe-elämän vaikeuksiin. </a:t>
            </a:r>
            <a:endParaRPr sz="1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000">
                <a:solidFill>
                  <a:srgbClr val="FFFFFF"/>
                </a:solidFill>
              </a:rPr>
              <a:t>Neuvontapuhelimet:</a:t>
            </a:r>
            <a:endParaRPr sz="1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000">
                <a:solidFill>
                  <a:srgbClr val="FFFFFF"/>
                </a:solidFill>
              </a:rPr>
              <a:t>0-12 - vuotiaat: ma, ke klo 12-13, </a:t>
            </a:r>
            <a:endParaRPr sz="1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000">
                <a:solidFill>
                  <a:srgbClr val="FFFFFF"/>
                </a:solidFill>
              </a:rPr>
              <a:t>puh. 044 369 1288</a:t>
            </a:r>
            <a:endParaRPr sz="1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000">
                <a:solidFill>
                  <a:srgbClr val="FFFFFF"/>
                </a:solidFill>
              </a:rPr>
              <a:t>13-17 - vuotiaat: ma, ke klo 12-13,</a:t>
            </a:r>
            <a:endParaRPr sz="1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000">
                <a:solidFill>
                  <a:srgbClr val="FFFFFF"/>
                </a:solidFill>
              </a:rPr>
              <a:t>puh. 044 369 1299</a:t>
            </a:r>
            <a:endParaRPr sz="1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000">
                <a:solidFill>
                  <a:srgbClr val="FFFFFF"/>
                </a:solidFill>
              </a:rPr>
              <a:t>Toimistosihteeri, puh. 044 369 1277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/>
          <p:nvPr/>
        </p:nvSpPr>
        <p:spPr>
          <a:xfrm>
            <a:off x="1910250" y="61725"/>
            <a:ext cx="5228400" cy="510900"/>
          </a:xfrm>
          <a:prstGeom prst="rect">
            <a:avLst/>
          </a:prstGeom>
          <a:solidFill>
            <a:srgbClr val="3D85C6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" sz="24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Seurakunnan lapsi- ja perhetyö</a:t>
            </a:r>
            <a:endParaRPr sz="24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60" name="Google Shape;260;p21"/>
          <p:cNvSpPr/>
          <p:nvPr/>
        </p:nvSpPr>
        <p:spPr>
          <a:xfrm>
            <a:off x="7210600" y="4361925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sng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Takaisin alkuun</a:t>
            </a: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1" name="Google Shape;261;p21"/>
          <p:cNvSpPr/>
          <p:nvPr/>
        </p:nvSpPr>
        <p:spPr>
          <a:xfrm>
            <a:off x="566000" y="778250"/>
            <a:ext cx="2907600" cy="13218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Johtava varhaiskasvatuksen ohjaaja</a:t>
            </a:r>
            <a:r>
              <a:rPr lang="fi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i" sz="1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Minttu Johansson</a:t>
            </a: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p. 044 328 4307 (minttu.johansson@evl.fi)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päiväkerhot, katsomuskasvatus</a:t>
            </a: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1"/>
          <p:cNvSpPr/>
          <p:nvPr/>
        </p:nvSpPr>
        <p:spPr>
          <a:xfrm>
            <a:off x="509300" y="3643100"/>
            <a:ext cx="2964300" cy="8562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Diakoni Krista Kallio </a:t>
            </a:r>
            <a:br>
              <a:rPr lang="fi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i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p.050 554 8835 </a:t>
            </a:r>
            <a:br>
              <a:rPr lang="fi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i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krista.kallio@evl.fi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1"/>
          <p:cNvSpPr/>
          <p:nvPr/>
        </p:nvSpPr>
        <p:spPr>
          <a:xfrm>
            <a:off x="537650" y="2184425"/>
            <a:ext cx="2964300" cy="13743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Johtava nuorisotyönohjaaja ja ko</a:t>
            </a:r>
            <a:r>
              <a:rPr lang="fi" sz="1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uluyhtesityön koordinaattori </a:t>
            </a:r>
            <a:r>
              <a:rPr lang="fi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Eeva Liesilinna </a:t>
            </a:r>
            <a:r>
              <a:rPr lang="fi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p. 050 336 5655  (</a:t>
            </a:r>
            <a:r>
              <a:rPr lang="fi" sz="12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eeva.liesilinna@evl.fi</a:t>
            </a:r>
            <a:r>
              <a:rPr lang="fi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br>
              <a:rPr lang="fi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i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alueryhmän jäsen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1"/>
          <p:cNvSpPr/>
          <p:nvPr/>
        </p:nvSpPr>
        <p:spPr>
          <a:xfrm>
            <a:off x="5911750" y="778250"/>
            <a:ext cx="2964300" cy="8562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Lisätietoa:</a:t>
            </a: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https://www.lohjanseurakunta.fi/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/>
          <p:nvPr/>
        </p:nvSpPr>
        <p:spPr>
          <a:xfrm>
            <a:off x="336325" y="1877800"/>
            <a:ext cx="2918700" cy="9732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Päiväkoti Onnen Omena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päiväkodin johtaja Maarit Makkonen / Sij </a:t>
            </a:r>
            <a:r>
              <a:rPr lang="fi" sz="1300">
                <a:solidFill>
                  <a:schemeClr val="lt1"/>
                </a:solidFill>
              </a:rPr>
              <a:t>Mervi Kurki</a:t>
            </a:r>
            <a:r>
              <a:rPr lang="fi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31.12.202</a:t>
            </a:r>
            <a:r>
              <a:rPr lang="fi" sz="1300">
                <a:solidFill>
                  <a:schemeClr val="lt1"/>
                </a:solidFill>
              </a:rPr>
              <a:t>1 </a:t>
            </a:r>
            <a:r>
              <a:rPr lang="fi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asti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300">
                <a:solidFill>
                  <a:schemeClr val="lt1"/>
                </a:solidFill>
              </a:rPr>
              <a:t>0443575500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336250" y="803925"/>
            <a:ext cx="2918700" cy="8658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Muijalan päiväkoti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päiväkodin johtaja Ma</a:t>
            </a:r>
            <a:r>
              <a:rPr lang="fi" sz="1300">
                <a:solidFill>
                  <a:srgbClr val="FFFFFF"/>
                </a:solidFill>
              </a:rPr>
              <a:t>arit Makkonen</a:t>
            </a:r>
            <a:r>
              <a:rPr lang="fi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/ Sij </a:t>
            </a:r>
            <a:r>
              <a:rPr lang="fi" sz="1300">
                <a:solidFill>
                  <a:srgbClr val="FFFFFF"/>
                </a:solidFill>
              </a:rPr>
              <a:t>Mervi Kurki</a:t>
            </a:r>
            <a:r>
              <a:rPr lang="fi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31.12.202</a:t>
            </a:r>
            <a:r>
              <a:rPr lang="fi" sz="1300">
                <a:solidFill>
                  <a:srgbClr val="FFFFFF"/>
                </a:solidFill>
              </a:rPr>
              <a:t>1</a:t>
            </a:r>
            <a:r>
              <a:rPr lang="fi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asti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044 374 5500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336325" y="2985262"/>
            <a:ext cx="2918625" cy="939623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Perttilän päiväkoti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Lehmijärven esiopetus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Perttilän esiopetus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päiväkodin johtaja Lasse Aumala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0443740171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336250" y="4044825"/>
            <a:ext cx="2918700" cy="9732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Päiväkoti Oravainen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Avoin päivähoito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päiväkodin johtaja Sari Jeskanen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>
                <a:solidFill>
                  <a:srgbClr val="FFFFFF"/>
                </a:solidFill>
              </a:rPr>
              <a:t>0443740170</a:t>
            </a:r>
            <a:endParaRPr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535200" y="1073738"/>
            <a:ext cx="2493900" cy="8043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Mervi Mattila-Siren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(Onnen Omena, Muijala, MYK, </a:t>
            </a:r>
            <a:r>
              <a:rPr lang="fi" sz="1300">
                <a:solidFill>
                  <a:srgbClr val="FFFFFF"/>
                </a:solidFill>
              </a:rPr>
              <a:t>Asemanpelto</a:t>
            </a:r>
            <a:r>
              <a:rPr lang="fi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050 541 4278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3427850" y="61725"/>
            <a:ext cx="2802000" cy="634500"/>
          </a:xfrm>
          <a:prstGeom prst="rect">
            <a:avLst/>
          </a:prstGeom>
          <a:solidFill>
            <a:srgbClr val="3D85C6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Varhaiskasvatuksen erityisopettajat</a:t>
            </a:r>
            <a:endParaRPr sz="18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3535150" y="3043950"/>
            <a:ext cx="2493900" cy="8043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>
                <a:solidFill>
                  <a:srgbClr val="FFFFFF"/>
                </a:solidFill>
              </a:rPr>
              <a:t>Tytti Leijavuori</a:t>
            </a:r>
            <a:endParaRPr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>
                <a:solidFill>
                  <a:srgbClr val="FFFFFF"/>
                </a:solidFill>
              </a:rPr>
              <a:t>(Perttilän pk, Pusulan pk)</a:t>
            </a:r>
            <a:endParaRPr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>
                <a:solidFill>
                  <a:srgbClr val="FFFFFF"/>
                </a:solidFill>
              </a:rPr>
              <a:t>050 3742897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3535200" y="2106313"/>
            <a:ext cx="2493900" cy="8043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Katja </a:t>
            </a:r>
            <a:r>
              <a:rPr lang="fi" sz="1300">
                <a:solidFill>
                  <a:srgbClr val="FFFFFF"/>
                </a:solidFill>
              </a:rPr>
              <a:t>Nuutinen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044 374 </a:t>
            </a:r>
            <a:r>
              <a:rPr lang="fi" sz="1300">
                <a:solidFill>
                  <a:srgbClr val="FFFFFF"/>
                </a:solidFill>
              </a:rPr>
              <a:t>3369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6309275" y="2465125"/>
            <a:ext cx="2493900" cy="8043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Yksityinen varhaiskasvatus</a:t>
            </a:r>
            <a:endParaRPr b="1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b="1" u="sng">
                <a:solidFill>
                  <a:schemeClr val="hlink"/>
                </a:solidFill>
                <a:hlinkClick r:id="rId4"/>
              </a:rPr>
              <a:t>Suomi.fi yksityinen PPH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7210600" y="4361925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sng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Takaisin alkuun</a:t>
            </a: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6309275" y="1073750"/>
            <a:ext cx="2493900" cy="13053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Alueen perhepäivähoidosta vastaa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>
                <a:solidFill>
                  <a:srgbClr val="FFFFFF"/>
                </a:solidFill>
              </a:rPr>
              <a:t>Joni Paananen</a:t>
            </a:r>
            <a:endParaRPr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>
                <a:solidFill>
                  <a:srgbClr val="FFFFFF"/>
                </a:solidFill>
              </a:rPr>
              <a:t>050 5675898</a:t>
            </a:r>
            <a:endParaRPr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285075" y="83850"/>
            <a:ext cx="3075000" cy="578100"/>
          </a:xfrm>
          <a:prstGeom prst="rect">
            <a:avLst/>
          </a:prstGeom>
          <a:solidFill>
            <a:srgbClr val="3D85C6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Mäntynummen alueen päiväkodit</a:t>
            </a:r>
            <a:endParaRPr sz="1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6364125" y="3413526"/>
            <a:ext cx="2493900" cy="8043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>
                <a:solidFill>
                  <a:srgbClr val="FFFFFF"/>
                </a:solidFill>
              </a:rPr>
              <a:t>Koulupsykologi </a:t>
            </a:r>
            <a:endParaRPr sz="13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>
              <a:solidFill>
                <a:srgbClr val="FFFFFF"/>
              </a:solidFill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3581900" y="3981575"/>
            <a:ext cx="2493900" cy="11016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1">
                <a:solidFill>
                  <a:srgbClr val="FFFFFF"/>
                </a:solidFill>
              </a:rPr>
              <a:t>Varhaiskasvatuksen sosionomi </a:t>
            </a:r>
            <a:r>
              <a:rPr lang="fi" sz="1300">
                <a:solidFill>
                  <a:srgbClr val="FFFFFF"/>
                </a:solidFill>
              </a:rPr>
              <a:t>(Mäntynummi, Nummi, Pusula)</a:t>
            </a:r>
            <a:endParaRPr sz="13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>
                <a:solidFill>
                  <a:srgbClr val="FFFFFF"/>
                </a:solidFill>
              </a:rPr>
              <a:t>Sofia Nuutinen</a:t>
            </a:r>
            <a:endParaRPr sz="13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>
                <a:solidFill>
                  <a:srgbClr val="FFFFFF"/>
                </a:solidFill>
              </a:rPr>
              <a:t>0443745011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/>
          <p:nvPr/>
        </p:nvSpPr>
        <p:spPr>
          <a:xfrm>
            <a:off x="2974800" y="1779564"/>
            <a:ext cx="3194400" cy="1390686"/>
          </a:xfrm>
          <a:prstGeom prst="rect">
            <a:avLst/>
          </a:prstGeom>
          <a:solidFill>
            <a:srgbClr val="3D85C6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" sz="24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Mäntynummen alueen varhaiskasvatus</a:t>
            </a:r>
            <a:endParaRPr sz="24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7210600" y="4361925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sng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Takaisin alkuun</a:t>
            </a: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4947258" y="237091"/>
            <a:ext cx="1746000" cy="1338600"/>
          </a:xfrm>
          <a:prstGeom prst="ellipse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Perttilän päiväkoti</a:t>
            </a:r>
            <a:endParaRPr sz="1300" b="0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5364400" y="3297550"/>
            <a:ext cx="1846200" cy="1338600"/>
          </a:xfrm>
          <a:prstGeom prst="ellipse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Päiväkoti Onnen Omena</a:t>
            </a:r>
            <a:endParaRPr sz="1400" b="0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1613551" y="187718"/>
            <a:ext cx="2025900" cy="1437300"/>
          </a:xfrm>
          <a:prstGeom prst="ellipse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Perhepäivähoito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Johtaja: </a:t>
            </a:r>
            <a:r>
              <a:rPr lang="fi" sz="1300" u="sng">
                <a:solidFill>
                  <a:srgbClr val="FFFFFF"/>
                </a:solidFill>
              </a:rPr>
              <a:t>Joni Paananen</a:t>
            </a:r>
            <a:endParaRPr sz="1300" b="0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2175100" y="3456079"/>
            <a:ext cx="1846200" cy="1338600"/>
          </a:xfrm>
          <a:prstGeom prst="ellipse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Päiväkoti Oravainen</a:t>
            </a:r>
            <a:endParaRPr sz="1300" b="0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747100" y="2085400"/>
            <a:ext cx="1846200" cy="1437300"/>
          </a:xfrm>
          <a:prstGeom prst="ellipse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​Alueen palvelun- ohjauksesta vastaa Noora Ehrström 044-3475266</a:t>
            </a:r>
            <a:endParaRPr sz="1300" b="0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6477925" y="1344775"/>
            <a:ext cx="1679400" cy="1338600"/>
          </a:xfrm>
          <a:prstGeom prst="ellipse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Muijalan päiväkoti</a:t>
            </a:r>
            <a:endParaRPr sz="1300" b="0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/>
          <p:nvPr/>
        </p:nvSpPr>
        <p:spPr>
          <a:xfrm>
            <a:off x="3215550" y="1923825"/>
            <a:ext cx="3268500" cy="578100"/>
          </a:xfrm>
          <a:prstGeom prst="rect">
            <a:avLst/>
          </a:prstGeom>
          <a:solidFill>
            <a:srgbClr val="3D85C6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30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Muijalan päiväkoti​</a:t>
            </a: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7210600" y="4361925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sng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Takaisin alkuun</a:t>
            </a: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206159" y="471210"/>
            <a:ext cx="2745000" cy="1238015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Muijalan päiväkoti</a:t>
            </a:r>
            <a:b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Takaniityntie 26</a:t>
            </a:r>
            <a:b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08680 LOHJA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Johtaja</a:t>
            </a:r>
            <a:r>
              <a:rPr lang="fi" sz="1200">
                <a:solidFill>
                  <a:schemeClr val="lt1"/>
                </a:solidFill>
              </a:rPr>
              <a:t> Mervi Kurki</a:t>
            </a:r>
            <a:endParaRPr sz="12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" sz="1200">
                <a:solidFill>
                  <a:schemeClr val="lt1"/>
                </a:solidFill>
              </a:rPr>
              <a:t>0443745500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5339053" y="471210"/>
            <a:ext cx="3430500" cy="1146575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Varhaiskasvatuksen erityisopettaja</a:t>
            </a:r>
            <a:b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Mervi Mattila-Siren</a:t>
            </a:r>
            <a:b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p. 0505414278</a:t>
            </a:r>
            <a:b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s-posti: mervi.mattila-siren@lohja.fi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7210600" y="3661500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Mäntynummen </a:t>
            </a:r>
            <a:r>
              <a:rPr lang="fi" sz="1400" b="0" i="0" u="sng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alueen koulut</a:t>
            </a:r>
            <a:endParaRPr sz="14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2909409" y="4034924"/>
            <a:ext cx="3880800" cy="7194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Päiväkodin nettisivu: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"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https://peda.net/lohja/varhaiskasvatus/vs/muijalanpk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331700" y="2423599"/>
            <a:ext cx="2493900" cy="12381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200" b="1">
                <a:solidFill>
                  <a:srgbClr val="FFFFFF"/>
                </a:solidFill>
              </a:rPr>
              <a:t>Varhaiskasvatuksen sosionomi </a:t>
            </a:r>
            <a:r>
              <a:rPr lang="fi" sz="1200">
                <a:solidFill>
                  <a:srgbClr val="FFFFFF"/>
                </a:solidFill>
              </a:rPr>
              <a:t>(Mäntynummi, Nummi, Pusula)</a:t>
            </a:r>
            <a:endParaRPr sz="12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200">
                <a:solidFill>
                  <a:srgbClr val="FFFFFF"/>
                </a:solidFill>
              </a:rPr>
              <a:t>Sofia Nuutinen</a:t>
            </a:r>
            <a:endParaRPr sz="12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200">
                <a:solidFill>
                  <a:srgbClr val="FFFFFF"/>
                </a:solidFill>
              </a:rPr>
              <a:t>0443745011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/>
          <p:nvPr/>
        </p:nvSpPr>
        <p:spPr>
          <a:xfrm>
            <a:off x="3215550" y="1923825"/>
            <a:ext cx="3268500" cy="578100"/>
          </a:xfrm>
          <a:prstGeom prst="rect">
            <a:avLst/>
          </a:prstGeom>
          <a:solidFill>
            <a:srgbClr val="3D85C6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30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Perttilän päiväkoti​</a:t>
            </a: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08" name="Google Shape;108;p6"/>
          <p:cNvSpPr/>
          <p:nvPr/>
        </p:nvSpPr>
        <p:spPr>
          <a:xfrm>
            <a:off x="7210600" y="4361925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sng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Takaisin alkuun</a:t>
            </a: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148575" y="415176"/>
            <a:ext cx="2745000" cy="1026761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Perttilän päiväkoti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Hakulintie 28</a:t>
            </a:r>
            <a:br>
              <a:rPr lang="fi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Päiväkodin johtaja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Lasse Aumala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0443740171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5536000" y="471210"/>
            <a:ext cx="3430500" cy="11211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Varhaiskasvatuksen erityisopettaja</a:t>
            </a:r>
            <a:br>
              <a:rPr lang="fi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Katja </a:t>
            </a:r>
            <a:r>
              <a:rPr lang="fi">
                <a:solidFill>
                  <a:schemeClr val="lt1"/>
                </a:solidFill>
              </a:rPr>
              <a:t>Nuutinen</a:t>
            </a:r>
            <a:br>
              <a:rPr lang="fi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p. 044 374 1212</a:t>
            </a:r>
            <a:br>
              <a:rPr lang="fi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s-posti: katja.ekholm@lohja.fi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7210600" y="3661500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Mäntynummen </a:t>
            </a:r>
            <a:r>
              <a:rPr lang="fi" sz="1400" b="0" i="0" u="sng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alueen koulut</a:t>
            </a:r>
            <a:endParaRPr sz="14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3215546" y="4310325"/>
            <a:ext cx="3880800" cy="6297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Päiväkodin nettisivu: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"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https://peda.net/lohja/varhaiskasvatus/vs/perttilanpk</a:t>
            </a:r>
            <a:endParaRPr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6765916" y="2033651"/>
            <a:ext cx="2053883" cy="1044458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Terveydenhoitaja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>
                <a:solidFill>
                  <a:schemeClr val="lt1"/>
                </a:solidFill>
              </a:rPr>
              <a:t>Oksanen Anitta</a:t>
            </a: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044-3742730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113175" y="1592310"/>
            <a:ext cx="2780400" cy="1044458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Perttilän koulun esiopetusryhmä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0443745080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https://peda.net/lohja/varhaiskasvatus/vs/perttilanpk/grupper/koulun-esikoulu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113175" y="2787141"/>
            <a:ext cx="2780400" cy="1044458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Perttilän </a:t>
            </a:r>
            <a:r>
              <a:rPr lang="fi" sz="1200">
                <a:solidFill>
                  <a:schemeClr val="lt1"/>
                </a:solidFill>
              </a:rPr>
              <a:t>Luonto- esiopetusryhmä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04437445078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https://peda.net/lohja/varhaiskasvatus/vs/perttilanpk/grupper/luontoesikoulu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113175" y="3907825"/>
            <a:ext cx="2780400" cy="1044458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Lehmijärven koulun esiopetusryhmä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0443745085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https://peda.net/lohja/varhaiskasvatus/vs/perttilanpk/grupper/le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3524200" y="3221403"/>
            <a:ext cx="2493900" cy="10182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200" b="1">
                <a:solidFill>
                  <a:srgbClr val="FFFFFF"/>
                </a:solidFill>
              </a:rPr>
              <a:t>Varhaiskasvatuksen sosionomi </a:t>
            </a:r>
            <a:r>
              <a:rPr lang="fi" sz="1200">
                <a:solidFill>
                  <a:srgbClr val="FFFFFF"/>
                </a:solidFill>
              </a:rPr>
              <a:t>Mäntynummi, Nummi, Pusula)</a:t>
            </a:r>
            <a:endParaRPr sz="12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200">
                <a:solidFill>
                  <a:srgbClr val="FFFFFF"/>
                </a:solidFill>
              </a:rPr>
              <a:t>Sofia Nuutinen</a:t>
            </a:r>
            <a:endParaRPr sz="12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200">
                <a:solidFill>
                  <a:srgbClr val="FFFFFF"/>
                </a:solidFill>
              </a:rPr>
              <a:t>0443745011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/>
          <p:nvPr/>
        </p:nvSpPr>
        <p:spPr>
          <a:xfrm>
            <a:off x="2899027" y="2017146"/>
            <a:ext cx="3268500" cy="1244991"/>
          </a:xfrm>
          <a:prstGeom prst="rect">
            <a:avLst/>
          </a:prstGeom>
          <a:solidFill>
            <a:srgbClr val="3D85C6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30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Päiväkoti​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30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Onnen Omena</a:t>
            </a: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23" name="Google Shape;123;p7"/>
          <p:cNvSpPr/>
          <p:nvPr/>
        </p:nvSpPr>
        <p:spPr>
          <a:xfrm>
            <a:off x="7210600" y="4361925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sng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Takaisin alkuun</a:t>
            </a: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4" name="Google Shape;124;p7"/>
          <p:cNvSpPr/>
          <p:nvPr/>
        </p:nvSpPr>
        <p:spPr>
          <a:xfrm>
            <a:off x="206159" y="471210"/>
            <a:ext cx="2745000" cy="1238015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Päiväkoti Onnen Omena</a:t>
            </a:r>
            <a:br>
              <a:rPr lang="fi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Sipinkuja 1</a:t>
            </a:r>
            <a:br>
              <a:rPr lang="fi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08680 LOHJA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Johtaja </a:t>
            </a:r>
            <a:r>
              <a:rPr lang="fi" sz="1100">
                <a:solidFill>
                  <a:schemeClr val="lt1"/>
                </a:solidFill>
              </a:rPr>
              <a:t>Mervi Kurki</a:t>
            </a:r>
            <a:endParaRPr sz="11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>
                <a:solidFill>
                  <a:schemeClr val="lt1"/>
                </a:solidFill>
              </a:rPr>
              <a:t>0443745500</a:t>
            </a:r>
            <a:endParaRPr sz="11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5536000" y="471209"/>
            <a:ext cx="3430500" cy="1146575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Varhaiskasvatuksen erityisopettaja</a:t>
            </a:r>
            <a:br>
              <a:rPr lang="fi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Mervi Mattila-Siren</a:t>
            </a:r>
            <a:br>
              <a:rPr lang="fi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p. 0505414278</a:t>
            </a:r>
            <a:br>
              <a:rPr lang="fi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s-posti: mervi.mattila-siren@lohja.fi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7"/>
          <p:cNvSpPr/>
          <p:nvPr/>
        </p:nvSpPr>
        <p:spPr>
          <a:xfrm>
            <a:off x="7210600" y="3661500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Mäntynummen </a:t>
            </a:r>
            <a:r>
              <a:rPr lang="fi" sz="1400" b="0" i="0" u="sng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alueen koulut</a:t>
            </a:r>
            <a:endParaRPr sz="14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7" name="Google Shape;127;p7"/>
          <p:cNvSpPr/>
          <p:nvPr/>
        </p:nvSpPr>
        <p:spPr>
          <a:xfrm>
            <a:off x="2899027" y="4021274"/>
            <a:ext cx="3754991" cy="719537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Päiväkodin nettisivu: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https://peda.net/lohja/varhaiskasvatus/vs/pkonnenomena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/>
        </p:nvSpPr>
        <p:spPr>
          <a:xfrm>
            <a:off x="3215550" y="1923825"/>
            <a:ext cx="3268500" cy="578100"/>
          </a:xfrm>
          <a:prstGeom prst="rect">
            <a:avLst/>
          </a:prstGeom>
          <a:solidFill>
            <a:srgbClr val="3D85C6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30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Päiväkoti Oravainen​</a:t>
            </a: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7210600" y="4361925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sng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Takaisin alkuun</a:t>
            </a: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4" name="Google Shape;134;p8"/>
          <p:cNvSpPr/>
          <p:nvPr/>
        </p:nvSpPr>
        <p:spPr>
          <a:xfrm>
            <a:off x="148575" y="415176"/>
            <a:ext cx="2745000" cy="1026761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Päiväkoti Oravainen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Kirjastopolku 7</a:t>
            </a:r>
            <a:br>
              <a:rPr lang="fi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08500 LOHJA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Johtaja Sari Jeskanen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0443740170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8"/>
          <p:cNvSpPr/>
          <p:nvPr/>
        </p:nvSpPr>
        <p:spPr>
          <a:xfrm>
            <a:off x="5536000" y="471210"/>
            <a:ext cx="3430500" cy="11211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Varhaiskasvatuksen erityisopettaja</a:t>
            </a:r>
            <a:br>
              <a:rPr lang="fi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Mervi Mattila-Siren</a:t>
            </a:r>
            <a:br>
              <a:rPr lang="fi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p. 0505414278</a:t>
            </a:r>
            <a:br>
              <a:rPr lang="fi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s-posti: mervi.mattila-siren@lohja.fi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8"/>
          <p:cNvSpPr/>
          <p:nvPr/>
        </p:nvSpPr>
        <p:spPr>
          <a:xfrm>
            <a:off x="7210600" y="3661500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Mäntynummen </a:t>
            </a:r>
            <a:r>
              <a:rPr lang="fi" sz="1400" b="0" i="0" u="sng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alueen koulut</a:t>
            </a:r>
            <a:endParaRPr sz="14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7" name="Google Shape;137;p8"/>
          <p:cNvSpPr/>
          <p:nvPr/>
        </p:nvSpPr>
        <p:spPr>
          <a:xfrm>
            <a:off x="3007430" y="4047075"/>
            <a:ext cx="3880800" cy="6297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Päiväkodin nettisivu: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https://peda.net/lohja/varhaiskasvatus/vs/pkoravainen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>
            <a:off x="6831959" y="1979696"/>
            <a:ext cx="2053883" cy="1044458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Terveydenhoitaja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>
                <a:solidFill>
                  <a:schemeClr val="lt1"/>
                </a:solidFill>
              </a:rPr>
              <a:t>Oksanen Anitta</a:t>
            </a:r>
            <a:endParaRPr sz="12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>
                <a:solidFill>
                  <a:schemeClr val="lt1"/>
                </a:solidFill>
              </a:rPr>
              <a:t>0443742730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39" name="Google Shape;139;p8"/>
          <p:cNvSpPr/>
          <p:nvPr/>
        </p:nvSpPr>
        <p:spPr>
          <a:xfrm>
            <a:off x="113175" y="1592310"/>
            <a:ext cx="2780400" cy="1044458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Avoin päiväkoti Pirtti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8"/>
          <p:cNvSpPr/>
          <p:nvPr/>
        </p:nvSpPr>
        <p:spPr>
          <a:xfrm>
            <a:off x="113175" y="2787141"/>
            <a:ext cx="2780400" cy="1044458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Pullin esiopetusryhmä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>
            <a:off x="113175" y="3907825"/>
            <a:ext cx="2780400" cy="1044458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Vuorohoitoryhmä Pesäpuu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/>
          <p:nvPr/>
        </p:nvSpPr>
        <p:spPr>
          <a:xfrm>
            <a:off x="2974800" y="2040461"/>
            <a:ext cx="3194400" cy="982800"/>
          </a:xfrm>
          <a:prstGeom prst="rect">
            <a:avLst/>
          </a:prstGeom>
          <a:solidFill>
            <a:srgbClr val="3D85C6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" sz="24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Mäntynummen alueen koulut</a:t>
            </a:r>
            <a:endParaRPr sz="24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7210600" y="4361925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sng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Takaisin alkuun</a:t>
            </a: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2769675" y="417750"/>
            <a:ext cx="1746000" cy="1338600"/>
          </a:xfrm>
          <a:prstGeom prst="ellipse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3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Lehmijärven koulu </a:t>
            </a:r>
            <a:r>
              <a:rPr lang="fi" sz="14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sz="1400" b="0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4741727" y="417750"/>
            <a:ext cx="1746000" cy="1338600"/>
          </a:xfrm>
          <a:prstGeom prst="ellipse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Muijalan koulu</a:t>
            </a:r>
            <a:endParaRPr sz="1300" b="0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4641525" y="3170250"/>
            <a:ext cx="1846200" cy="1338600"/>
          </a:xfrm>
          <a:prstGeom prst="ellipse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Pullin</a:t>
            </a:r>
            <a:endParaRPr sz="1400" b="0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koulu</a:t>
            </a:r>
            <a:endParaRPr sz="1400" b="0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023675" y="1831650"/>
            <a:ext cx="1746000" cy="1338600"/>
          </a:xfrm>
          <a:prstGeom prst="ellipse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Asemanpellon koulu</a:t>
            </a:r>
            <a:endParaRPr sz="1300" b="0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2263025" y="3245550"/>
            <a:ext cx="1846200" cy="1338600"/>
          </a:xfrm>
          <a:prstGeom prst="ellipse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Mäntynummen yhtenäiskoulu​</a:t>
            </a:r>
            <a:endParaRPr sz="1300" b="0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6374325" y="1794000"/>
            <a:ext cx="1679400" cy="1338600"/>
          </a:xfrm>
          <a:prstGeom prst="ellipse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Perttilän koulu​</a:t>
            </a:r>
            <a:endParaRPr sz="1300" b="0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/>
          <p:nvPr/>
        </p:nvSpPr>
        <p:spPr>
          <a:xfrm>
            <a:off x="3215550" y="1923825"/>
            <a:ext cx="3268500" cy="578100"/>
          </a:xfrm>
          <a:prstGeom prst="rect">
            <a:avLst/>
          </a:prstGeom>
          <a:solidFill>
            <a:srgbClr val="3D85C6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30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Asemanpellon koulu ​</a:t>
            </a: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59" name="Google Shape;159;p10"/>
          <p:cNvSpPr/>
          <p:nvPr/>
        </p:nvSpPr>
        <p:spPr>
          <a:xfrm>
            <a:off x="7210600" y="4361925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sng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Takaisin alkuun</a:t>
            </a: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0" name="Google Shape;160;p10"/>
          <p:cNvSpPr/>
          <p:nvPr/>
        </p:nvSpPr>
        <p:spPr>
          <a:xfrm>
            <a:off x="166275" y="394075"/>
            <a:ext cx="2745000" cy="8631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Munkkaantie 35, 08500 Lohja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Luokat 1-6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Rehtori:</a:t>
            </a: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Virpi </a:t>
            </a:r>
            <a:r>
              <a:rPr lang="fi" sz="1200">
                <a:solidFill>
                  <a:srgbClr val="FFFFFF"/>
                </a:solidFill>
              </a:rPr>
              <a:t>Koskel</a:t>
            </a: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ainen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rgbClr val="FFFFFF"/>
                </a:solidFill>
              </a:rPr>
              <a:t>0443740040</a:t>
            </a:r>
            <a:endParaRPr sz="12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rgbClr val="FFFFFF"/>
                </a:solidFill>
              </a:rPr>
              <a:t>virpi.koskelainen@lohja.fi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61" name="Google Shape;161;p10"/>
          <p:cNvSpPr/>
          <p:nvPr/>
        </p:nvSpPr>
        <p:spPr>
          <a:xfrm>
            <a:off x="5646750" y="511175"/>
            <a:ext cx="3430500" cy="11211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Erityisopetus: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fi">
                <a:solidFill>
                  <a:srgbClr val="FFFFFF"/>
                </a:solidFill>
              </a:rPr>
              <a:t>iina Aitolehti</a:t>
            </a:r>
            <a:endParaRPr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rgbClr val="FFFFFF"/>
                </a:solidFill>
              </a:rPr>
              <a:t>0443740152</a:t>
            </a:r>
            <a:endParaRPr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chemeClr val="lt1"/>
                </a:solidFill>
              </a:rPr>
              <a:t>tiina.aitolehti</a:t>
            </a: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@edu.lohja.fi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>
            <a:off x="7210600" y="3661500"/>
            <a:ext cx="1755900" cy="578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Mäntynummen </a:t>
            </a:r>
            <a:r>
              <a:rPr lang="fi" sz="1400" b="0" i="0" u="sng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alueen koulut</a:t>
            </a:r>
            <a:endParaRPr sz="14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3" name="Google Shape;163;p10"/>
          <p:cNvSpPr/>
          <p:nvPr/>
        </p:nvSpPr>
        <p:spPr>
          <a:xfrm>
            <a:off x="3129375" y="4310325"/>
            <a:ext cx="3880800" cy="6297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Koulun verkkosivut:</a:t>
            </a:r>
            <a:r>
              <a:rPr lang="fi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https://peda.net/lohja/peruskoulut/alakoulut/asemanpellon-koulu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>
            <a:off x="148575" y="1923825"/>
            <a:ext cx="2780400" cy="30162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Oppilashuolto: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Koulupsykologi: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Koulukuraattori: 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chemeClr val="lt1"/>
                </a:solidFill>
              </a:rPr>
              <a:t>Satu Köngäs</a:t>
            </a:r>
            <a:endParaRPr sz="12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044</a:t>
            </a:r>
            <a:r>
              <a:rPr lang="fi" sz="1200">
                <a:solidFill>
                  <a:schemeClr val="lt1"/>
                </a:solidFill>
              </a:rPr>
              <a:t>3743578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chemeClr val="lt1"/>
                </a:solidFill>
              </a:rPr>
              <a:t>satu.kongas</a:t>
            </a:r>
            <a:r>
              <a:rPr lang="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@lohja.fi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>
            <a:off x="3139000" y="3103525"/>
            <a:ext cx="3861600" cy="8631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Kouluterveydenhuolto: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>
                <a:solidFill>
                  <a:srgbClr val="FFFFFF"/>
                </a:solidFill>
              </a:rPr>
              <a:t>Päivi Penttilä</a:t>
            </a:r>
            <a:endParaRPr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>
                <a:solidFill>
                  <a:srgbClr val="FFFFFF"/>
                </a:solidFill>
              </a:rPr>
              <a:t>0443743737</a:t>
            </a:r>
            <a:endParaRPr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>
                <a:solidFill>
                  <a:srgbClr val="FFFFFF"/>
                </a:solidFill>
              </a:rPr>
              <a:t>paivi.penttila@lohja.fi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1516</Words>
  <Application>Microsoft Office PowerPoint</Application>
  <PresentationFormat>Näytössä katseltava esitys (16:9)</PresentationFormat>
  <Paragraphs>405</Paragraphs>
  <Slides>18</Slides>
  <Notes>18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3" baseType="lpstr">
      <vt:lpstr>Impact</vt:lpstr>
      <vt:lpstr>Maven Pro</vt:lpstr>
      <vt:lpstr>Open Sans</vt:lpstr>
      <vt:lpstr>Arial</vt:lpstr>
      <vt:lpstr>Simple Light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Aumala Lasse</dc:creator>
  <cp:lastModifiedBy>Koskelainen Virpi</cp:lastModifiedBy>
  <cp:revision>1</cp:revision>
  <dcterms:modified xsi:type="dcterms:W3CDTF">2022-09-14T14:26:10Z</dcterms:modified>
</cp:coreProperties>
</file>