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3"/>
  </p:notesMasterIdLst>
  <p:handoutMasterIdLst>
    <p:handoutMasterId r:id="rId24"/>
  </p:handoutMasterIdLst>
  <p:sldIdLst>
    <p:sldId id="308" r:id="rId2"/>
    <p:sldId id="289" r:id="rId3"/>
    <p:sldId id="288" r:id="rId4"/>
    <p:sldId id="309" r:id="rId5"/>
    <p:sldId id="287" r:id="rId6"/>
    <p:sldId id="310" r:id="rId7"/>
    <p:sldId id="296" r:id="rId8"/>
    <p:sldId id="259" r:id="rId9"/>
    <p:sldId id="327" r:id="rId10"/>
    <p:sldId id="328" r:id="rId11"/>
    <p:sldId id="313" r:id="rId12"/>
    <p:sldId id="315" r:id="rId13"/>
    <p:sldId id="329" r:id="rId14"/>
    <p:sldId id="326" r:id="rId15"/>
    <p:sldId id="314" r:id="rId16"/>
    <p:sldId id="316" r:id="rId17"/>
    <p:sldId id="317" r:id="rId18"/>
    <p:sldId id="318" r:id="rId19"/>
    <p:sldId id="319" r:id="rId20"/>
    <p:sldId id="276" r:id="rId21"/>
    <p:sldId id="299" r:id="rId22"/>
  </p:sldIdLst>
  <p:sldSz cx="9144000" cy="6858000" type="screen4x3"/>
  <p:notesSz cx="6797675" cy="9926638"/>
  <p:defaultTextStyle>
    <a:defPPr>
      <a:defRPr lang="fi-FI"/>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BDFE"/>
    <a:srgbClr val="CBFFFF"/>
    <a:srgbClr val="E6F3D5"/>
    <a:srgbClr val="1F3E00"/>
    <a:srgbClr val="BADF89"/>
    <a:srgbClr val="AAD195"/>
    <a:srgbClr val="336600"/>
    <a:srgbClr val="E7F3F4"/>
    <a:srgbClr val="DBF1E4"/>
    <a:srgbClr val="EEF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100" d="100"/>
          <a:sy n="100" d="100"/>
        </p:scale>
        <p:origin x="-2676" y="-582"/>
      </p:cViewPr>
      <p:guideLst>
        <p:guide orient="horz" pos="709"/>
        <p:guide pos="975"/>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73" d="100"/>
          <a:sy n="73" d="100"/>
        </p:scale>
        <p:origin x="-219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21.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20.xml"/><Relationship Id="rId5" Type="http://schemas.openxmlformats.org/officeDocument/2006/relationships/slide" Target="slides/slide9.xml"/><Relationship Id="rId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6065" cy="495793"/>
          </a:xfrm>
          <a:prstGeom prst="rect">
            <a:avLst/>
          </a:prstGeom>
          <a:noFill/>
          <a:ln w="9525">
            <a:noFill/>
            <a:miter lim="800000"/>
            <a:headEnd/>
            <a:tailEnd/>
          </a:ln>
          <a:effectLst/>
        </p:spPr>
        <p:txBody>
          <a:bodyPr vert="horz" wrap="square" lIns="91687" tIns="45844" rIns="91687" bIns="45844" numCol="1" anchor="t" anchorCtr="0" compatLnSpc="1">
            <a:prstTxWarp prst="textNoShape">
              <a:avLst/>
            </a:prstTxWarp>
          </a:bodyPr>
          <a:lstStyle>
            <a:lvl1pPr>
              <a:defRPr sz="1200"/>
            </a:lvl1pPr>
          </a:lstStyle>
          <a:p>
            <a:pPr>
              <a:defRPr/>
            </a:pPr>
            <a:endParaRPr lang="fi-FI"/>
          </a:p>
        </p:txBody>
      </p:sp>
      <p:sp>
        <p:nvSpPr>
          <p:cNvPr id="44035" name="Rectangle 3"/>
          <p:cNvSpPr>
            <a:spLocks noGrp="1" noChangeArrowheads="1"/>
          </p:cNvSpPr>
          <p:nvPr>
            <p:ph type="dt" sz="quarter" idx="1"/>
          </p:nvPr>
        </p:nvSpPr>
        <p:spPr bwMode="auto">
          <a:xfrm>
            <a:off x="3851611" y="0"/>
            <a:ext cx="2946064" cy="495793"/>
          </a:xfrm>
          <a:prstGeom prst="rect">
            <a:avLst/>
          </a:prstGeom>
          <a:noFill/>
          <a:ln w="9525">
            <a:noFill/>
            <a:miter lim="800000"/>
            <a:headEnd/>
            <a:tailEnd/>
          </a:ln>
          <a:effectLst/>
        </p:spPr>
        <p:txBody>
          <a:bodyPr vert="horz" wrap="square" lIns="91687" tIns="45844" rIns="91687" bIns="45844" numCol="1" anchor="t" anchorCtr="0" compatLnSpc="1">
            <a:prstTxWarp prst="textNoShape">
              <a:avLst/>
            </a:prstTxWarp>
          </a:bodyPr>
          <a:lstStyle>
            <a:lvl1pPr algn="r">
              <a:defRPr sz="1200"/>
            </a:lvl1pPr>
          </a:lstStyle>
          <a:p>
            <a:pPr>
              <a:defRPr/>
            </a:pPr>
            <a:endParaRPr lang="fi-FI"/>
          </a:p>
        </p:txBody>
      </p:sp>
      <p:sp>
        <p:nvSpPr>
          <p:cNvPr id="44036" name="Rectangle 4"/>
          <p:cNvSpPr>
            <a:spLocks noGrp="1" noChangeArrowheads="1"/>
          </p:cNvSpPr>
          <p:nvPr>
            <p:ph type="ftr" sz="quarter" idx="2"/>
          </p:nvPr>
        </p:nvSpPr>
        <p:spPr bwMode="auto">
          <a:xfrm>
            <a:off x="0" y="9430845"/>
            <a:ext cx="2946065" cy="495793"/>
          </a:xfrm>
          <a:prstGeom prst="rect">
            <a:avLst/>
          </a:prstGeom>
          <a:noFill/>
          <a:ln w="9525">
            <a:noFill/>
            <a:miter lim="800000"/>
            <a:headEnd/>
            <a:tailEnd/>
          </a:ln>
          <a:effectLst/>
        </p:spPr>
        <p:txBody>
          <a:bodyPr vert="horz" wrap="square" lIns="91687" tIns="45844" rIns="91687" bIns="45844" numCol="1" anchor="b" anchorCtr="0" compatLnSpc="1">
            <a:prstTxWarp prst="textNoShape">
              <a:avLst/>
            </a:prstTxWarp>
          </a:bodyPr>
          <a:lstStyle>
            <a:lvl1pPr>
              <a:defRPr sz="1200"/>
            </a:lvl1pPr>
          </a:lstStyle>
          <a:p>
            <a:pPr>
              <a:defRPr/>
            </a:pPr>
            <a:endParaRPr lang="fi-FI"/>
          </a:p>
        </p:txBody>
      </p:sp>
      <p:sp>
        <p:nvSpPr>
          <p:cNvPr id="44037" name="Rectangle 5"/>
          <p:cNvSpPr>
            <a:spLocks noGrp="1" noChangeArrowheads="1"/>
          </p:cNvSpPr>
          <p:nvPr>
            <p:ph type="sldNum" sz="quarter" idx="3"/>
          </p:nvPr>
        </p:nvSpPr>
        <p:spPr bwMode="auto">
          <a:xfrm>
            <a:off x="3851611" y="9430845"/>
            <a:ext cx="2946064" cy="495793"/>
          </a:xfrm>
          <a:prstGeom prst="rect">
            <a:avLst/>
          </a:prstGeom>
          <a:noFill/>
          <a:ln w="9525">
            <a:noFill/>
            <a:miter lim="800000"/>
            <a:headEnd/>
            <a:tailEnd/>
          </a:ln>
          <a:effectLst/>
        </p:spPr>
        <p:txBody>
          <a:bodyPr vert="horz" wrap="square" lIns="91687" tIns="45844" rIns="91687" bIns="45844" numCol="1" anchor="b" anchorCtr="0" compatLnSpc="1">
            <a:prstTxWarp prst="textNoShape">
              <a:avLst/>
            </a:prstTxWarp>
          </a:bodyPr>
          <a:lstStyle>
            <a:lvl1pPr algn="r">
              <a:defRPr sz="1200"/>
            </a:lvl1pPr>
          </a:lstStyle>
          <a:p>
            <a:pPr>
              <a:defRPr/>
            </a:pPr>
            <a:fld id="{E1E180BF-2269-4DF8-BD18-0F81C2CD0900}" type="slidenum">
              <a:rPr lang="fi-FI"/>
              <a:pPr>
                <a:defRPr/>
              </a:pPr>
              <a:t>‹#›</a:t>
            </a:fld>
            <a:endParaRPr lang="fi-FI"/>
          </a:p>
        </p:txBody>
      </p:sp>
    </p:spTree>
    <p:extLst>
      <p:ext uri="{BB962C8B-B14F-4D97-AF65-F5344CB8AC3E}">
        <p14:creationId xmlns:p14="http://schemas.microsoft.com/office/powerpoint/2010/main" val="662496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065" cy="495793"/>
          </a:xfrm>
          <a:prstGeom prst="rect">
            <a:avLst/>
          </a:prstGeom>
        </p:spPr>
        <p:txBody>
          <a:bodyPr vert="horz" lIns="88194" tIns="44098" rIns="88194" bIns="44098" rtlCol="0"/>
          <a:lstStyle>
            <a:lvl1pPr algn="l">
              <a:defRPr sz="1200"/>
            </a:lvl1pPr>
          </a:lstStyle>
          <a:p>
            <a:pPr>
              <a:defRPr/>
            </a:pPr>
            <a:endParaRPr lang="fi-FI"/>
          </a:p>
        </p:txBody>
      </p:sp>
      <p:sp>
        <p:nvSpPr>
          <p:cNvPr id="3" name="Päivämäärän paikkamerkki 2"/>
          <p:cNvSpPr>
            <a:spLocks noGrp="1"/>
          </p:cNvSpPr>
          <p:nvPr>
            <p:ph type="dt" idx="1"/>
          </p:nvPr>
        </p:nvSpPr>
        <p:spPr>
          <a:xfrm>
            <a:off x="3850092" y="0"/>
            <a:ext cx="2946065" cy="495793"/>
          </a:xfrm>
          <a:prstGeom prst="rect">
            <a:avLst/>
          </a:prstGeom>
        </p:spPr>
        <p:txBody>
          <a:bodyPr vert="horz" lIns="88194" tIns="44098" rIns="88194" bIns="44098" rtlCol="0"/>
          <a:lstStyle>
            <a:lvl1pPr algn="r">
              <a:defRPr sz="1200"/>
            </a:lvl1pPr>
          </a:lstStyle>
          <a:p>
            <a:pPr>
              <a:defRPr/>
            </a:pPr>
            <a:fld id="{C07E6A5A-477F-4F68-9777-C8A3A5656D48}" type="datetimeFigureOut">
              <a:rPr lang="fi-FI"/>
              <a:pPr>
                <a:defRPr/>
              </a:pPr>
              <a:t>22.8.2017</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194" tIns="44098" rIns="88194" bIns="44098" rtlCol="0" anchor="ctr"/>
          <a:lstStyle/>
          <a:p>
            <a:pPr lvl="0"/>
            <a:endParaRPr lang="fi-FI" noProof="0" smtClean="0"/>
          </a:p>
        </p:txBody>
      </p:sp>
      <p:sp>
        <p:nvSpPr>
          <p:cNvPr id="5" name="Huomautusten paikkamerkki 4"/>
          <p:cNvSpPr>
            <a:spLocks noGrp="1"/>
          </p:cNvSpPr>
          <p:nvPr>
            <p:ph type="body" sz="quarter" idx="3"/>
          </p:nvPr>
        </p:nvSpPr>
        <p:spPr>
          <a:xfrm>
            <a:off x="679160" y="4714653"/>
            <a:ext cx="5439355" cy="4466756"/>
          </a:xfrm>
          <a:prstGeom prst="rect">
            <a:avLst/>
          </a:prstGeom>
        </p:spPr>
        <p:txBody>
          <a:bodyPr vert="horz" lIns="88194" tIns="44098" rIns="88194" bIns="44098" rtlCol="0">
            <a:normAutofit/>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 name="Alatunnisteen paikkamerkki 5"/>
          <p:cNvSpPr>
            <a:spLocks noGrp="1"/>
          </p:cNvSpPr>
          <p:nvPr>
            <p:ph type="ftr" sz="quarter" idx="4"/>
          </p:nvPr>
        </p:nvSpPr>
        <p:spPr>
          <a:xfrm>
            <a:off x="0" y="9429305"/>
            <a:ext cx="2946065" cy="495793"/>
          </a:xfrm>
          <a:prstGeom prst="rect">
            <a:avLst/>
          </a:prstGeom>
        </p:spPr>
        <p:txBody>
          <a:bodyPr vert="horz" lIns="88194" tIns="44098" rIns="88194" bIns="44098" rtlCol="0" anchor="b"/>
          <a:lstStyle>
            <a:lvl1pPr algn="l">
              <a:defRPr sz="1200"/>
            </a:lvl1pPr>
          </a:lstStyle>
          <a:p>
            <a:pPr>
              <a:defRPr/>
            </a:pPr>
            <a:endParaRPr lang="fi-FI"/>
          </a:p>
        </p:txBody>
      </p:sp>
      <p:sp>
        <p:nvSpPr>
          <p:cNvPr id="7" name="Dian numeron paikkamerkki 6"/>
          <p:cNvSpPr>
            <a:spLocks noGrp="1"/>
          </p:cNvSpPr>
          <p:nvPr>
            <p:ph type="sldNum" sz="quarter" idx="5"/>
          </p:nvPr>
        </p:nvSpPr>
        <p:spPr>
          <a:xfrm>
            <a:off x="3850092" y="9429305"/>
            <a:ext cx="2946065" cy="495793"/>
          </a:xfrm>
          <a:prstGeom prst="rect">
            <a:avLst/>
          </a:prstGeom>
        </p:spPr>
        <p:txBody>
          <a:bodyPr vert="horz" lIns="88194" tIns="44098" rIns="88194" bIns="44098" rtlCol="0" anchor="b"/>
          <a:lstStyle>
            <a:lvl1pPr algn="r">
              <a:defRPr sz="1200"/>
            </a:lvl1pPr>
          </a:lstStyle>
          <a:p>
            <a:pPr>
              <a:defRPr/>
            </a:pPr>
            <a:fld id="{E232B4D1-CBD3-479E-B6F8-6ABE0ED2A675}" type="slidenum">
              <a:rPr lang="fi-FI"/>
              <a:pPr>
                <a:defRPr/>
              </a:pPr>
              <a:t>‹#›</a:t>
            </a:fld>
            <a:endParaRPr lang="fi-FI"/>
          </a:p>
        </p:txBody>
      </p:sp>
    </p:spTree>
    <p:extLst>
      <p:ext uri="{BB962C8B-B14F-4D97-AF65-F5344CB8AC3E}">
        <p14:creationId xmlns:p14="http://schemas.microsoft.com/office/powerpoint/2010/main" val="2981410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2CD52A2-502E-4C90-8CB6-0B22716949C3}" type="slidenum">
              <a:rPr lang="fi-FI"/>
              <a:pPr>
                <a:defRPr/>
              </a:pPr>
              <a:t>‹#›</a:t>
            </a:fld>
            <a:endParaRPr lang="fi-FI"/>
          </a:p>
        </p:txBody>
      </p:sp>
    </p:spTree>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1795D45C-ACD2-4382-A61B-1FCC80C65186}" type="slidenum">
              <a:rPr lang="fi-FI"/>
              <a:pPr>
                <a:defRPr/>
              </a:pPr>
              <a:t>‹#›</a:t>
            </a:fld>
            <a:endParaRPr lang="fi-FI"/>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06147FCE-8883-49D5-BF90-688FA510668E}" type="slidenum">
              <a:rPr lang="fi-FI"/>
              <a:pPr>
                <a:defRPr/>
              </a:pPr>
              <a:t>‹#›</a:t>
            </a:fld>
            <a:endParaRPr lang="fi-FI"/>
          </a:p>
        </p:txBody>
      </p:sp>
    </p:spTree>
  </p:cSld>
  <p:clrMapOvr>
    <a:masterClrMapping/>
  </p:clrMapOvr>
  <p:transition spd="slow">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A5FE3B2F-4A79-448A-8811-B02C3B5713B7}" type="slidenum">
              <a:rPr lang="fi-FI"/>
              <a:pPr>
                <a:defRPr/>
              </a:pPr>
              <a:t>‹#›</a:t>
            </a:fld>
            <a:endParaRPr lang="fi-FI"/>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799CD1E7-4755-4D9C-B289-6835F1607749}" type="slidenum">
              <a:rPr lang="fi-FI"/>
              <a:pPr>
                <a:defRPr/>
              </a:pPr>
              <a:t>‹#›</a:t>
            </a:fld>
            <a:endParaRPr lang="fi-FI"/>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5" name="Rectangle 5"/>
          <p:cNvSpPr>
            <a:spLocks noGrp="1" noChangeArrowheads="1"/>
          </p:cNvSpPr>
          <p:nvPr>
            <p:ph type="ftr" sz="quarter" idx="11"/>
          </p:nvPr>
        </p:nvSpPr>
        <p:spPr>
          <a:ln/>
        </p:spPr>
        <p:txBody>
          <a:bodyPr/>
          <a:lstStyle>
            <a:lvl1pPr>
              <a:defRPr/>
            </a:lvl1pPr>
          </a:lstStyle>
          <a:p>
            <a:pPr>
              <a:defRPr/>
            </a:pP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374CC62A-1244-495D-9CD5-C558D6F116EA}" type="slidenum">
              <a:rPr lang="fi-FI"/>
              <a:pPr>
                <a:defRPr/>
              </a:pPr>
              <a:t>‹#›</a:t>
            </a:fld>
            <a:endParaRPr lang="fi-FI"/>
          </a:p>
        </p:txBody>
      </p:sp>
    </p:spTree>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E7F5CC4C-5D8E-4560-9EA7-4C4BFE4542CA}" type="slidenum">
              <a:rPr lang="fi-FI"/>
              <a:pPr>
                <a:defRPr/>
              </a:pPr>
              <a:t>‹#›</a:t>
            </a:fld>
            <a:endParaRPr lang="fi-FI"/>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8" name="Rectangle 5"/>
          <p:cNvSpPr>
            <a:spLocks noGrp="1" noChangeArrowheads="1"/>
          </p:cNvSpPr>
          <p:nvPr>
            <p:ph type="ftr" sz="quarter" idx="11"/>
          </p:nvPr>
        </p:nvSpPr>
        <p:spPr>
          <a:ln/>
        </p:spPr>
        <p:txBody>
          <a:bodyPr/>
          <a:lstStyle>
            <a:lvl1pPr>
              <a:defRPr/>
            </a:lvl1pPr>
          </a:lstStyle>
          <a:p>
            <a:pPr>
              <a:defRPr/>
            </a:pPr>
            <a:endParaRPr lang="fi-FI"/>
          </a:p>
        </p:txBody>
      </p:sp>
      <p:sp>
        <p:nvSpPr>
          <p:cNvPr id="9" name="Rectangle 6"/>
          <p:cNvSpPr>
            <a:spLocks noGrp="1" noChangeArrowheads="1"/>
          </p:cNvSpPr>
          <p:nvPr>
            <p:ph type="sldNum" sz="quarter" idx="12"/>
          </p:nvPr>
        </p:nvSpPr>
        <p:spPr>
          <a:ln/>
        </p:spPr>
        <p:txBody>
          <a:bodyPr/>
          <a:lstStyle>
            <a:lvl1pPr>
              <a:defRPr/>
            </a:lvl1pPr>
          </a:lstStyle>
          <a:p>
            <a:pPr>
              <a:defRPr/>
            </a:pPr>
            <a:fld id="{5A1C6C4D-96DA-4D90-85B3-1E24366D00D8}" type="slidenum">
              <a:rPr lang="fi-FI"/>
              <a:pPr>
                <a:defRPr/>
              </a:pPr>
              <a:t>‹#›</a:t>
            </a:fld>
            <a:endParaRPr lang="fi-FI"/>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9C1F6BBD-F767-401E-B2DD-DB0FB3862EC9}" type="slidenum">
              <a:rPr lang="fi-FI"/>
              <a:pPr>
                <a:defRPr/>
              </a:pPr>
              <a:t>‹#›</a:t>
            </a:fld>
            <a:endParaRPr lang="fi-FI"/>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5299"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674571"/>
            <a:ext cx="9144000" cy="2196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ikehys 3"/>
          <p:cNvSpPr txBox="1"/>
          <p:nvPr userDrawn="1"/>
        </p:nvSpPr>
        <p:spPr>
          <a:xfrm>
            <a:off x="-48444" y="6519446"/>
            <a:ext cx="1350049" cy="338554"/>
          </a:xfrm>
          <a:prstGeom prst="rect">
            <a:avLst/>
          </a:prstGeom>
          <a:noFill/>
        </p:spPr>
        <p:txBody>
          <a:bodyPr wrap="none" rtlCol="0">
            <a:spAutoFit/>
          </a:bodyPr>
          <a:lstStyle/>
          <a:p>
            <a:pPr algn="ctr"/>
            <a:r>
              <a:rPr lang="fi-FI" sz="800" dirty="0" smtClean="0">
                <a:solidFill>
                  <a:schemeClr val="bg1"/>
                </a:solidFill>
                <a:latin typeface="Arial" pitchFamily="34" charset="0"/>
                <a:cs typeface="Arial" pitchFamily="34" charset="0"/>
              </a:rPr>
              <a:t>Panu Ruoste</a:t>
            </a:r>
          </a:p>
          <a:p>
            <a:pPr algn="ctr"/>
            <a:r>
              <a:rPr lang="fi-FI" sz="800" dirty="0" smtClean="0">
                <a:solidFill>
                  <a:schemeClr val="bg1"/>
                </a:solidFill>
                <a:latin typeface="Arial" pitchFamily="34" charset="0"/>
                <a:cs typeface="Arial" pitchFamily="34" charset="0"/>
              </a:rPr>
              <a:t>Lohjan</a:t>
            </a:r>
            <a:r>
              <a:rPr lang="fi-FI" sz="800" baseline="0" dirty="0" smtClean="0">
                <a:solidFill>
                  <a:schemeClr val="bg1"/>
                </a:solidFill>
                <a:latin typeface="Arial" pitchFamily="34" charset="0"/>
                <a:cs typeface="Arial" pitchFamily="34" charset="0"/>
              </a:rPr>
              <a:t> Yhteislyseon lukio</a:t>
            </a:r>
            <a:endParaRPr lang="fi-FI" sz="800" dirty="0">
              <a:solidFill>
                <a:schemeClr val="bg1"/>
              </a:solidFill>
              <a:latin typeface="Arial" pitchFamily="34" charset="0"/>
              <a:cs typeface="Arial" pitchFamily="34" charset="0"/>
            </a:endParaRPr>
          </a:p>
        </p:txBody>
      </p:sp>
      <p:sp>
        <p:nvSpPr>
          <p:cNvPr id="2" name="Tekstiruutu 1"/>
          <p:cNvSpPr txBox="1"/>
          <p:nvPr userDrawn="1"/>
        </p:nvSpPr>
        <p:spPr>
          <a:xfrm>
            <a:off x="8495928" y="101823"/>
            <a:ext cx="648072" cy="461665"/>
          </a:xfrm>
          <a:prstGeom prst="rect">
            <a:avLst/>
          </a:prstGeom>
          <a:noFill/>
        </p:spPr>
        <p:txBody>
          <a:bodyPr wrap="square" rtlCol="0">
            <a:spAutoFit/>
          </a:bodyPr>
          <a:lstStyle/>
          <a:p>
            <a:fld id="{613116C9-FCE9-4C4C-9192-88A781AD3FAC}" type="slidenum">
              <a:rPr lang="fi-FI" b="1" smtClean="0">
                <a:solidFill>
                  <a:srgbClr val="0070C0"/>
                </a:solidFill>
              </a:rPr>
              <a:t>‹#›</a:t>
            </a:fld>
            <a:endParaRPr lang="fi-FI" b="1" dirty="0">
              <a:solidFill>
                <a:srgbClr val="0070C0"/>
              </a:solidFill>
            </a:endParaRPr>
          </a:p>
        </p:txBody>
      </p:sp>
    </p:spTree>
  </p:cSld>
  <p:clrMapOvr>
    <a:masterClrMapping/>
  </p:clrMapOvr>
  <p:transition spd="slow">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pPr>
              <a:defRPr/>
            </a:pPr>
            <a:r>
              <a:rPr lang="fi-FI" smtClean="0"/>
              <a:t>‹#›</a:t>
            </a:r>
            <a:endParaRPr lang="fi-FI" dirty="0"/>
          </a:p>
        </p:txBody>
      </p:sp>
      <p:sp>
        <p:nvSpPr>
          <p:cNvPr id="4" name="Alatunnisteen paikkamerkki 3"/>
          <p:cNvSpPr>
            <a:spLocks noGrp="1"/>
          </p:cNvSpPr>
          <p:nvPr>
            <p:ph type="ftr" sz="quarter" idx="11"/>
          </p:nvPr>
        </p:nvSpPr>
        <p:spPr/>
        <p:txBody>
          <a:bodyPr/>
          <a:lstStyle/>
          <a:p>
            <a:pPr>
              <a:defRPr/>
            </a:pPr>
            <a:endParaRPr lang="fi-FI"/>
          </a:p>
        </p:txBody>
      </p:sp>
      <p:sp>
        <p:nvSpPr>
          <p:cNvPr id="5" name="Dian numeron paikkamerkki 4"/>
          <p:cNvSpPr>
            <a:spLocks noGrp="1"/>
          </p:cNvSpPr>
          <p:nvPr>
            <p:ph type="sldNum" sz="quarter" idx="12"/>
          </p:nvPr>
        </p:nvSpPr>
        <p:spPr/>
        <p:txBody>
          <a:bodyPr/>
          <a:lstStyle/>
          <a:p>
            <a:pPr>
              <a:defRPr/>
            </a:pPr>
            <a:fld id="{5EBAF60A-14C2-4A1F-BA34-FC9B4455824F}" type="slidenum">
              <a:rPr lang="fi-FI" smtClean="0"/>
              <a:pPr>
                <a:defRPr/>
              </a:pPr>
              <a:t>‹#›</a:t>
            </a:fld>
            <a:endParaRPr lang="fi-FI"/>
          </a:p>
        </p:txBody>
      </p:sp>
    </p:spTree>
    <p:extLst>
      <p:ext uri="{BB962C8B-B14F-4D97-AF65-F5344CB8AC3E}">
        <p14:creationId xmlns:p14="http://schemas.microsoft.com/office/powerpoint/2010/main" val="3085565441"/>
      </p:ext>
    </p:extLst>
  </p:cSld>
  <p:clrMapOvr>
    <a:masterClrMapping/>
  </p:clrMapOvr>
  <p:transition spd="slow">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r>
              <a:rPr lang="fi-FI" smtClean="0"/>
              <a:t>‹#›</a:t>
            </a: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CC32DE62-07EE-46C4-91F3-D7551CCE5C7C}" type="slidenum">
              <a:rPr lang="fi-FI"/>
              <a:pPr>
                <a:defRPr/>
              </a:pPr>
              <a:t>‹#›</a:t>
            </a:fld>
            <a:endParaRPr lang="fi-FI"/>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fi-FI" smtClean="0"/>
              <a:t>‹#›</a:t>
            </a:r>
            <a:endParaRPr lang="fi-FI" dirty="0"/>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fi-FI"/>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EBAF60A-14C2-4A1F-BA34-FC9B4455824F}"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9" r:id="rId8"/>
    <p:sldLayoutId id="2147483765" r:id="rId9"/>
    <p:sldLayoutId id="2147483766" r:id="rId10"/>
    <p:sldLayoutId id="2147483767" r:id="rId11"/>
    <p:sldLayoutId id="2147483768" r:id="rId12"/>
  </p:sldLayoutIdLst>
  <p:transition spd="slow">
    <p:pull dir="d"/>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lukio.lohja.fi/"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digabi.fi/"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kela.fi/opiskelija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peda.net/lohja/lukiokoulutus/lohjan-lukio"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kela.fi/" TargetMode="External"/><Relationship Id="rId7" Type="http://schemas.openxmlformats.org/officeDocument/2006/relationships/hyperlink" Target="http://www.mol.fi/avo/" TargetMode="External"/><Relationship Id="rId2" Type="http://schemas.openxmlformats.org/officeDocument/2006/relationships/hyperlink" Target="http://www.ylioppilastutkinto.fi/fi/" TargetMode="External"/><Relationship Id="rId1" Type="http://schemas.openxmlformats.org/officeDocument/2006/relationships/slideLayout" Target="../slideLayouts/slideLayout7.xml"/><Relationship Id="rId6" Type="http://schemas.openxmlformats.org/officeDocument/2006/relationships/hyperlink" Target="http://www.opintoluotsi.fi/" TargetMode="External"/><Relationship Id="rId5" Type="http://schemas.openxmlformats.org/officeDocument/2006/relationships/hyperlink" Target="http://www.opintopolku.fi/" TargetMode="External"/><Relationship Id="rId4" Type="http://schemas.openxmlformats.org/officeDocument/2006/relationships/hyperlink" Target="https://peda.net/lohja/lukiokoulutus/lohjan-lukio"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kehys 5"/>
          <p:cNvSpPr txBox="1"/>
          <p:nvPr/>
        </p:nvSpPr>
        <p:spPr>
          <a:xfrm>
            <a:off x="2323" y="1484783"/>
            <a:ext cx="9144000" cy="5011543"/>
          </a:xfrm>
          <a:prstGeom prst="rect">
            <a:avLst/>
          </a:prstGeom>
          <a:noFill/>
        </p:spPr>
        <p:txBody>
          <a:bodyPr wrap="square" rtlCol="0">
            <a:noAutofit/>
          </a:bodyPr>
          <a:lstStyle/>
          <a:p>
            <a:pPr algn="ctr"/>
            <a:r>
              <a:rPr lang="fi-FI" sz="4000" b="1" cap="small" dirty="0" smtClean="0">
                <a:solidFill>
                  <a:srgbClr val="1F3E00"/>
                </a:solidFill>
                <a:latin typeface="+mj-lt"/>
              </a:rPr>
              <a:t>lohjan yhteislyseon lukion vanhempaininfo</a:t>
            </a:r>
            <a:br>
              <a:rPr lang="fi-FI" sz="4000" b="1" cap="small" dirty="0" smtClean="0">
                <a:solidFill>
                  <a:srgbClr val="1F3E00"/>
                </a:solidFill>
                <a:latin typeface="+mj-lt"/>
              </a:rPr>
            </a:br>
            <a:r>
              <a:rPr lang="fi-FI" sz="3200" b="1" cap="small" dirty="0" smtClean="0">
                <a:solidFill>
                  <a:srgbClr val="1F3E00"/>
                </a:solidFill>
                <a:latin typeface="+mj-lt"/>
              </a:rPr>
              <a:t>22.8.2017</a:t>
            </a:r>
          </a:p>
          <a:p>
            <a:pPr algn="ctr"/>
            <a:endParaRPr lang="fi-FI" sz="3200" b="1" cap="small" dirty="0" smtClean="0">
              <a:solidFill>
                <a:srgbClr val="1F3E00"/>
              </a:solidFill>
              <a:latin typeface="+mj-lt"/>
            </a:endParaRPr>
          </a:p>
          <a:p>
            <a:pPr algn="ctr"/>
            <a:r>
              <a:rPr lang="fi-FI" sz="6000" cap="small" dirty="0" smtClean="0">
                <a:solidFill>
                  <a:srgbClr val="1F3E00"/>
                </a:solidFill>
                <a:latin typeface="+mj-lt"/>
              </a:rPr>
              <a:t>tervetuloa!</a:t>
            </a:r>
            <a:endParaRPr lang="fi-FI" sz="6000" cap="small" dirty="0">
              <a:solidFill>
                <a:srgbClr val="1F3E00"/>
              </a:solidFill>
              <a:latin typeface="+mj-lt"/>
            </a:endParaRPr>
          </a:p>
          <a:p>
            <a:pPr algn="ctr"/>
            <a:endParaRPr lang="fi-FI" sz="4000" cap="small" dirty="0">
              <a:solidFill>
                <a:srgbClr val="1F3E00"/>
              </a:solidFill>
              <a:latin typeface="+mj-lt"/>
            </a:endParaRPr>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2"/>
          <p:cNvSpPr txBox="1">
            <a:spLocks/>
          </p:cNvSpPr>
          <p:nvPr/>
        </p:nvSpPr>
        <p:spPr>
          <a:xfrm>
            <a:off x="1547812" y="1600200"/>
            <a:ext cx="7138987" cy="4525963"/>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fi-FI" sz="2000" dirty="0">
                <a:latin typeface="Arial" pitchFamily="34" charset="0"/>
                <a:cs typeface="Arial" pitchFamily="34" charset="0"/>
              </a:rPr>
              <a:t>Opinnoissa syntyy etenemiseste, kun opiskelija saa toisen hylätyn arvosanan (4) samassa oppiaineessa. Etenemiseste tarkoittaa, että opiskelija ei voi suorittaa uusia kyseisen oppiaineen kursseja, ennen kuin hän on suorittanut ainakin toisen hylätyistä kursseista hyväksytysti.</a:t>
            </a:r>
          </a:p>
          <a:p>
            <a:r>
              <a:rPr lang="fi-FI" sz="2000" dirty="0">
                <a:latin typeface="Arial" pitchFamily="34" charset="0"/>
                <a:cs typeface="Arial" pitchFamily="34" charset="0"/>
              </a:rPr>
              <a:t>Opiskelija saa tiedon etenemisesteen syntymisestä jaksotodistuksesta. Jaksotodistus annetaan opiskelijalle jokaisen jakson päätyttyä. Jaksotodistukseen on merkitty kaikki siihen asti suoritetut kurssit ja niistä saadut arvosanat.</a:t>
            </a:r>
          </a:p>
        </p:txBody>
      </p:sp>
      <p:sp>
        <p:nvSpPr>
          <p:cNvPr id="3" name="Text Box 4"/>
          <p:cNvSpPr txBox="1">
            <a:spLocks noChangeArrowheads="1"/>
          </p:cNvSpPr>
          <p:nvPr/>
        </p:nvSpPr>
        <p:spPr bwMode="auto">
          <a:xfrm>
            <a:off x="218" y="586780"/>
            <a:ext cx="9144000" cy="709464"/>
          </a:xfrm>
          <a:prstGeom prst="rect">
            <a:avLst/>
          </a:prstGeom>
          <a:noFill/>
          <a:ln w="9525">
            <a:noFill/>
            <a:miter lim="800000"/>
            <a:headEnd/>
            <a:tailEnd/>
          </a:ln>
        </p:spPr>
        <p:txBody>
          <a:bodyPr/>
          <a:lstStyle/>
          <a:p>
            <a:pPr algn="ctr">
              <a:spcBef>
                <a:spcPct val="50000"/>
              </a:spcBef>
              <a:defRPr/>
            </a:pPr>
            <a:r>
              <a:rPr lang="fi-FI" sz="4000" dirty="0">
                <a:solidFill>
                  <a:srgbClr val="1F3E00"/>
                </a:solidFill>
                <a:latin typeface="+mj-lt"/>
              </a:rPr>
              <a:t>Etenemiseste</a:t>
            </a:r>
          </a:p>
        </p:txBody>
      </p:sp>
      <p:sp>
        <p:nvSpPr>
          <p:cNvPr id="4" name="Tekstiruutu 3"/>
          <p:cNvSpPr txBox="1"/>
          <p:nvPr/>
        </p:nvSpPr>
        <p:spPr>
          <a:xfrm>
            <a:off x="218" y="6611778"/>
            <a:ext cx="2749471" cy="246221"/>
          </a:xfrm>
          <a:prstGeom prst="rect">
            <a:avLst/>
          </a:prstGeom>
          <a:noFill/>
        </p:spPr>
        <p:txBody>
          <a:bodyPr wrap="none" rtlCol="0">
            <a:spAutoFit/>
          </a:bodyPr>
          <a:lstStyle/>
          <a:p>
            <a:r>
              <a:rPr lang="fi-FI" sz="1000" dirty="0" smtClean="0"/>
              <a:t>Lohjan Yhteislyseon lukio / Panu Ruoste – 8/2016</a:t>
            </a:r>
            <a:endParaRPr lang="fi-FI" sz="1000" dirty="0"/>
          </a:p>
        </p:txBody>
      </p:sp>
    </p:spTree>
    <p:extLst>
      <p:ext uri="{BB962C8B-B14F-4D97-AF65-F5344CB8AC3E}">
        <p14:creationId xmlns:p14="http://schemas.microsoft.com/office/powerpoint/2010/main" val="114510453"/>
      </p:ext>
    </p:extLst>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yöristetty suorakulmio 5"/>
          <p:cNvSpPr/>
          <p:nvPr/>
        </p:nvSpPr>
        <p:spPr bwMode="auto">
          <a:xfrm>
            <a:off x="5292080" y="2492896"/>
            <a:ext cx="3600400" cy="1872208"/>
          </a:xfrm>
          <a:prstGeom prst="roundRect">
            <a:avLst>
              <a:gd name="adj" fmla="val 11155"/>
            </a:avLst>
          </a:prstGeom>
          <a:solidFill>
            <a:srgbClr val="DBF1E4"/>
          </a:solidFill>
          <a:ln w="9525" cap="flat" cmpd="sng" algn="ctr">
            <a:noFill/>
            <a:prstDash val="solid"/>
            <a:miter lim="800000"/>
            <a:headEnd type="none" w="med" len="med"/>
            <a:tailEnd type="none" w="med" len="med"/>
          </a:ln>
          <a:effectLst>
            <a:outerShdw blurRad="330200" dist="292100" dir="12600000" algn="tl" rotWithShape="0">
              <a:schemeClr val="bg1">
                <a:lumMod val="65000"/>
                <a:alpha val="99000"/>
              </a:schemeClr>
            </a:outerShdw>
          </a:effectLst>
        </p:spPr>
        <p:txBody>
          <a:bodyPr vert="horz" wrap="none" lIns="91440" tIns="45720" rIns="91440" bIns="45720" numCol="1" rtlCol="0" anchor="t" anchorCtr="0" compatLnSpc="1">
            <a:prstTxWarp prst="textNoShape">
              <a:avLst/>
            </a:prstTxWarp>
          </a:bodyPr>
          <a:lstStyle/>
          <a:p>
            <a:r>
              <a:rPr lang="fi-FI" sz="1400" b="1" dirty="0">
                <a:latin typeface="Arial" pitchFamily="34" charset="0"/>
                <a:cs typeface="Arial" pitchFamily="34" charset="0"/>
              </a:rPr>
              <a:t>POISSAOLOLUVAT</a:t>
            </a:r>
          </a:p>
          <a:p>
            <a:endParaRPr lang="fi-FI" sz="1400" dirty="0">
              <a:latin typeface="Arial" pitchFamily="34" charset="0"/>
              <a:cs typeface="Arial" pitchFamily="34" charset="0"/>
            </a:endParaRPr>
          </a:p>
          <a:p>
            <a:pPr>
              <a:tabLst>
                <a:tab pos="1885950" algn="l"/>
              </a:tabLst>
            </a:pPr>
            <a:r>
              <a:rPr lang="fi-FI" sz="1400" dirty="0">
                <a:latin typeface="Arial" pitchFamily="34" charset="0"/>
                <a:cs typeface="Arial" pitchFamily="34" charset="0"/>
              </a:rPr>
              <a:t>yksittäinen oppitunti	</a:t>
            </a:r>
            <a:r>
              <a:rPr lang="fi-FI" sz="1400" dirty="0">
                <a:latin typeface="Arial" pitchFamily="34" charset="0"/>
                <a:cs typeface="Arial" pitchFamily="34" charset="0"/>
                <a:sym typeface="Wingdings" pitchFamily="2" charset="2"/>
              </a:rPr>
              <a:t>aineenopettaja</a:t>
            </a:r>
          </a:p>
          <a:p>
            <a:pPr>
              <a:tabLst>
                <a:tab pos="1885950" algn="l"/>
              </a:tabLst>
            </a:pPr>
            <a:endParaRPr lang="fi-FI" sz="1400" dirty="0">
              <a:latin typeface="Arial" pitchFamily="34" charset="0"/>
              <a:cs typeface="Arial" pitchFamily="34" charset="0"/>
              <a:sym typeface="Wingdings" pitchFamily="2" charset="2"/>
            </a:endParaRPr>
          </a:p>
          <a:p>
            <a:pPr>
              <a:tabLst>
                <a:tab pos="1885950" algn="l"/>
              </a:tabLst>
            </a:pPr>
            <a:r>
              <a:rPr lang="fi-FI" sz="1400" dirty="0">
                <a:latin typeface="Arial" pitchFamily="34" charset="0"/>
                <a:cs typeface="Arial" pitchFamily="34" charset="0"/>
                <a:sym typeface="Wingdings" pitchFamily="2" charset="2"/>
              </a:rPr>
              <a:t>enintään viikko	r</a:t>
            </a:r>
            <a:r>
              <a:rPr lang="fi-FI" sz="1400" dirty="0">
                <a:latin typeface="Arial" pitchFamily="34" charset="0"/>
                <a:cs typeface="Arial" pitchFamily="34" charset="0"/>
              </a:rPr>
              <a:t>yhmänohjaaja</a:t>
            </a:r>
          </a:p>
          <a:p>
            <a:pPr>
              <a:tabLst>
                <a:tab pos="1885950" algn="l"/>
              </a:tabLst>
            </a:pPr>
            <a:endParaRPr lang="fi-FI" sz="1400" dirty="0">
              <a:latin typeface="Arial" pitchFamily="34" charset="0"/>
              <a:cs typeface="Arial" pitchFamily="34" charset="0"/>
            </a:endParaRPr>
          </a:p>
          <a:p>
            <a:pPr>
              <a:tabLst>
                <a:tab pos="1885950" algn="l"/>
              </a:tabLst>
            </a:pPr>
            <a:r>
              <a:rPr lang="fi-FI" sz="1400" dirty="0">
                <a:latin typeface="Arial" pitchFamily="34" charset="0"/>
                <a:cs typeface="Arial" pitchFamily="34" charset="0"/>
              </a:rPr>
              <a:t>yli viikko	rehtori</a:t>
            </a:r>
          </a:p>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dirty="0" smtClean="0">
              <a:ln>
                <a:noFill/>
              </a:ln>
              <a:solidFill>
                <a:schemeClr val="tx1"/>
              </a:solidFill>
              <a:effectLst/>
              <a:latin typeface="Times New Roman" pitchFamily="18" charset="0"/>
            </a:endParaRPr>
          </a:p>
        </p:txBody>
      </p:sp>
      <p:sp>
        <p:nvSpPr>
          <p:cNvPr id="4"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Poissaolot</a:t>
            </a:r>
            <a:endParaRPr lang="fi-FI" sz="2800" dirty="0">
              <a:latin typeface="+mn-lt"/>
            </a:endParaRPr>
          </a:p>
        </p:txBody>
      </p:sp>
      <p:sp>
        <p:nvSpPr>
          <p:cNvPr id="3" name="Suorakulmio 3"/>
          <p:cNvSpPr>
            <a:spLocks noChangeArrowheads="1"/>
          </p:cNvSpPr>
          <p:nvPr/>
        </p:nvSpPr>
        <p:spPr bwMode="auto">
          <a:xfrm>
            <a:off x="1547813" y="1402898"/>
            <a:ext cx="3672408" cy="3139321"/>
          </a:xfrm>
          <a:prstGeom prst="rect">
            <a:avLst/>
          </a:prstGeom>
          <a:noFill/>
          <a:ln w="9525">
            <a:noFill/>
            <a:miter lim="800000"/>
            <a:headEnd/>
            <a:tailEnd/>
          </a:ln>
        </p:spPr>
        <p:txBody>
          <a:bodyPr wrap="square">
            <a:spAutoFit/>
          </a:bodyPr>
          <a:lstStyle/>
          <a:p>
            <a:r>
              <a:rPr lang="fi-FI" sz="1800" dirty="0">
                <a:latin typeface="Arial" pitchFamily="34" charset="0"/>
                <a:cs typeface="Arial" pitchFamily="34" charset="0"/>
              </a:rPr>
              <a:t>Opiskelija on velvollinen olemaan läsnä jokaisella hänelle kuuluvalla</a:t>
            </a:r>
          </a:p>
          <a:p>
            <a:r>
              <a:rPr lang="fi-FI" sz="1800" dirty="0">
                <a:latin typeface="Arial" pitchFamily="34" charset="0"/>
                <a:cs typeface="Arial" pitchFamily="34" charset="0"/>
              </a:rPr>
              <a:t>työjärjestyksen mukaisella </a:t>
            </a:r>
            <a:r>
              <a:rPr lang="fi-FI" sz="1800" dirty="0" smtClean="0">
                <a:latin typeface="Arial" pitchFamily="34" charset="0"/>
                <a:cs typeface="Arial" pitchFamily="34" charset="0"/>
              </a:rPr>
              <a:t>oppi-tunnilla </a:t>
            </a:r>
            <a:r>
              <a:rPr lang="fi-FI" sz="1800" dirty="0">
                <a:latin typeface="Arial" pitchFamily="34" charset="0"/>
                <a:cs typeface="Arial" pitchFamily="34" charset="0"/>
              </a:rPr>
              <a:t>sekä koulun </a:t>
            </a:r>
            <a:r>
              <a:rPr lang="fi-FI" sz="1800" dirty="0" smtClean="0">
                <a:latin typeface="Arial" pitchFamily="34" charset="0"/>
                <a:cs typeface="Arial" pitchFamily="34" charset="0"/>
              </a:rPr>
              <a:t>yhteisissä tilaisuuksissa</a:t>
            </a:r>
            <a:r>
              <a:rPr lang="fi-FI" sz="1800" dirty="0">
                <a:latin typeface="Arial" pitchFamily="34" charset="0"/>
                <a:cs typeface="Arial" pitchFamily="34" charset="0"/>
              </a:rPr>
              <a:t>.</a:t>
            </a:r>
          </a:p>
          <a:p>
            <a:endParaRPr lang="fi-FI" sz="1800" dirty="0">
              <a:latin typeface="Arial" pitchFamily="34" charset="0"/>
              <a:cs typeface="Arial" pitchFamily="34" charset="0"/>
            </a:endParaRPr>
          </a:p>
          <a:p>
            <a:r>
              <a:rPr lang="fi-FI" sz="1800" dirty="0">
                <a:latin typeface="Arial" pitchFamily="34" charset="0"/>
                <a:cs typeface="Arial" pitchFamily="34" charset="0"/>
              </a:rPr>
              <a:t>Huoltajat selvittävät opiskelijoiden poissaolot WILMAN kautta.</a:t>
            </a:r>
          </a:p>
          <a:p>
            <a:r>
              <a:rPr lang="fi-FI" sz="1800" dirty="0">
                <a:latin typeface="Arial" pitchFamily="34" charset="0"/>
                <a:cs typeface="Arial" pitchFamily="34" charset="0"/>
              </a:rPr>
              <a:t>- </a:t>
            </a:r>
            <a:r>
              <a:rPr lang="fi-FI" sz="1800" dirty="0" smtClean="0">
                <a:latin typeface="Arial" pitchFamily="34" charset="0"/>
                <a:cs typeface="Arial" pitchFamily="34" charset="0"/>
              </a:rPr>
              <a:t>avainkoodit ja </a:t>
            </a:r>
            <a:r>
              <a:rPr lang="fi-FI" sz="1800" dirty="0">
                <a:latin typeface="Arial" pitchFamily="34" charset="0"/>
                <a:cs typeface="Arial" pitchFamily="34" charset="0"/>
              </a:rPr>
              <a:t>ohje tunnusten tekoa varten postitetaan </a:t>
            </a:r>
            <a:r>
              <a:rPr lang="fi-FI" sz="1800" dirty="0" smtClean="0">
                <a:latin typeface="Arial" pitchFamily="34" charset="0"/>
                <a:cs typeface="Arial" pitchFamily="34" charset="0"/>
              </a:rPr>
              <a:t>huoltajille.</a:t>
            </a:r>
            <a:endParaRPr lang="fi-FI" sz="1800" dirty="0">
              <a:latin typeface="Arial" pitchFamily="34" charset="0"/>
              <a:cs typeface="Arial" pitchFamily="34" charset="0"/>
            </a:endParaRPr>
          </a:p>
        </p:txBody>
      </p:sp>
      <p:sp>
        <p:nvSpPr>
          <p:cNvPr id="5" name="Suorakulmio 3"/>
          <p:cNvSpPr>
            <a:spLocks noChangeArrowheads="1"/>
          </p:cNvSpPr>
          <p:nvPr/>
        </p:nvSpPr>
        <p:spPr bwMode="auto">
          <a:xfrm>
            <a:off x="5364088" y="1402898"/>
            <a:ext cx="3672408" cy="923330"/>
          </a:xfrm>
          <a:prstGeom prst="rect">
            <a:avLst/>
          </a:prstGeom>
          <a:noFill/>
          <a:ln w="9525">
            <a:noFill/>
            <a:miter lim="800000"/>
            <a:headEnd/>
            <a:tailEnd/>
          </a:ln>
        </p:spPr>
        <p:txBody>
          <a:bodyPr wrap="square">
            <a:spAutoFit/>
          </a:bodyPr>
          <a:lstStyle/>
          <a:p>
            <a:r>
              <a:rPr lang="fi-FI" sz="1800" dirty="0" smtClean="0">
                <a:latin typeface="Arial" pitchFamily="34" charset="0"/>
                <a:cs typeface="Arial" pitchFamily="34" charset="0"/>
              </a:rPr>
              <a:t>Opiskelijan </a:t>
            </a:r>
            <a:r>
              <a:rPr lang="fi-FI" sz="1800" dirty="0">
                <a:latin typeface="Arial" pitchFamily="34" charset="0"/>
                <a:cs typeface="Arial" pitchFamily="34" charset="0"/>
              </a:rPr>
              <a:t>kurssisuoritus voidaan jättää arvioimatta, mikäli arvioinnin edellytykset eivät täyty</a:t>
            </a:r>
            <a:r>
              <a:rPr lang="fi-FI" sz="1800" dirty="0" smtClean="0">
                <a:latin typeface="Arial" pitchFamily="34" charset="0"/>
                <a:cs typeface="Arial" pitchFamily="34" charset="0"/>
              </a:rPr>
              <a:t>.</a:t>
            </a:r>
            <a:endParaRPr lang="fi-FI" sz="1800" dirty="0">
              <a:latin typeface="Arial" pitchFamily="34" charset="0"/>
              <a:cs typeface="Arial" pitchFamily="34" charset="0"/>
            </a:endParaRPr>
          </a:p>
        </p:txBody>
      </p:sp>
      <p:sp>
        <p:nvSpPr>
          <p:cNvPr id="7" name="Nuoli oikealle 6"/>
          <p:cNvSpPr/>
          <p:nvPr/>
        </p:nvSpPr>
        <p:spPr bwMode="auto">
          <a:xfrm>
            <a:off x="7092280" y="3068960"/>
            <a:ext cx="144016" cy="144016"/>
          </a:xfrm>
          <a:prstGeom prst="rightArrow">
            <a:avLst/>
          </a:prstGeom>
          <a:solidFill>
            <a:srgbClr val="1F3E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8" name="Nuoli oikealle 7"/>
          <p:cNvSpPr/>
          <p:nvPr/>
        </p:nvSpPr>
        <p:spPr bwMode="auto">
          <a:xfrm>
            <a:off x="7092280" y="3501008"/>
            <a:ext cx="144016" cy="144016"/>
          </a:xfrm>
          <a:prstGeom prst="rightArrow">
            <a:avLst/>
          </a:prstGeom>
          <a:solidFill>
            <a:srgbClr val="1F3E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10" name="Rectangle 3"/>
          <p:cNvSpPr txBox="1">
            <a:spLocks noChangeArrowheads="1"/>
          </p:cNvSpPr>
          <p:nvPr/>
        </p:nvSpPr>
        <p:spPr>
          <a:xfrm rot="20233893">
            <a:off x="-1" y="653053"/>
            <a:ext cx="3600251" cy="1071562"/>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0" lang="fi-FI" sz="18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0" marR="0" lvl="1" algn="l" defTabSz="914400" rtl="0" eaLnBrk="1" fontAlgn="base" latinLnBrk="0" hangingPunct="1">
              <a:lnSpc>
                <a:spcPct val="80000"/>
              </a:lnSpc>
              <a:spcBef>
                <a:spcPct val="20000"/>
              </a:spcBef>
              <a:spcAft>
                <a:spcPct val="0"/>
              </a:spcAft>
              <a:buClrTx/>
              <a:buSzTx/>
              <a:tabLst/>
              <a:defRPr/>
            </a:pPr>
            <a:r>
              <a:rPr kumimoji="0" lang="fi-FI" sz="2000" b="1" i="0" u="none" strike="noStrike" kern="0" cap="none" spc="0" normalizeH="0" baseline="0" noProof="0" dirty="0" smtClean="0">
                <a:ln>
                  <a:noFill/>
                </a:ln>
                <a:solidFill>
                  <a:srgbClr val="FF0000"/>
                </a:solidFill>
                <a:effectLst/>
                <a:uLnTx/>
                <a:uFillTx/>
                <a:latin typeface="Arial" pitchFamily="34" charset="0"/>
                <a:cs typeface="Arial" pitchFamily="34" charset="0"/>
              </a:rPr>
              <a:t>HUOM. EI KOEJAKSOILLE!</a:t>
            </a:r>
          </a:p>
        </p:txBody>
      </p:sp>
      <p:sp>
        <p:nvSpPr>
          <p:cNvPr id="11" name="Suorakulmio 10"/>
          <p:cNvSpPr/>
          <p:nvPr/>
        </p:nvSpPr>
        <p:spPr>
          <a:xfrm>
            <a:off x="5508104" y="4500669"/>
            <a:ext cx="2952328" cy="861774"/>
          </a:xfrm>
          <a:prstGeom prst="rect">
            <a:avLst/>
          </a:prstGeom>
        </p:spPr>
        <p:txBody>
          <a:bodyPr wrap="square">
            <a:spAutoFit/>
          </a:bodyPr>
          <a:lstStyle/>
          <a:p>
            <a:r>
              <a:rPr lang="fi-FI" sz="1400" dirty="0" err="1" smtClean="0">
                <a:latin typeface="Arial" pitchFamily="34" charset="0"/>
                <a:cs typeface="Arial" pitchFamily="34" charset="0"/>
                <a:hlinkClick r:id="rId2"/>
              </a:rPr>
              <a:t>www.lukio.lohja.fi</a:t>
            </a:r>
            <a:endParaRPr lang="fi-FI" sz="1400" dirty="0" smtClean="0">
              <a:latin typeface="Arial" pitchFamily="34" charset="0"/>
              <a:cs typeface="Arial" pitchFamily="34" charset="0"/>
            </a:endParaRPr>
          </a:p>
          <a:p>
            <a:endParaRPr lang="fi-FI" sz="1400" dirty="0" smtClean="0">
              <a:latin typeface="Arial" pitchFamily="34" charset="0"/>
              <a:cs typeface="Arial" pitchFamily="34" charset="0"/>
            </a:endParaRPr>
          </a:p>
          <a:p>
            <a:pPr marL="285750" indent="-285750">
              <a:buFont typeface="Arial" panose="020B0604020202020204" pitchFamily="34" charset="0"/>
              <a:buChar char="•"/>
            </a:pPr>
            <a:r>
              <a:rPr lang="fi-FI" sz="1100" dirty="0" smtClean="0">
                <a:latin typeface="Arial" pitchFamily="34" charset="0"/>
                <a:cs typeface="Arial" pitchFamily="34" charset="0"/>
              </a:rPr>
              <a:t>O</a:t>
            </a:r>
            <a:r>
              <a:rPr lang="fi-FI" sz="1100" dirty="0" smtClean="0">
                <a:latin typeface="Arial" pitchFamily="34" charset="0"/>
                <a:cs typeface="Arial" pitchFamily="34" charset="0"/>
                <a:sym typeface="Wingdings" pitchFamily="2" charset="2"/>
              </a:rPr>
              <a:t>piskelu Lohjan Yhteislyseon lukiossa</a:t>
            </a:r>
          </a:p>
          <a:p>
            <a:pPr marL="285750" indent="-285750">
              <a:buFont typeface="Arial" panose="020B0604020202020204" pitchFamily="34" charset="0"/>
              <a:buChar char="•"/>
            </a:pPr>
            <a:r>
              <a:rPr lang="fi-FI" sz="1100" dirty="0" smtClean="0">
                <a:latin typeface="Arial" pitchFamily="34" charset="0"/>
                <a:cs typeface="Arial" pitchFamily="34" charset="0"/>
                <a:sym typeface="Wingdings" pitchFamily="2" charset="2"/>
              </a:rPr>
              <a:t>Lomakkeet / </a:t>
            </a:r>
            <a:r>
              <a:rPr lang="fi-FI" sz="1100" dirty="0" smtClean="0">
                <a:latin typeface="Arial" pitchFamily="34" charset="0"/>
                <a:cs typeface="Arial" pitchFamily="34" charset="0"/>
              </a:rPr>
              <a:t>Poissaolopyyntö/-lupa</a:t>
            </a:r>
          </a:p>
        </p:txBody>
      </p:sp>
      <p:sp>
        <p:nvSpPr>
          <p:cNvPr id="12" name="Nuoli oikealle 11"/>
          <p:cNvSpPr/>
          <p:nvPr/>
        </p:nvSpPr>
        <p:spPr bwMode="auto">
          <a:xfrm>
            <a:off x="7092280" y="3933056"/>
            <a:ext cx="144016" cy="144016"/>
          </a:xfrm>
          <a:prstGeom prst="rightArrow">
            <a:avLst/>
          </a:prstGeom>
          <a:solidFill>
            <a:srgbClr val="1F3E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13" name="Nuoli oikealle 12"/>
          <p:cNvSpPr/>
          <p:nvPr/>
        </p:nvSpPr>
        <p:spPr bwMode="auto">
          <a:xfrm>
            <a:off x="4968193" y="4427500"/>
            <a:ext cx="504056" cy="504056"/>
          </a:xfrm>
          <a:prstGeom prst="rightArrow">
            <a:avLst/>
          </a:prstGeom>
          <a:solidFill>
            <a:srgbClr val="1F3E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67246" y="248335"/>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Ylioppilastutkinto</a:t>
            </a:r>
            <a:endParaRPr lang="fi-FI" sz="2800" dirty="0">
              <a:latin typeface="+mn-lt"/>
            </a:endParaRPr>
          </a:p>
        </p:txBody>
      </p:sp>
      <p:sp>
        <p:nvSpPr>
          <p:cNvPr id="3" name="Suorakulmio 29"/>
          <p:cNvSpPr>
            <a:spLocks noChangeArrowheads="1"/>
          </p:cNvSpPr>
          <p:nvPr/>
        </p:nvSpPr>
        <p:spPr bwMode="auto">
          <a:xfrm>
            <a:off x="1331913" y="2564904"/>
            <a:ext cx="5400675" cy="1727200"/>
          </a:xfrm>
          <a:prstGeom prst="rect">
            <a:avLst/>
          </a:prstGeom>
          <a:solidFill>
            <a:srgbClr val="1F3E00"/>
          </a:solidFill>
          <a:ln w="28575">
            <a:noFill/>
            <a:prstDash val="sysDot"/>
            <a:miter lim="800000"/>
            <a:headEnd/>
            <a:tailEnd/>
          </a:ln>
          <a:effectLst>
            <a:outerShdw blurRad="330200" dist="292100" dir="12600000" algn="ctr" rotWithShape="0">
              <a:schemeClr val="bg1">
                <a:lumMod val="65000"/>
                <a:alpha val="99000"/>
              </a:schemeClr>
            </a:outerShdw>
          </a:effectLst>
        </p:spPr>
        <p:txBody>
          <a:bodyPr wrap="none"/>
          <a:lstStyle/>
          <a:p>
            <a:pPr eaLnBrk="0" hangingPunct="0">
              <a:tabLst>
                <a:tab pos="4114800" algn="r"/>
                <a:tab pos="4800600" algn="r"/>
              </a:tabLst>
            </a:pPr>
            <a:endParaRPr lang="fi-FI">
              <a:latin typeface="Calibri" pitchFamily="34" charset="0"/>
              <a:ea typeface="Times New Roman" pitchFamily="18" charset="0"/>
              <a:cs typeface="ArialMT"/>
            </a:endParaRPr>
          </a:p>
        </p:txBody>
      </p:sp>
      <p:sp>
        <p:nvSpPr>
          <p:cNvPr id="5" name="Text Box 3"/>
          <p:cNvSpPr txBox="1">
            <a:spLocks noChangeArrowheads="1"/>
          </p:cNvSpPr>
          <p:nvPr/>
        </p:nvSpPr>
        <p:spPr bwMode="auto">
          <a:xfrm>
            <a:off x="1331913" y="4149080"/>
            <a:ext cx="3744912" cy="585788"/>
          </a:xfrm>
          <a:prstGeom prst="rect">
            <a:avLst/>
          </a:prstGeom>
          <a:noFill/>
          <a:ln w="9525">
            <a:noFill/>
            <a:miter lim="800000"/>
            <a:headEnd/>
            <a:tailEnd/>
          </a:ln>
        </p:spPr>
        <p:txBody>
          <a:bodyPr lIns="0" tIns="180000" rIns="0" bIns="0" anchor="ctr">
            <a:spAutoFit/>
          </a:bodyPr>
          <a:lstStyle/>
          <a:p>
            <a:pPr hangingPunct="0">
              <a:lnSpc>
                <a:spcPct val="95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dirty="0">
                <a:latin typeface="Calibri" pitchFamily="34" charset="0"/>
              </a:rPr>
              <a:t>= 4 </a:t>
            </a:r>
            <a:r>
              <a:rPr lang="en-GB" sz="2800" b="1" dirty="0" err="1">
                <a:latin typeface="Calibri" pitchFamily="34" charset="0"/>
              </a:rPr>
              <a:t>pakollista</a:t>
            </a:r>
            <a:r>
              <a:rPr lang="en-GB" sz="2800" b="1" dirty="0">
                <a:latin typeface="Calibri" pitchFamily="34" charset="0"/>
              </a:rPr>
              <a:t> </a:t>
            </a:r>
            <a:r>
              <a:rPr lang="en-GB" sz="2800" b="1" dirty="0" err="1">
                <a:latin typeface="Calibri" pitchFamily="34" charset="0"/>
              </a:rPr>
              <a:t>koetta</a:t>
            </a:r>
            <a:endParaRPr lang="en-GB" sz="2800" b="1" dirty="0">
              <a:latin typeface="Calibri" pitchFamily="34" charset="0"/>
            </a:endParaRPr>
          </a:p>
        </p:txBody>
      </p:sp>
      <p:sp>
        <p:nvSpPr>
          <p:cNvPr id="6" name="Text Box 4"/>
          <p:cNvSpPr txBox="1">
            <a:spLocks noChangeArrowheads="1"/>
          </p:cNvSpPr>
          <p:nvPr/>
        </p:nvSpPr>
        <p:spPr bwMode="auto">
          <a:xfrm>
            <a:off x="0" y="2708920"/>
            <a:ext cx="839788" cy="1016000"/>
          </a:xfrm>
          <a:prstGeom prst="rect">
            <a:avLst/>
          </a:prstGeom>
          <a:noFill/>
          <a:ln w="9525">
            <a:noFill/>
            <a:miter lim="800000"/>
            <a:headEnd/>
            <a:tailEnd/>
          </a:ln>
        </p:spPr>
        <p:txBody>
          <a:bodyPr wrap="none">
            <a:spAutoFit/>
          </a:bodyPr>
          <a:lstStyle/>
          <a:p>
            <a:r>
              <a:rPr lang="fi-FI" sz="2000" b="1" dirty="0">
                <a:latin typeface="Calibri" pitchFamily="34" charset="0"/>
              </a:rPr>
              <a:t>ja </a:t>
            </a:r>
            <a:br>
              <a:rPr lang="fi-FI" sz="2000" b="1" dirty="0">
                <a:latin typeface="Calibri" pitchFamily="34" charset="0"/>
              </a:rPr>
            </a:br>
            <a:r>
              <a:rPr lang="fi-FI" sz="2000" b="1" dirty="0">
                <a:latin typeface="Calibri" pitchFamily="34" charset="0"/>
              </a:rPr>
              <a:t>kolme</a:t>
            </a:r>
            <a:br>
              <a:rPr lang="fi-FI" sz="2000" b="1" dirty="0">
                <a:latin typeface="Calibri" pitchFamily="34" charset="0"/>
              </a:rPr>
            </a:br>
            <a:r>
              <a:rPr lang="fi-FI" sz="2000" b="1" dirty="0">
                <a:latin typeface="Calibri" pitchFamily="34" charset="0"/>
              </a:rPr>
              <a:t>näistä</a:t>
            </a:r>
          </a:p>
        </p:txBody>
      </p:sp>
      <p:sp>
        <p:nvSpPr>
          <p:cNvPr id="7" name="AutoShape 6"/>
          <p:cNvSpPr>
            <a:spLocks noChangeArrowheads="1"/>
          </p:cNvSpPr>
          <p:nvPr/>
        </p:nvSpPr>
        <p:spPr bwMode="auto">
          <a:xfrm>
            <a:off x="1439863" y="1426468"/>
            <a:ext cx="1674812" cy="955675"/>
          </a:xfrm>
          <a:prstGeom prst="roundRect">
            <a:avLst>
              <a:gd name="adj" fmla="val 130"/>
            </a:avLst>
          </a:prstGeom>
          <a:solidFill>
            <a:srgbClr val="DBF1E4"/>
          </a:solidFill>
          <a:ln w="9525" cap="flat" cmpd="sng" algn="ctr">
            <a:noFill/>
            <a:prstDash val="solid"/>
            <a:miter lim="800000"/>
            <a:headEnd type="none" w="med" len="med"/>
            <a:tailEnd type="none" w="med" len="med"/>
          </a:ln>
          <a:effectLst>
            <a:outerShdw blurRad="330200" dist="292100" dir="12600000" algn="ctr" rotWithShape="0">
              <a:schemeClr val="bg1">
                <a:lumMod val="65000"/>
                <a:alpha val="99000"/>
              </a:schemeClr>
            </a:outerShdw>
          </a:effectLst>
        </p:spPr>
        <p:txBody>
          <a:bodyPr vert="horz" wrap="none" lIns="91440" tIns="45720" rIns="91440" bIns="45720" numCol="1" rtlCol="0" anchor="t" anchorCtr="0" compatLnSpc="1">
            <a:prstTxWarp prst="textNoShape">
              <a:avLst/>
            </a:prstTxWarp>
          </a:bodyPr>
          <a:lstStyle/>
          <a:p>
            <a:endParaRPr lang="fi-FI" sz="1400" b="1">
              <a:latin typeface="Arial" pitchFamily="34" charset="0"/>
              <a:cs typeface="Arial" pitchFamily="34" charset="0"/>
            </a:endParaRPr>
          </a:p>
        </p:txBody>
      </p:sp>
      <p:sp>
        <p:nvSpPr>
          <p:cNvPr id="8" name="Text Box 7"/>
          <p:cNvSpPr txBox="1">
            <a:spLocks noChangeArrowheads="1"/>
          </p:cNvSpPr>
          <p:nvPr/>
        </p:nvSpPr>
        <p:spPr bwMode="auto">
          <a:xfrm>
            <a:off x="1439863" y="1758255"/>
            <a:ext cx="1673225" cy="292100"/>
          </a:xfrm>
          <a:prstGeom prst="rect">
            <a:avLst/>
          </a:prstGeom>
          <a:noFill/>
          <a:ln w="9525">
            <a:noFill/>
            <a:miter lim="800000"/>
            <a:headEnd/>
            <a:tailEnd/>
          </a:ln>
        </p:spPr>
        <p:txBody>
          <a:bodyPr lIns="0" tIns="0" rIns="0" bIns="0" anchor="ctr" anchorCtr="1">
            <a:spAutoFit/>
          </a:bodyPr>
          <a:lstStyle/>
          <a:p>
            <a:pPr algn="ctr" hangingPunct="0">
              <a:lnSpc>
                <a:spcPct val="95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err="1">
                <a:latin typeface="Calibri" pitchFamily="34" charset="0"/>
              </a:rPr>
              <a:t>äidinkieli</a:t>
            </a:r>
            <a:endParaRPr lang="en-GB" sz="2000" b="1" dirty="0">
              <a:latin typeface="Calibri" pitchFamily="34" charset="0"/>
            </a:endParaRPr>
          </a:p>
        </p:txBody>
      </p:sp>
      <p:sp>
        <p:nvSpPr>
          <p:cNvPr id="9" name="AutoShape 8"/>
          <p:cNvSpPr>
            <a:spLocks noChangeArrowheads="1"/>
          </p:cNvSpPr>
          <p:nvPr/>
        </p:nvSpPr>
        <p:spPr bwMode="auto">
          <a:xfrm>
            <a:off x="1439863" y="2650629"/>
            <a:ext cx="1674812" cy="1204913"/>
          </a:xfrm>
          <a:prstGeom prst="roundRect">
            <a:avLst>
              <a:gd name="adj" fmla="val 130"/>
            </a:avLst>
          </a:prstGeom>
          <a:solidFill>
            <a:srgbClr val="BADF89"/>
          </a:solidFill>
          <a:ln w="9360">
            <a:noFill/>
            <a:round/>
            <a:headEnd/>
            <a:tailEnd/>
          </a:ln>
          <a:effectLst>
            <a:outerShdw blurRad="50800" dist="38100" dir="2700000" algn="tl" rotWithShape="0">
              <a:prstClr val="black">
                <a:alpha val="40000"/>
              </a:prstClr>
            </a:outerShdw>
          </a:effectLst>
        </p:spPr>
        <p:txBody>
          <a:bodyPr wrap="none" anchor="ctr"/>
          <a:lstStyle/>
          <a:p>
            <a:pPr>
              <a:defRPr/>
            </a:pPr>
            <a:endParaRPr lang="fi-FI">
              <a:latin typeface="Calibri" pitchFamily="34" charset="0"/>
            </a:endParaRPr>
          </a:p>
        </p:txBody>
      </p:sp>
      <p:sp>
        <p:nvSpPr>
          <p:cNvPr id="10" name="Text Box 9"/>
          <p:cNvSpPr txBox="1">
            <a:spLocks noChangeArrowheads="1"/>
          </p:cNvSpPr>
          <p:nvPr/>
        </p:nvSpPr>
        <p:spPr bwMode="auto">
          <a:xfrm>
            <a:off x="1493838" y="2814142"/>
            <a:ext cx="1568450" cy="876300"/>
          </a:xfrm>
          <a:prstGeom prst="rect">
            <a:avLst/>
          </a:prstGeom>
          <a:noFill/>
          <a:ln w="9525">
            <a:noFill/>
            <a:miter lim="800000"/>
            <a:headEnd/>
            <a:tailEnd/>
          </a:ln>
        </p:spPr>
        <p:txBody>
          <a:bodyPr lIns="0" tIns="0" rIns="0" bIns="0" anchor="ctr" anchorCtr="1">
            <a:spAutoFit/>
          </a:bodyPr>
          <a:lstStyle/>
          <a:p>
            <a:pPr algn="ctr" hangingPunct="0">
              <a:lnSpc>
                <a:spcPct val="95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latin typeface="Calibri" pitchFamily="34" charset="0"/>
              </a:rPr>
              <a:t>toinen</a:t>
            </a:r>
            <a:br>
              <a:rPr lang="en-GB" sz="2000" b="1">
                <a:latin typeface="Calibri" pitchFamily="34" charset="0"/>
              </a:rPr>
            </a:br>
            <a:r>
              <a:rPr lang="en-GB" sz="2000" b="1">
                <a:latin typeface="Calibri" pitchFamily="34" charset="0"/>
              </a:rPr>
              <a:t>kotimainen</a:t>
            </a:r>
            <a:br>
              <a:rPr lang="en-GB" sz="2000" b="1">
                <a:latin typeface="Calibri" pitchFamily="34" charset="0"/>
              </a:rPr>
            </a:br>
            <a:r>
              <a:rPr lang="en-GB" sz="2000" b="1">
                <a:latin typeface="Calibri" pitchFamily="34" charset="0"/>
              </a:rPr>
              <a:t>kieli</a:t>
            </a:r>
          </a:p>
        </p:txBody>
      </p:sp>
      <p:sp>
        <p:nvSpPr>
          <p:cNvPr id="11" name="AutoShape 10"/>
          <p:cNvSpPr>
            <a:spLocks noChangeArrowheads="1"/>
          </p:cNvSpPr>
          <p:nvPr/>
        </p:nvSpPr>
        <p:spPr bwMode="auto">
          <a:xfrm>
            <a:off x="6934200" y="2650629"/>
            <a:ext cx="1670050" cy="1204913"/>
          </a:xfrm>
          <a:prstGeom prst="roundRect">
            <a:avLst>
              <a:gd name="adj" fmla="val 130"/>
            </a:avLst>
          </a:prstGeom>
          <a:solidFill>
            <a:srgbClr val="BADF89"/>
          </a:solidFill>
          <a:ln w="9360">
            <a:noFill/>
            <a:round/>
            <a:headEnd/>
            <a:tailEnd/>
          </a:ln>
          <a:effectLst>
            <a:outerShdw blurRad="330200" dist="292100" dir="12600000" algn="ctr" rotWithShape="0">
              <a:schemeClr val="bg1">
                <a:lumMod val="65000"/>
                <a:alpha val="99000"/>
              </a:schemeClr>
            </a:outerShdw>
          </a:effectLst>
        </p:spPr>
        <p:txBody>
          <a:bodyPr wrap="none" anchor="ctr"/>
          <a:lstStyle/>
          <a:p>
            <a:pPr>
              <a:defRPr/>
            </a:pPr>
            <a:endParaRPr lang="fi-FI">
              <a:latin typeface="Calibri" pitchFamily="34" charset="0"/>
            </a:endParaRPr>
          </a:p>
        </p:txBody>
      </p:sp>
      <p:sp>
        <p:nvSpPr>
          <p:cNvPr id="12" name="Text Box 11"/>
          <p:cNvSpPr txBox="1">
            <a:spLocks noChangeArrowheads="1"/>
          </p:cNvSpPr>
          <p:nvPr/>
        </p:nvSpPr>
        <p:spPr bwMode="auto">
          <a:xfrm>
            <a:off x="6948488" y="3106242"/>
            <a:ext cx="1655762" cy="292100"/>
          </a:xfrm>
          <a:prstGeom prst="rect">
            <a:avLst/>
          </a:prstGeom>
          <a:noFill/>
          <a:ln w="9525">
            <a:noFill/>
            <a:miter lim="800000"/>
            <a:headEnd/>
            <a:tailEnd/>
          </a:ln>
        </p:spPr>
        <p:txBody>
          <a:bodyPr lIns="0" tIns="0" rIns="0" bIns="0" anchor="ctr" anchorCtr="1">
            <a:spAutoFit/>
          </a:bodyPr>
          <a:lstStyle/>
          <a:p>
            <a:pPr algn="ctr" hangingPunct="0">
              <a:lnSpc>
                <a:spcPct val="95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latin typeface="Calibri" pitchFamily="34" charset="0"/>
              </a:rPr>
              <a:t>reaaliaine</a:t>
            </a:r>
          </a:p>
        </p:txBody>
      </p:sp>
      <p:sp>
        <p:nvSpPr>
          <p:cNvPr id="13" name="AutoShape 12"/>
          <p:cNvSpPr>
            <a:spLocks noChangeArrowheads="1"/>
          </p:cNvSpPr>
          <p:nvPr/>
        </p:nvSpPr>
        <p:spPr bwMode="auto">
          <a:xfrm>
            <a:off x="3219450" y="2650629"/>
            <a:ext cx="1676400" cy="1204913"/>
          </a:xfrm>
          <a:prstGeom prst="roundRect">
            <a:avLst>
              <a:gd name="adj" fmla="val 130"/>
            </a:avLst>
          </a:prstGeom>
          <a:solidFill>
            <a:srgbClr val="BADF89"/>
          </a:solidFill>
          <a:ln w="9360">
            <a:noFill/>
            <a:round/>
            <a:headEnd/>
            <a:tailEnd/>
          </a:ln>
          <a:effectLst>
            <a:outerShdw blurRad="50800" dist="38100" dir="2700000" algn="tl" rotWithShape="0">
              <a:prstClr val="black">
                <a:alpha val="40000"/>
              </a:prstClr>
            </a:outerShdw>
          </a:effectLst>
        </p:spPr>
        <p:txBody>
          <a:bodyPr wrap="none" anchor="ctr"/>
          <a:lstStyle/>
          <a:p>
            <a:pPr>
              <a:defRPr/>
            </a:pPr>
            <a:endParaRPr lang="fi-FI">
              <a:latin typeface="Calibri" pitchFamily="34" charset="0"/>
            </a:endParaRPr>
          </a:p>
        </p:txBody>
      </p:sp>
      <p:sp>
        <p:nvSpPr>
          <p:cNvPr id="14" name="Text Box 13"/>
          <p:cNvSpPr txBox="1">
            <a:spLocks noChangeArrowheads="1"/>
          </p:cNvSpPr>
          <p:nvPr/>
        </p:nvSpPr>
        <p:spPr bwMode="auto">
          <a:xfrm>
            <a:off x="3311525" y="2960192"/>
            <a:ext cx="1439863" cy="584200"/>
          </a:xfrm>
          <a:prstGeom prst="rect">
            <a:avLst/>
          </a:prstGeom>
          <a:noFill/>
          <a:ln w="9525">
            <a:noFill/>
            <a:miter lim="800000"/>
            <a:headEnd/>
            <a:tailEnd/>
          </a:ln>
        </p:spPr>
        <p:txBody>
          <a:bodyPr lIns="0" tIns="0" rIns="0" bIns="0" anchor="ctr" anchorCtr="1">
            <a:spAutoFit/>
          </a:bodyPr>
          <a:lstStyle/>
          <a:p>
            <a:pPr algn="ctr" hangingPunct="0">
              <a:lnSpc>
                <a:spcPct val="95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latin typeface="Calibri" pitchFamily="34" charset="0"/>
              </a:rPr>
              <a:t>vieras</a:t>
            </a:r>
            <a:br>
              <a:rPr lang="en-GB" sz="2000" b="1">
                <a:latin typeface="Calibri" pitchFamily="34" charset="0"/>
              </a:rPr>
            </a:br>
            <a:r>
              <a:rPr lang="en-GB" sz="2000" b="1">
                <a:latin typeface="Calibri" pitchFamily="34" charset="0"/>
              </a:rPr>
              <a:t>kieli</a:t>
            </a:r>
          </a:p>
        </p:txBody>
      </p:sp>
      <p:grpSp>
        <p:nvGrpSpPr>
          <p:cNvPr id="15" name="Group 14"/>
          <p:cNvGrpSpPr>
            <a:grpSpLocks/>
          </p:cNvGrpSpPr>
          <p:nvPr/>
        </p:nvGrpSpPr>
        <p:grpSpPr bwMode="auto">
          <a:xfrm>
            <a:off x="4953000" y="2650629"/>
            <a:ext cx="1658938" cy="1204913"/>
            <a:chOff x="4841" y="1597"/>
            <a:chExt cx="1243" cy="759"/>
          </a:xfrm>
          <a:solidFill>
            <a:srgbClr val="BADF89"/>
          </a:solidFill>
          <a:effectLst>
            <a:outerShdw blurRad="50800" dist="38100" dir="2700000" algn="tl" rotWithShape="0">
              <a:prstClr val="black">
                <a:alpha val="40000"/>
              </a:prstClr>
            </a:outerShdw>
          </a:effectLst>
        </p:grpSpPr>
        <p:sp>
          <p:nvSpPr>
            <p:cNvPr id="16" name="AutoShape 15"/>
            <p:cNvSpPr>
              <a:spLocks noChangeArrowheads="1"/>
            </p:cNvSpPr>
            <p:nvPr/>
          </p:nvSpPr>
          <p:spPr bwMode="auto">
            <a:xfrm>
              <a:off x="4841" y="1597"/>
              <a:ext cx="1243" cy="759"/>
            </a:xfrm>
            <a:prstGeom prst="roundRect">
              <a:avLst>
                <a:gd name="adj" fmla="val 130"/>
              </a:avLst>
            </a:prstGeom>
            <a:grpFill/>
            <a:ln w="9360">
              <a:noFill/>
              <a:round/>
              <a:headEnd/>
              <a:tailEnd/>
            </a:ln>
            <a:effectLst>
              <a:outerShdw blurRad="50800" dist="38100" dir="5400000" algn="t" rotWithShape="0">
                <a:prstClr val="black">
                  <a:alpha val="40000"/>
                </a:prstClr>
              </a:outerShdw>
            </a:effectLst>
          </p:spPr>
          <p:txBody>
            <a:bodyPr wrap="none" anchor="ctr"/>
            <a:lstStyle/>
            <a:p>
              <a:pPr>
                <a:defRPr/>
              </a:pPr>
              <a:endParaRPr lang="fi-FI">
                <a:latin typeface="Calibri" pitchFamily="34" charset="0"/>
              </a:endParaRPr>
            </a:p>
          </p:txBody>
        </p:sp>
        <p:sp>
          <p:nvSpPr>
            <p:cNvPr id="17" name="Text Box 16"/>
            <p:cNvSpPr txBox="1">
              <a:spLocks noChangeArrowheads="1"/>
            </p:cNvSpPr>
            <p:nvPr/>
          </p:nvSpPr>
          <p:spPr bwMode="auto">
            <a:xfrm>
              <a:off x="4841" y="1884"/>
              <a:ext cx="1242" cy="184"/>
            </a:xfrm>
            <a:prstGeom prst="rect">
              <a:avLst/>
            </a:prstGeom>
            <a:grpFill/>
            <a:ln w="9525">
              <a:noFill/>
              <a:miter lim="800000"/>
              <a:headEnd/>
              <a:tailEnd/>
            </a:ln>
          </p:spPr>
          <p:txBody>
            <a:bodyPr lIns="0" tIns="0" rIns="0" bIns="0" anchor="ctr" anchorCtr="1">
              <a:spAutoFit/>
            </a:bodyPr>
            <a:lstStyle/>
            <a:p>
              <a:pPr algn="ctr" hangingPunct="0">
                <a:lnSpc>
                  <a:spcPct val="95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a:latin typeface="Calibri" pitchFamily="34" charset="0"/>
                </a:rPr>
                <a:t>matematiikka</a:t>
              </a:r>
            </a:p>
          </p:txBody>
        </p:sp>
      </p:grpSp>
      <p:sp>
        <p:nvSpPr>
          <p:cNvPr id="18" name="Text Box 17"/>
          <p:cNvSpPr txBox="1">
            <a:spLocks noChangeArrowheads="1"/>
          </p:cNvSpPr>
          <p:nvPr/>
        </p:nvSpPr>
        <p:spPr bwMode="auto">
          <a:xfrm>
            <a:off x="1547813" y="4734868"/>
            <a:ext cx="2340321" cy="707886"/>
          </a:xfrm>
          <a:prstGeom prst="rect">
            <a:avLst/>
          </a:prstGeom>
          <a:noFill/>
          <a:ln w="9525">
            <a:noFill/>
            <a:miter lim="800000"/>
            <a:headEnd/>
            <a:tailEnd/>
          </a:ln>
        </p:spPr>
        <p:txBody>
          <a:bodyPr wrap="square">
            <a:spAutoFit/>
          </a:bodyPr>
          <a:lstStyle/>
          <a:p>
            <a:r>
              <a:rPr lang="fi-FI" sz="2000" b="1" dirty="0" smtClean="0">
                <a:latin typeface="Calibri" pitchFamily="34" charset="0"/>
              </a:rPr>
              <a:t>Ja lisäksi</a:t>
            </a:r>
            <a:r>
              <a:rPr lang="fi-FI" sz="2000" b="1" dirty="0">
                <a:latin typeface="Calibri" pitchFamily="34" charset="0"/>
              </a:rPr>
              <a:t> </a:t>
            </a:r>
            <a:r>
              <a:rPr lang="fi-FI" sz="2000" b="1" dirty="0" smtClean="0">
                <a:latin typeface="Calibri" pitchFamily="34" charset="0"/>
              </a:rPr>
              <a:t>voi ottaa </a:t>
            </a:r>
          </a:p>
          <a:p>
            <a:r>
              <a:rPr lang="fi-FI" sz="2000" b="1" dirty="0" smtClean="0">
                <a:latin typeface="Calibri" pitchFamily="34" charset="0"/>
              </a:rPr>
              <a:t>ylimääräisiä </a:t>
            </a:r>
            <a:r>
              <a:rPr lang="fi-FI" sz="2000" b="1" dirty="0">
                <a:latin typeface="Calibri" pitchFamily="34" charset="0"/>
              </a:rPr>
              <a:t>kokeita</a:t>
            </a:r>
          </a:p>
        </p:txBody>
      </p:sp>
      <p:sp>
        <p:nvSpPr>
          <p:cNvPr id="19" name="Text Box 18"/>
          <p:cNvSpPr txBox="1">
            <a:spLocks noChangeArrowheads="1"/>
          </p:cNvSpPr>
          <p:nvPr/>
        </p:nvSpPr>
        <p:spPr bwMode="auto">
          <a:xfrm>
            <a:off x="0" y="1484784"/>
            <a:ext cx="1296988" cy="708025"/>
          </a:xfrm>
          <a:prstGeom prst="rect">
            <a:avLst/>
          </a:prstGeom>
          <a:noFill/>
          <a:ln w="9525">
            <a:noFill/>
            <a:miter lim="800000"/>
            <a:headEnd/>
            <a:tailEnd/>
          </a:ln>
        </p:spPr>
        <p:txBody>
          <a:bodyPr wrap="none">
            <a:spAutoFit/>
          </a:bodyPr>
          <a:lstStyle/>
          <a:p>
            <a:r>
              <a:rPr lang="fi-FI" sz="2000" b="1" dirty="0">
                <a:latin typeface="Calibri" pitchFamily="34" charset="0"/>
              </a:rPr>
              <a:t>kaikille</a:t>
            </a:r>
            <a:br>
              <a:rPr lang="fi-FI" sz="2000" b="1" dirty="0">
                <a:latin typeface="Calibri" pitchFamily="34" charset="0"/>
              </a:rPr>
            </a:br>
            <a:r>
              <a:rPr lang="fi-FI" sz="2000" b="1" dirty="0">
                <a:latin typeface="Calibri" pitchFamily="34" charset="0"/>
              </a:rPr>
              <a:t>pakollinen</a:t>
            </a:r>
          </a:p>
        </p:txBody>
      </p:sp>
      <p:sp>
        <p:nvSpPr>
          <p:cNvPr id="20" name="Text Box 19"/>
          <p:cNvSpPr txBox="1">
            <a:spLocks noChangeArrowheads="1"/>
          </p:cNvSpPr>
          <p:nvPr/>
        </p:nvSpPr>
        <p:spPr bwMode="auto">
          <a:xfrm>
            <a:off x="431800" y="3645024"/>
            <a:ext cx="254000" cy="1323975"/>
          </a:xfrm>
          <a:prstGeom prst="rect">
            <a:avLst/>
          </a:prstGeom>
          <a:noFill/>
          <a:ln w="9525">
            <a:noFill/>
            <a:miter lim="800000"/>
            <a:headEnd/>
            <a:tailEnd/>
          </a:ln>
        </p:spPr>
        <p:txBody>
          <a:bodyPr wrap="none">
            <a:spAutoFit/>
          </a:bodyPr>
          <a:lstStyle/>
          <a:p>
            <a:r>
              <a:rPr lang="fi-FI" sz="2000" b="1">
                <a:latin typeface="Calibri" pitchFamily="34" charset="0"/>
              </a:rPr>
              <a:t>.</a:t>
            </a:r>
          </a:p>
          <a:p>
            <a:r>
              <a:rPr lang="fi-FI" sz="2000" b="1">
                <a:latin typeface="Calibri" pitchFamily="34" charset="0"/>
              </a:rPr>
              <a:t>.</a:t>
            </a:r>
          </a:p>
          <a:p>
            <a:r>
              <a:rPr lang="fi-FI" sz="2000" b="1">
                <a:latin typeface="Calibri" pitchFamily="34" charset="0"/>
              </a:rPr>
              <a:t>.</a:t>
            </a:r>
          </a:p>
          <a:p>
            <a:endParaRPr lang="fi-FI" sz="2000" b="1">
              <a:latin typeface="Calibri" pitchFamily="34" charset="0"/>
            </a:endParaRPr>
          </a:p>
        </p:txBody>
      </p:sp>
      <p:sp>
        <p:nvSpPr>
          <p:cNvPr id="21" name="Text Box 20"/>
          <p:cNvSpPr txBox="1">
            <a:spLocks noChangeArrowheads="1"/>
          </p:cNvSpPr>
          <p:nvPr/>
        </p:nvSpPr>
        <p:spPr bwMode="auto">
          <a:xfrm>
            <a:off x="431800" y="1916832"/>
            <a:ext cx="254000" cy="708025"/>
          </a:xfrm>
          <a:prstGeom prst="rect">
            <a:avLst/>
          </a:prstGeom>
          <a:noFill/>
          <a:ln w="9525">
            <a:noFill/>
            <a:miter lim="800000"/>
            <a:headEnd/>
            <a:tailEnd/>
          </a:ln>
        </p:spPr>
        <p:txBody>
          <a:bodyPr wrap="none">
            <a:spAutoFit/>
          </a:bodyPr>
          <a:lstStyle/>
          <a:p>
            <a:r>
              <a:rPr lang="fi-FI" sz="2000" b="1">
                <a:latin typeface="Calibri" pitchFamily="34" charset="0"/>
              </a:rPr>
              <a:t>.</a:t>
            </a:r>
          </a:p>
          <a:p>
            <a:r>
              <a:rPr lang="fi-FI" sz="2000" b="1">
                <a:latin typeface="Calibri" pitchFamily="34" charset="0"/>
              </a:rPr>
              <a:t>.</a:t>
            </a:r>
          </a:p>
        </p:txBody>
      </p:sp>
      <p:sp>
        <p:nvSpPr>
          <p:cNvPr id="22" name="AutoShape 21"/>
          <p:cNvSpPr>
            <a:spLocks noChangeArrowheads="1"/>
          </p:cNvSpPr>
          <p:nvPr/>
        </p:nvSpPr>
        <p:spPr bwMode="auto">
          <a:xfrm>
            <a:off x="4824413" y="4013200"/>
            <a:ext cx="1827212" cy="2474913"/>
          </a:xfrm>
          <a:prstGeom prst="roundRect">
            <a:avLst>
              <a:gd name="adj" fmla="val 79"/>
            </a:avLst>
          </a:prstGeom>
          <a:noFill/>
          <a:ln w="9360">
            <a:noFill/>
            <a:round/>
            <a:headEnd/>
            <a:tailEnd/>
          </a:ln>
        </p:spPr>
        <p:txBody>
          <a:bodyPr wrap="none" anchor="ctr"/>
          <a:lstStyle/>
          <a:p>
            <a:endParaRPr lang="fi-FI">
              <a:latin typeface="Calibri" pitchFamily="34" charset="0"/>
            </a:endParaRPr>
          </a:p>
        </p:txBody>
      </p:sp>
      <p:sp>
        <p:nvSpPr>
          <p:cNvPr id="23" name="AutoShape 23"/>
          <p:cNvSpPr>
            <a:spLocks noChangeArrowheads="1"/>
          </p:cNvSpPr>
          <p:nvPr/>
        </p:nvSpPr>
        <p:spPr bwMode="auto">
          <a:xfrm>
            <a:off x="6154738" y="3940175"/>
            <a:ext cx="2881312" cy="1747838"/>
          </a:xfrm>
          <a:prstGeom prst="roundRect">
            <a:avLst>
              <a:gd name="adj" fmla="val 56"/>
            </a:avLst>
          </a:prstGeom>
          <a:noFill/>
          <a:ln w="9360">
            <a:noFill/>
            <a:round/>
            <a:headEnd/>
            <a:tailEnd/>
          </a:ln>
        </p:spPr>
        <p:txBody>
          <a:bodyPr wrap="none" anchor="ctr"/>
          <a:lstStyle/>
          <a:p>
            <a:endParaRPr lang="fi-FI">
              <a:latin typeface="Calibri" pitchFamily="34" charset="0"/>
            </a:endParaRPr>
          </a:p>
        </p:txBody>
      </p:sp>
      <p:sp>
        <p:nvSpPr>
          <p:cNvPr id="24" name="Text Box 24"/>
          <p:cNvSpPr txBox="1">
            <a:spLocks noChangeArrowheads="1"/>
          </p:cNvSpPr>
          <p:nvPr/>
        </p:nvSpPr>
        <p:spPr bwMode="auto">
          <a:xfrm>
            <a:off x="6084888" y="4268713"/>
            <a:ext cx="1584325" cy="1174773"/>
          </a:xfrm>
          <a:prstGeom prst="rect">
            <a:avLst/>
          </a:prstGeom>
          <a:noFill/>
          <a:ln w="9525" algn="ctr">
            <a:noFill/>
            <a:miter lim="800000"/>
            <a:headEnd/>
            <a:tailEnd/>
          </a:ln>
        </p:spPr>
        <p:txBody>
          <a:bodyPr lIns="0" tIns="66132" rIns="0" bIns="0">
            <a:spAutoFit/>
          </a:bodyPr>
          <a:lstStyle/>
          <a:p>
            <a:pPr marL="185738" indent="-185738" defTabSz="839788" hangingPunct="0">
              <a:buClr>
                <a:srgbClr val="000000"/>
              </a:buClr>
              <a:buSzPct val="37000"/>
              <a:buFont typeface="StarSymbol"/>
              <a:buNone/>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Ainereaali</a:t>
            </a:r>
            <a:r>
              <a:rPr lang="en-GB" sz="1200" b="1" dirty="0">
                <a:latin typeface="Calibri" pitchFamily="34" charset="0"/>
              </a:rPr>
              <a:t> </a:t>
            </a:r>
            <a:r>
              <a:rPr lang="en-GB" sz="1200" b="1" dirty="0" err="1">
                <a:latin typeface="Calibri" pitchFamily="34" charset="0"/>
              </a:rPr>
              <a:t>koepäivä</a:t>
            </a:r>
            <a:r>
              <a:rPr lang="en-GB" sz="1200" b="1" dirty="0">
                <a:latin typeface="Calibri" pitchFamily="34" charset="0"/>
              </a:rPr>
              <a:t> </a:t>
            </a:r>
            <a:r>
              <a:rPr lang="en-GB" sz="1200" b="1" dirty="0" smtClean="0">
                <a:latin typeface="Calibri" pitchFamily="34" charset="0"/>
              </a:rPr>
              <a:t>I</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psykologia</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historia</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fysiikka</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biologia</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filosofia</a:t>
            </a:r>
            <a:endParaRPr lang="en-GB" sz="1200" b="1" dirty="0">
              <a:latin typeface="Calibri" pitchFamily="34" charset="0"/>
            </a:endParaRPr>
          </a:p>
        </p:txBody>
      </p:sp>
      <p:sp>
        <p:nvSpPr>
          <p:cNvPr id="25" name="Text Box 22"/>
          <p:cNvSpPr txBox="1">
            <a:spLocks noChangeArrowheads="1"/>
          </p:cNvSpPr>
          <p:nvPr/>
        </p:nvSpPr>
        <p:spPr bwMode="auto">
          <a:xfrm>
            <a:off x="7524750" y="4268713"/>
            <a:ext cx="1619250" cy="1534872"/>
          </a:xfrm>
          <a:prstGeom prst="rect">
            <a:avLst/>
          </a:prstGeom>
          <a:noFill/>
          <a:ln w="9525">
            <a:noFill/>
            <a:miter lim="800000"/>
            <a:headEnd/>
            <a:tailEnd/>
          </a:ln>
        </p:spPr>
        <p:txBody>
          <a:bodyPr lIns="0" tIns="66132" rIns="0" bIns="0">
            <a:spAutoFit/>
          </a:bodyPr>
          <a:lstStyle/>
          <a:p>
            <a:pPr marL="185738" indent="-185738" defTabSz="839788" hangingPunct="0">
              <a:lnSpc>
                <a:spcPct val="95000"/>
              </a:lnSpc>
              <a:buClr>
                <a:srgbClr val="000000"/>
              </a:buClr>
              <a:buSzPct val="45000"/>
              <a:buFont typeface="StarSymbol"/>
              <a:buNone/>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Ainereaali</a:t>
            </a:r>
            <a:r>
              <a:rPr lang="en-GB" sz="1200" b="1" dirty="0">
                <a:latin typeface="Calibri" pitchFamily="34" charset="0"/>
              </a:rPr>
              <a:t> </a:t>
            </a:r>
            <a:r>
              <a:rPr lang="en-GB" sz="1200" b="1" dirty="0" err="1">
                <a:latin typeface="Calibri" pitchFamily="34" charset="0"/>
              </a:rPr>
              <a:t>koepäivä</a:t>
            </a:r>
            <a:r>
              <a:rPr lang="en-GB" sz="1200" b="1" dirty="0">
                <a:latin typeface="Calibri" pitchFamily="34" charset="0"/>
              </a:rPr>
              <a:t> </a:t>
            </a:r>
            <a:r>
              <a:rPr lang="en-GB" sz="1200" b="1" dirty="0" smtClean="0">
                <a:latin typeface="Calibri" pitchFamily="34" charset="0"/>
              </a:rPr>
              <a:t>II</a:t>
            </a:r>
            <a:endParaRPr lang="en-GB" sz="14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uskonto</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elämänkatsomustieto</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yhteiskuntaoppi</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kemia</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maantiede</a:t>
            </a:r>
            <a:endParaRPr lang="en-GB" sz="1200" b="1" dirty="0">
              <a:latin typeface="Calibri" pitchFamily="34" charset="0"/>
            </a:endParaRP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r>
              <a:rPr lang="en-GB" sz="1200" b="1" dirty="0" err="1">
                <a:latin typeface="Calibri" pitchFamily="34" charset="0"/>
              </a:rPr>
              <a:t>terveystieto</a:t>
            </a:r>
            <a:r>
              <a:rPr lang="en-GB" sz="1200" b="1" dirty="0">
                <a:latin typeface="Calibri" pitchFamily="34" charset="0"/>
              </a:rPr>
              <a:t> </a:t>
            </a:r>
          </a:p>
          <a:p>
            <a:pPr marL="185738" indent="-185738" defTabSz="839788" hangingPunct="0">
              <a:buClr>
                <a:srgbClr val="000000"/>
              </a:buClr>
              <a:buSzPct val="37000"/>
              <a:buFont typeface="StarSymbol"/>
              <a:buChar char="●"/>
              <a:tabLst>
                <a:tab pos="0" algn="l"/>
                <a:tab pos="411163" algn="l"/>
                <a:tab pos="823913" algn="l"/>
                <a:tab pos="1236663" algn="l"/>
                <a:tab pos="1649413" algn="l"/>
                <a:tab pos="2062163" algn="l"/>
                <a:tab pos="2474913" algn="l"/>
                <a:tab pos="2887663" algn="l"/>
                <a:tab pos="3300413" algn="l"/>
                <a:tab pos="3713163" algn="l"/>
                <a:tab pos="4124325" algn="l"/>
                <a:tab pos="4537075" algn="l"/>
                <a:tab pos="4949825" algn="l"/>
                <a:tab pos="5362575" algn="l"/>
                <a:tab pos="5775325" algn="l"/>
                <a:tab pos="6188075" algn="l"/>
                <a:tab pos="6600825" algn="l"/>
                <a:tab pos="7013575" algn="l"/>
                <a:tab pos="7426325" algn="l"/>
                <a:tab pos="7839075" algn="l"/>
                <a:tab pos="8251825" algn="l"/>
              </a:tabLst>
            </a:pPr>
            <a:endParaRPr lang="en-GB" sz="1200" b="1" dirty="0">
              <a:latin typeface="Calibri" pitchFamily="34" charset="0"/>
            </a:endParaRPr>
          </a:p>
        </p:txBody>
      </p:sp>
      <p:sp>
        <p:nvSpPr>
          <p:cNvPr id="26" name="Suorakulmio 26"/>
          <p:cNvSpPr>
            <a:spLocks noChangeArrowheads="1"/>
          </p:cNvSpPr>
          <p:nvPr/>
        </p:nvSpPr>
        <p:spPr bwMode="auto">
          <a:xfrm>
            <a:off x="1331913" y="3825206"/>
            <a:ext cx="5400675" cy="461665"/>
          </a:xfrm>
          <a:prstGeom prst="rect">
            <a:avLst/>
          </a:prstGeom>
          <a:noFill/>
          <a:ln w="9525">
            <a:noFill/>
            <a:miter lim="800000"/>
            <a:headEnd/>
            <a:tailEnd/>
          </a:ln>
        </p:spPr>
        <p:txBody>
          <a:bodyPr>
            <a:spAutoFit/>
          </a:bodyPr>
          <a:lstStyle/>
          <a:p>
            <a:pPr algn="ctr"/>
            <a:r>
              <a:rPr lang="fi-FI" b="1" dirty="0">
                <a:solidFill>
                  <a:schemeClr val="bg1"/>
                </a:solidFill>
                <a:latin typeface="Calibri" pitchFamily="34" charset="0"/>
                <a:ea typeface="Times New Roman" pitchFamily="18" charset="0"/>
                <a:cs typeface="ArialMT"/>
              </a:rPr>
              <a:t>näistä vähintään yksi vaativampi koe</a:t>
            </a:r>
            <a:endParaRPr lang="fi-FI" dirty="0">
              <a:solidFill>
                <a:schemeClr val="bg1"/>
              </a:solidFill>
              <a:ea typeface="Times New Roman" pitchFamily="18" charset="0"/>
              <a:cs typeface="ArialMT"/>
            </a:endParaRPr>
          </a:p>
        </p:txBody>
      </p:sp>
      <p:sp>
        <p:nvSpPr>
          <p:cNvPr id="27" name="Rectangle 6"/>
          <p:cNvSpPr>
            <a:spLocks noChangeArrowheads="1"/>
          </p:cNvSpPr>
          <p:nvPr/>
        </p:nvSpPr>
        <p:spPr bwMode="auto">
          <a:xfrm>
            <a:off x="1547813" y="980728"/>
            <a:ext cx="3672259" cy="338554"/>
          </a:xfrm>
          <a:prstGeom prst="rect">
            <a:avLst/>
          </a:prstGeom>
          <a:noFill/>
          <a:ln w="9525">
            <a:noFill/>
            <a:miter lim="800000"/>
            <a:headEnd/>
            <a:tailEnd/>
          </a:ln>
        </p:spPr>
        <p:txBody>
          <a:bodyPr wrap="square" anchor="ctr">
            <a:spAutoFit/>
          </a:bodyPr>
          <a:lstStyle/>
          <a:p>
            <a:pPr>
              <a:defRPr/>
            </a:pPr>
            <a:r>
              <a:rPr lang="fi-FI" sz="1600" b="1" dirty="0">
                <a:solidFill>
                  <a:srgbClr val="1F3E00"/>
                </a:solidFill>
                <a:latin typeface="Arial" pitchFamily="34" charset="0"/>
                <a:cs typeface="Arial" pitchFamily="34" charset="0"/>
              </a:rPr>
              <a:t>Pakolliset ja valinnaiset kokeet</a:t>
            </a:r>
          </a:p>
        </p:txBody>
      </p:sp>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Opiskelijoiden tietokone</a:t>
            </a:r>
            <a:endParaRPr lang="fi-FI" sz="2800" dirty="0">
              <a:latin typeface="+mn-lt"/>
            </a:endParaRPr>
          </a:p>
        </p:txBody>
      </p:sp>
      <p:sp>
        <p:nvSpPr>
          <p:cNvPr id="3" name="Suorakulmio 2"/>
          <p:cNvSpPr/>
          <p:nvPr/>
        </p:nvSpPr>
        <p:spPr>
          <a:xfrm>
            <a:off x="1547813" y="1628800"/>
            <a:ext cx="7056635" cy="3693319"/>
          </a:xfrm>
          <a:prstGeom prst="rect">
            <a:avLst/>
          </a:prstGeom>
        </p:spPr>
        <p:txBody>
          <a:bodyPr wrap="square">
            <a:spAutoFit/>
          </a:bodyPr>
          <a:lstStyle/>
          <a:p>
            <a:r>
              <a:rPr lang="fi-FI" sz="1800" dirty="0">
                <a:latin typeface="Arial" pitchFamily="34" charset="0"/>
                <a:cs typeface="Arial" pitchFamily="34" charset="0"/>
              </a:rPr>
              <a:t>Ylioppilastutkinnon kokeet muuttuvat sähköisiksi vaiheittain syksyn 2016 kokeista alkaen. Lukiolaiset käyttävät tietotekniikkaa opinnoissaan jatkuvasti niin kurssien aikana kuin kokeissakin. Käytännön opiskelutyön kautta opiskelijat saavat ne tiedot ja taidot, joita sähköisissä </a:t>
            </a:r>
            <a:r>
              <a:rPr lang="fi-FI" sz="1800" dirty="0" err="1">
                <a:latin typeface="Arial" pitchFamily="34" charset="0"/>
                <a:cs typeface="Arial" pitchFamily="34" charset="0"/>
              </a:rPr>
              <a:t>YO-kokeissa</a:t>
            </a:r>
            <a:r>
              <a:rPr lang="fi-FI" sz="1800" dirty="0">
                <a:latin typeface="Arial" pitchFamily="34" charset="0"/>
                <a:cs typeface="Arial" pitchFamily="34" charset="0"/>
              </a:rPr>
              <a:t> heiltä edellytetään.</a:t>
            </a:r>
          </a:p>
          <a:p>
            <a:endParaRPr lang="fi-FI" sz="1800" dirty="0">
              <a:latin typeface="Arial" pitchFamily="34" charset="0"/>
              <a:cs typeface="Arial" pitchFamily="34" charset="0"/>
            </a:endParaRPr>
          </a:p>
          <a:p>
            <a:r>
              <a:rPr lang="fi-FI" sz="1800" dirty="0">
                <a:latin typeface="Arial" pitchFamily="34" charset="0"/>
                <a:cs typeface="Arial" pitchFamily="34" charset="0"/>
                <a:hlinkClick r:id="rId2"/>
              </a:rPr>
              <a:t>Tutkinnon uudistumisesta tiedotetaan sivustolla </a:t>
            </a:r>
            <a:r>
              <a:rPr lang="fi-FI" sz="1800" dirty="0" err="1">
                <a:latin typeface="Arial" pitchFamily="34" charset="0"/>
                <a:cs typeface="Arial" pitchFamily="34" charset="0"/>
                <a:hlinkClick r:id="rId2"/>
              </a:rPr>
              <a:t>digabi</a:t>
            </a:r>
            <a:r>
              <a:rPr lang="fi-FI" sz="1800" dirty="0">
                <a:latin typeface="Arial" pitchFamily="34" charset="0"/>
                <a:cs typeface="Arial" pitchFamily="34" charset="0"/>
                <a:hlinkClick r:id="rId2"/>
              </a:rPr>
              <a:t>.</a:t>
            </a:r>
            <a:endParaRPr lang="fi-FI" sz="1800" dirty="0">
              <a:latin typeface="Arial" pitchFamily="34" charset="0"/>
              <a:cs typeface="Arial" pitchFamily="34" charset="0"/>
            </a:endParaRPr>
          </a:p>
          <a:p>
            <a:endParaRPr lang="fi-FI" sz="1800" dirty="0">
              <a:latin typeface="Arial" pitchFamily="34" charset="0"/>
              <a:cs typeface="Arial" pitchFamily="34" charset="0"/>
            </a:endParaRPr>
          </a:p>
          <a:p>
            <a:r>
              <a:rPr lang="fi-FI" sz="1800" dirty="0">
                <a:latin typeface="Arial" pitchFamily="34" charset="0"/>
                <a:cs typeface="Arial" pitchFamily="34" charset="0"/>
              </a:rPr>
              <a:t>Lukion opiskelijan edellytetään hankkivan oma opiskelussa tarvittava laite. Lukio ei määrittele onko laite tabletti tai kannettava tietokone. Opiskelun sujuvuuden kannalta olennaista on se, että opiskelija tottuu laitteeseensa ja oppii käyttämään sen kaikkia opiskelussa tarvittavia ominaisuuksia.</a:t>
            </a:r>
          </a:p>
        </p:txBody>
      </p:sp>
    </p:spTree>
    <p:extLst>
      <p:ext uri="{BB962C8B-B14F-4D97-AF65-F5344CB8AC3E}">
        <p14:creationId xmlns:p14="http://schemas.microsoft.com/office/powerpoint/2010/main" val="1547488277"/>
      </p:ext>
    </p:extLst>
  </p:cSld>
  <p:clrMapOvr>
    <a:masterClrMapping/>
  </p:clrMapOvr>
  <p:transition spd="slow">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Ylioppilastutkinto - sähköinen</a:t>
            </a:r>
            <a:endParaRPr lang="fi-FI" sz="2800" dirty="0">
              <a:latin typeface="+mn-lt"/>
            </a:endParaRPr>
          </a:p>
        </p:txBody>
      </p:sp>
      <p:grpSp>
        <p:nvGrpSpPr>
          <p:cNvPr id="4" name="Ryhmä 3"/>
          <p:cNvGrpSpPr>
            <a:grpSpLocks/>
          </p:cNvGrpSpPr>
          <p:nvPr/>
        </p:nvGrpSpPr>
        <p:grpSpPr bwMode="auto">
          <a:xfrm>
            <a:off x="755650" y="2133600"/>
            <a:ext cx="7704138" cy="4724400"/>
            <a:chOff x="755576" y="2132856"/>
            <a:chExt cx="7704856" cy="4464496"/>
          </a:xfrm>
        </p:grpSpPr>
        <p:cxnSp>
          <p:nvCxnSpPr>
            <p:cNvPr id="5" name="Suora yhdysviiva 4"/>
            <p:cNvCxnSpPr/>
            <p:nvPr/>
          </p:nvCxnSpPr>
          <p:spPr>
            <a:xfrm>
              <a:off x="755576" y="2132856"/>
              <a:ext cx="0" cy="4464496"/>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6" name="Suora yhdysviiva 5"/>
            <p:cNvCxnSpPr/>
            <p:nvPr/>
          </p:nvCxnSpPr>
          <p:spPr>
            <a:xfrm>
              <a:off x="2340049" y="2132856"/>
              <a:ext cx="0" cy="4464496"/>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7" name="Suora yhdysviiva 6"/>
            <p:cNvCxnSpPr/>
            <p:nvPr/>
          </p:nvCxnSpPr>
          <p:spPr>
            <a:xfrm>
              <a:off x="3922934" y="2132856"/>
              <a:ext cx="0" cy="4464496"/>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8" name="Suora yhdysviiva 7"/>
            <p:cNvCxnSpPr/>
            <p:nvPr/>
          </p:nvCxnSpPr>
          <p:spPr>
            <a:xfrm>
              <a:off x="5435962" y="2132856"/>
              <a:ext cx="0" cy="4464496"/>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9" name="Suora yhdysviiva 8"/>
            <p:cNvCxnSpPr/>
            <p:nvPr/>
          </p:nvCxnSpPr>
          <p:spPr>
            <a:xfrm>
              <a:off x="6948991" y="2132856"/>
              <a:ext cx="0" cy="4464496"/>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0" name="Suora yhdysviiva 9"/>
            <p:cNvCxnSpPr/>
            <p:nvPr/>
          </p:nvCxnSpPr>
          <p:spPr>
            <a:xfrm>
              <a:off x="8460432" y="2132856"/>
              <a:ext cx="0" cy="4464496"/>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grpSp>
      <p:graphicFrame>
        <p:nvGraphicFramePr>
          <p:cNvPr id="12" name="Taulukko 11"/>
          <p:cNvGraphicFramePr>
            <a:graphicFrameLocks noGrp="1"/>
          </p:cNvGraphicFramePr>
          <p:nvPr/>
        </p:nvGraphicFramePr>
        <p:xfrm>
          <a:off x="0" y="1412875"/>
          <a:ext cx="9144000" cy="5338763"/>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730367">
                <a:tc>
                  <a:txBody>
                    <a:bodyPr/>
                    <a:lstStyle/>
                    <a:p>
                      <a:pPr algn="ctr"/>
                      <a:r>
                        <a:rPr lang="fi-FI" sz="1800" dirty="0" smtClean="0">
                          <a:solidFill>
                            <a:schemeClr val="tx1"/>
                          </a:solidFill>
                        </a:rPr>
                        <a:t>Syksy 2016</a:t>
                      </a:r>
                      <a:endParaRPr lang="fi-FI" sz="1800" dirty="0">
                        <a:solidFill>
                          <a:schemeClr val="tx1"/>
                        </a:solidFill>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1800" dirty="0" smtClean="0">
                          <a:solidFill>
                            <a:schemeClr val="tx1"/>
                          </a:solidFill>
                        </a:rPr>
                        <a:t>Kevät 2017</a:t>
                      </a:r>
                      <a:endParaRPr lang="fi-FI" sz="1800" dirty="0">
                        <a:solidFill>
                          <a:schemeClr val="tx1"/>
                        </a:solidFill>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1800" dirty="0" smtClean="0">
                          <a:solidFill>
                            <a:schemeClr val="tx1"/>
                          </a:solidFill>
                        </a:rPr>
                        <a:t>Syksy</a:t>
                      </a:r>
                      <a:r>
                        <a:rPr lang="fi-FI" sz="1800" baseline="0" dirty="0" smtClean="0">
                          <a:solidFill>
                            <a:schemeClr val="tx1"/>
                          </a:solidFill>
                        </a:rPr>
                        <a:t> </a:t>
                      </a:r>
                      <a:r>
                        <a:rPr lang="fi-FI" sz="1800" dirty="0" smtClean="0">
                          <a:solidFill>
                            <a:schemeClr val="tx1"/>
                          </a:solidFill>
                        </a:rPr>
                        <a:t>2017</a:t>
                      </a:r>
                      <a:endParaRPr lang="fi-FI" sz="1800" dirty="0">
                        <a:solidFill>
                          <a:schemeClr val="tx1"/>
                        </a:solidFill>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1800" dirty="0" smtClean="0">
                          <a:solidFill>
                            <a:schemeClr val="tx1"/>
                          </a:solidFill>
                        </a:rPr>
                        <a:t>Kevät</a:t>
                      </a:r>
                      <a:r>
                        <a:rPr lang="fi-FI" sz="1800" baseline="0" dirty="0" smtClean="0">
                          <a:solidFill>
                            <a:schemeClr val="tx1"/>
                          </a:solidFill>
                        </a:rPr>
                        <a:t> </a:t>
                      </a:r>
                      <a:r>
                        <a:rPr lang="fi-FI" sz="1800" dirty="0" smtClean="0">
                          <a:solidFill>
                            <a:schemeClr val="tx1"/>
                          </a:solidFill>
                        </a:rPr>
                        <a:t>2018</a:t>
                      </a:r>
                      <a:endParaRPr lang="fi-FI" sz="1800" dirty="0">
                        <a:solidFill>
                          <a:schemeClr val="tx1"/>
                        </a:solidFill>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1800" dirty="0" smtClean="0">
                          <a:solidFill>
                            <a:schemeClr val="tx1"/>
                          </a:solidFill>
                        </a:rPr>
                        <a:t>Syksy 2018</a:t>
                      </a:r>
                      <a:endParaRPr lang="fi-FI" sz="1800" dirty="0">
                        <a:solidFill>
                          <a:schemeClr val="tx1"/>
                        </a:solidFill>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1800" dirty="0" smtClean="0">
                          <a:solidFill>
                            <a:schemeClr val="tx1"/>
                          </a:solidFill>
                        </a:rPr>
                        <a:t>Kevät 2019</a:t>
                      </a:r>
                      <a:endParaRPr lang="fi-FI" sz="1800" dirty="0">
                        <a:solidFill>
                          <a:schemeClr val="tx1"/>
                        </a:solidFill>
                      </a:endParaRPr>
                    </a:p>
                  </a:txBody>
                  <a:tcPr marT="45724" marB="4572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8066">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8066">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8066">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8066">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8066">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8066">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i-FI" sz="1800" dirty="0">
                        <a:solidFill>
                          <a:schemeClr val="tx1"/>
                        </a:solidFill>
                      </a:endParaRPr>
                    </a:p>
                  </a:txBody>
                  <a:tcPr marT="45724" marB="4572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3" name="Viisikulmio 12"/>
          <p:cNvSpPr/>
          <p:nvPr/>
        </p:nvSpPr>
        <p:spPr>
          <a:xfrm>
            <a:off x="755650" y="2133600"/>
            <a:ext cx="7704138" cy="790575"/>
          </a:xfrm>
          <a:prstGeom prst="homePlate">
            <a:avLst/>
          </a:prstGeom>
          <a:solidFill>
            <a:srgbClr val="70592A"/>
          </a:solidFill>
          <a:ln w="9525">
            <a:noFill/>
            <a:miter lim="800000"/>
            <a:headEnd/>
            <a:tailEnd/>
          </a:ln>
          <a:effectLst>
            <a:outerShdw blurRad="228600" dist="190500" dir="14040000" algn="ctr" rotWithShape="0">
              <a:srgbClr val="000000">
                <a:alpha val="40000"/>
              </a:srgbClr>
            </a:outerShdw>
          </a:effectLst>
        </p:spPr>
        <p:txBody>
          <a:bodyPr anchor="ctr"/>
          <a:lstStyle/>
          <a:p>
            <a:pPr marL="88900">
              <a:spcBef>
                <a:spcPts val="600"/>
              </a:spcBef>
              <a:spcAft>
                <a:spcPts val="600"/>
              </a:spcAft>
              <a:buSzPct val="90000"/>
              <a:defRPr/>
            </a:pPr>
            <a:r>
              <a:rPr lang="fi-FI" sz="1600" dirty="0">
                <a:solidFill>
                  <a:srgbClr val="FFFFFF"/>
                </a:solidFill>
                <a:latin typeface="Calibri" panose="020F0502020204030204" pitchFamily="34" charset="0"/>
              </a:rPr>
              <a:t>filosofia, maantiede, saksa</a:t>
            </a:r>
          </a:p>
        </p:txBody>
      </p:sp>
      <p:sp>
        <p:nvSpPr>
          <p:cNvPr id="14" name="Viisikulmio 13"/>
          <p:cNvSpPr/>
          <p:nvPr/>
        </p:nvSpPr>
        <p:spPr>
          <a:xfrm>
            <a:off x="2339975" y="2924175"/>
            <a:ext cx="6119813" cy="762000"/>
          </a:xfrm>
          <a:prstGeom prst="homePlate">
            <a:avLst/>
          </a:prstGeom>
          <a:solidFill>
            <a:srgbClr val="70592A"/>
          </a:solidFill>
          <a:ln w="9525">
            <a:noFill/>
            <a:miter lim="800000"/>
            <a:headEnd/>
            <a:tailEnd/>
          </a:ln>
          <a:effectLst>
            <a:outerShdw blurRad="228600" dist="190500" dir="14040000" algn="ctr" rotWithShape="0">
              <a:srgbClr val="000000">
                <a:alpha val="40000"/>
              </a:srgbClr>
            </a:outerShdw>
          </a:effectLst>
        </p:spPr>
        <p:txBody>
          <a:bodyPr anchor="ctr"/>
          <a:lstStyle/>
          <a:p>
            <a:pPr marL="88900">
              <a:spcBef>
                <a:spcPts val="600"/>
              </a:spcBef>
              <a:spcAft>
                <a:spcPts val="600"/>
              </a:spcAft>
              <a:buSzPct val="90000"/>
              <a:defRPr/>
            </a:pPr>
            <a:r>
              <a:rPr lang="fi-FI" sz="1600" dirty="0">
                <a:solidFill>
                  <a:srgbClr val="FFFFFF"/>
                </a:solidFill>
                <a:latin typeface="Calibri" panose="020F0502020204030204" pitchFamily="34" charset="0"/>
              </a:rPr>
              <a:t>psykologia, yhteiskuntaoppi, ranska</a:t>
            </a:r>
          </a:p>
        </p:txBody>
      </p:sp>
      <p:sp>
        <p:nvSpPr>
          <p:cNvPr id="15" name="Viisikulmio 14"/>
          <p:cNvSpPr/>
          <p:nvPr/>
        </p:nvSpPr>
        <p:spPr>
          <a:xfrm>
            <a:off x="3924300" y="3686175"/>
            <a:ext cx="4535488" cy="750888"/>
          </a:xfrm>
          <a:prstGeom prst="homePlate">
            <a:avLst/>
          </a:prstGeom>
          <a:solidFill>
            <a:srgbClr val="70592A"/>
          </a:solidFill>
          <a:ln w="9525">
            <a:noFill/>
            <a:miter lim="800000"/>
            <a:headEnd/>
            <a:tailEnd/>
          </a:ln>
          <a:effectLst>
            <a:outerShdw blurRad="228600" dist="190500" dir="14040000" algn="ctr" rotWithShape="0">
              <a:srgbClr val="000000">
                <a:alpha val="40000"/>
              </a:srgbClr>
            </a:outerShdw>
          </a:effectLst>
        </p:spPr>
        <p:txBody>
          <a:bodyPr anchor="ctr"/>
          <a:lstStyle/>
          <a:p>
            <a:pPr marL="88900">
              <a:spcBef>
                <a:spcPts val="600"/>
              </a:spcBef>
              <a:spcAft>
                <a:spcPts val="600"/>
              </a:spcAft>
              <a:buSzPct val="90000"/>
              <a:defRPr/>
            </a:pPr>
            <a:r>
              <a:rPr lang="fi-FI" sz="1600" dirty="0">
                <a:solidFill>
                  <a:srgbClr val="FFFFFF"/>
                </a:solidFill>
                <a:latin typeface="Calibri" panose="020F0502020204030204" pitchFamily="34" charset="0"/>
              </a:rPr>
              <a:t>ruotsi, suomi, uskonto, et, terveystieto, historia</a:t>
            </a:r>
          </a:p>
        </p:txBody>
      </p:sp>
      <p:sp>
        <p:nvSpPr>
          <p:cNvPr id="16" name="Viisikulmio 15"/>
          <p:cNvSpPr/>
          <p:nvPr/>
        </p:nvSpPr>
        <p:spPr>
          <a:xfrm>
            <a:off x="5435600" y="4437063"/>
            <a:ext cx="3024188" cy="792162"/>
          </a:xfrm>
          <a:prstGeom prst="homePlate">
            <a:avLst/>
          </a:prstGeom>
          <a:solidFill>
            <a:srgbClr val="70592A"/>
          </a:solidFill>
          <a:ln w="9525">
            <a:noFill/>
            <a:miter lim="800000"/>
            <a:headEnd/>
            <a:tailEnd/>
          </a:ln>
          <a:effectLst>
            <a:outerShdw blurRad="228600" dist="190500" dir="14040000" algn="ctr" rotWithShape="0">
              <a:srgbClr val="000000">
                <a:alpha val="40000"/>
              </a:srgbClr>
            </a:outerShdw>
          </a:effectLst>
        </p:spPr>
        <p:txBody>
          <a:bodyPr anchor="ctr"/>
          <a:lstStyle/>
          <a:p>
            <a:pPr marL="88900">
              <a:spcBef>
                <a:spcPts val="600"/>
              </a:spcBef>
              <a:spcAft>
                <a:spcPts val="600"/>
              </a:spcAft>
              <a:buSzPct val="90000"/>
              <a:defRPr/>
            </a:pPr>
            <a:r>
              <a:rPr lang="fi-FI" sz="1600" dirty="0">
                <a:solidFill>
                  <a:srgbClr val="FFFFFF"/>
                </a:solidFill>
                <a:latin typeface="Calibri" panose="020F0502020204030204" pitchFamily="34" charset="0"/>
              </a:rPr>
              <a:t>englanti, espanja, italia, portugali, latina, biologia</a:t>
            </a:r>
          </a:p>
        </p:txBody>
      </p:sp>
      <p:sp>
        <p:nvSpPr>
          <p:cNvPr id="17" name="Viisikulmio 16"/>
          <p:cNvSpPr/>
          <p:nvPr/>
        </p:nvSpPr>
        <p:spPr>
          <a:xfrm>
            <a:off x="6948488" y="5229225"/>
            <a:ext cx="1511300" cy="1008063"/>
          </a:xfrm>
          <a:prstGeom prst="homePlate">
            <a:avLst>
              <a:gd name="adj" fmla="val 38662"/>
            </a:avLst>
          </a:prstGeom>
          <a:solidFill>
            <a:srgbClr val="70592A"/>
          </a:solidFill>
          <a:ln w="9525">
            <a:noFill/>
            <a:miter lim="800000"/>
            <a:headEnd/>
            <a:tailEnd/>
          </a:ln>
          <a:effectLst>
            <a:outerShdw blurRad="228600" dist="190500" dir="14040000" algn="ctr" rotWithShape="0">
              <a:srgbClr val="000000">
                <a:alpha val="40000"/>
              </a:srgbClr>
            </a:outerShdw>
          </a:effectLst>
        </p:spPr>
        <p:txBody>
          <a:bodyPr anchor="ctr"/>
          <a:lstStyle/>
          <a:p>
            <a:pPr marL="88900">
              <a:spcBef>
                <a:spcPts val="600"/>
              </a:spcBef>
              <a:spcAft>
                <a:spcPts val="600"/>
              </a:spcAft>
              <a:buSzPct val="90000"/>
              <a:defRPr/>
            </a:pPr>
            <a:r>
              <a:rPr lang="fi-FI" sz="1100" dirty="0">
                <a:solidFill>
                  <a:srgbClr val="FFFFFF"/>
                </a:solidFill>
                <a:latin typeface="Calibri" panose="020F0502020204030204" pitchFamily="34" charset="0"/>
              </a:rPr>
              <a:t>äidinkieli, suomi/ruotsi toisena kielenä, venäjä, fysiikka, kemia, saame,</a:t>
            </a:r>
          </a:p>
        </p:txBody>
      </p:sp>
      <p:sp>
        <p:nvSpPr>
          <p:cNvPr id="18" name="Viisikulmio 17"/>
          <p:cNvSpPr/>
          <p:nvPr/>
        </p:nvSpPr>
        <p:spPr>
          <a:xfrm>
            <a:off x="7596188" y="6237288"/>
            <a:ext cx="863600" cy="620712"/>
          </a:xfrm>
          <a:prstGeom prst="homePlate">
            <a:avLst>
              <a:gd name="adj" fmla="val 59208"/>
            </a:avLst>
          </a:prstGeom>
          <a:solidFill>
            <a:srgbClr val="70592A"/>
          </a:solidFill>
          <a:ln w="9525">
            <a:noFill/>
            <a:miter lim="800000"/>
            <a:headEnd/>
            <a:tailEnd/>
          </a:ln>
          <a:effectLst>
            <a:outerShdw blurRad="228600" dist="190500" dir="14040000" algn="ctr" rotWithShape="0">
              <a:srgbClr val="000000">
                <a:alpha val="40000"/>
              </a:srgbClr>
            </a:outerShdw>
          </a:effectLst>
        </p:spPr>
        <p:txBody>
          <a:bodyPr anchor="ctr"/>
          <a:lstStyle/>
          <a:p>
            <a:pPr marL="88900">
              <a:spcBef>
                <a:spcPts val="600"/>
              </a:spcBef>
              <a:spcAft>
                <a:spcPts val="600"/>
              </a:spcAft>
              <a:buSzPct val="90000"/>
              <a:defRPr/>
            </a:pPr>
            <a:r>
              <a:rPr lang="fi-FI" sz="1100" dirty="0" err="1">
                <a:solidFill>
                  <a:srgbClr val="FFFFFF"/>
                </a:solidFill>
                <a:latin typeface="Calibri" panose="020F0502020204030204" pitchFamily="34" charset="0"/>
              </a:rPr>
              <a:t>mate-matiikka</a:t>
            </a:r>
            <a:endParaRPr lang="fi-FI" sz="1100" dirty="0">
              <a:solidFill>
                <a:srgbClr val="FFFFFF"/>
              </a:solidFill>
              <a:latin typeface="Calibri" pitchFamily="34" charset="0"/>
            </a:endParaRPr>
          </a:p>
        </p:txBody>
      </p:sp>
    </p:spTree>
    <p:extLst>
      <p:ext uri="{BB962C8B-B14F-4D97-AF65-F5344CB8AC3E}">
        <p14:creationId xmlns:p14="http://schemas.microsoft.com/office/powerpoint/2010/main" val="3121708164"/>
      </p:ext>
    </p:extLst>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 y="260648"/>
            <a:ext cx="9040964"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Opinto- ja matkatuki</a:t>
            </a:r>
            <a:endParaRPr lang="fi-FI" sz="2800" dirty="0">
              <a:latin typeface="+mn-lt"/>
            </a:endParaRPr>
          </a:p>
        </p:txBody>
      </p:sp>
      <p:sp>
        <p:nvSpPr>
          <p:cNvPr id="3" name="Alaotsikko 2"/>
          <p:cNvSpPr txBox="1">
            <a:spLocks/>
          </p:cNvSpPr>
          <p:nvPr/>
        </p:nvSpPr>
        <p:spPr>
          <a:xfrm>
            <a:off x="526159" y="1124744"/>
            <a:ext cx="3960813" cy="4772622"/>
          </a:xfrm>
          <a:prstGeom prst="rect">
            <a:avLst/>
          </a:prstGeom>
          <a:solidFill>
            <a:srgbClr val="DDF2FF"/>
          </a:solidFill>
          <a:effectLst>
            <a:outerShdw blurRad="330200" dist="292100" dir="12600000" algn="tl" rotWithShape="0">
              <a:schemeClr val="bg1">
                <a:lumMod val="65000"/>
                <a:alpha val="99000"/>
              </a:schemeClr>
            </a:outerShdw>
          </a:effectLst>
        </p:spPr>
        <p:txBody>
          <a:bodyPr>
            <a:normAutofit lnSpcReduction="10000"/>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fi-FI" sz="2200" b="1" i="0" u="none" strike="noStrike" kern="0" cap="none" spc="0" normalizeH="0" baseline="0" noProof="0" dirty="0" smtClean="0">
                <a:ln>
                  <a:noFill/>
                </a:ln>
                <a:solidFill>
                  <a:srgbClr val="1F3E00"/>
                </a:solidFill>
                <a:effectLst/>
                <a:uLnTx/>
                <a:uFillTx/>
                <a:latin typeface="+mn-lt"/>
                <a:ea typeface="+mn-ea"/>
                <a:cs typeface="+mn-cs"/>
              </a:rPr>
              <a:t>OPINTOTUKI</a:t>
            </a:r>
            <a:r>
              <a:rPr lang="fi-FI" sz="2200" b="1" kern="0" dirty="0">
                <a:solidFill>
                  <a:srgbClr val="1F3E00"/>
                </a:solidFill>
                <a:latin typeface="+mn-lt"/>
              </a:rPr>
              <a:t> </a:t>
            </a:r>
            <a:r>
              <a:rPr kumimoji="0" lang="fi-FI" sz="2200" b="1" i="0" u="none" strike="noStrike" kern="0" cap="none" spc="0" normalizeH="0" baseline="0" noProof="0" dirty="0" smtClean="0">
                <a:ln>
                  <a:noFill/>
                </a:ln>
                <a:solidFill>
                  <a:srgbClr val="1F3E00"/>
                </a:solidFill>
                <a:effectLst/>
                <a:uLnTx/>
                <a:uFillTx/>
                <a:latin typeface="+mn-lt"/>
                <a:ea typeface="+mn-ea"/>
                <a:cs typeface="+mn-cs"/>
              </a:rPr>
              <a:t>(+LAINA)</a:t>
            </a:r>
          </a:p>
          <a:p>
            <a:pPr marR="0" lvl="0" algn="l" defTabSz="914400" rtl="0" eaLnBrk="0" fontAlgn="base" latinLnBrk="0" hangingPunct="0">
              <a:lnSpc>
                <a:spcPct val="110000"/>
              </a:lnSpc>
              <a:spcBef>
                <a:spcPct val="20000"/>
              </a:spcBef>
              <a:spcAft>
                <a:spcPct val="0"/>
              </a:spcAft>
              <a:buClrTx/>
              <a:buSzTx/>
              <a:tabLst/>
              <a:defRPr/>
            </a:pPr>
            <a:endParaRPr lang="fi-FI" sz="1600" b="1" kern="0" dirty="0">
              <a:latin typeface="+mn-lt"/>
            </a:endParaRPr>
          </a:p>
          <a:p>
            <a:pPr marL="342900" marR="0" lvl="0" indent="-342900" algn="l" defTabSz="914400" rtl="0" eaLnBrk="0" fontAlgn="base" latinLnBrk="0" hangingPunct="0">
              <a:lnSpc>
                <a:spcPct val="110000"/>
              </a:lnSpc>
              <a:spcBef>
                <a:spcPct val="20000"/>
              </a:spcBef>
              <a:spcAft>
                <a:spcPct val="0"/>
              </a:spcAft>
              <a:buClrTx/>
              <a:buSzTx/>
              <a:buFont typeface="Wingdings" pitchFamily="2" charset="2"/>
              <a:buChar char="ü"/>
              <a:tabLst/>
              <a:defRPr/>
            </a:pPr>
            <a:r>
              <a:rPr kumimoji="0" lang="fi-FI" sz="1600" b="1" i="0" u="none" strike="noStrike" kern="0" cap="none" spc="0" normalizeH="0" baseline="0" noProof="0" dirty="0" smtClean="0">
                <a:ln>
                  <a:noFill/>
                </a:ln>
                <a:solidFill>
                  <a:schemeClr val="tx1"/>
                </a:solidFill>
                <a:effectLst/>
                <a:uLnTx/>
                <a:uFillTx/>
                <a:latin typeface="+mn-lt"/>
                <a:ea typeface="+mn-ea"/>
                <a:cs typeface="+mn-cs"/>
              </a:rPr>
              <a:t>Lukiolainen</a:t>
            </a:r>
            <a:r>
              <a:rPr kumimoji="0" lang="fi-FI" sz="1600" b="1" i="0" u="none" strike="noStrike" kern="0" cap="none" spc="0" normalizeH="0" noProof="0" dirty="0" smtClean="0">
                <a:ln>
                  <a:noFill/>
                </a:ln>
                <a:solidFill>
                  <a:schemeClr val="tx1"/>
                </a:solidFill>
                <a:effectLst/>
                <a:uLnTx/>
                <a:uFillTx/>
                <a:latin typeface="+mn-lt"/>
                <a:ea typeface="+mn-ea"/>
                <a:cs typeface="+mn-cs"/>
              </a:rPr>
              <a:t> voi hakea opintotukea, </a:t>
            </a:r>
            <a:br>
              <a:rPr kumimoji="0" lang="fi-FI" sz="1600" b="1" i="0" u="none" strike="noStrike" kern="0" cap="none" spc="0" normalizeH="0" noProof="0" dirty="0" smtClean="0">
                <a:ln>
                  <a:noFill/>
                </a:ln>
                <a:solidFill>
                  <a:schemeClr val="tx1"/>
                </a:solidFill>
                <a:effectLst/>
                <a:uLnTx/>
                <a:uFillTx/>
                <a:latin typeface="+mn-lt"/>
                <a:ea typeface="+mn-ea"/>
                <a:cs typeface="+mn-cs"/>
              </a:rPr>
            </a:br>
            <a:r>
              <a:rPr kumimoji="0" lang="fi-FI" sz="1600" b="1" i="0" u="none" strike="noStrike" kern="0" cap="none" spc="0" normalizeH="0" noProof="0" dirty="0" smtClean="0">
                <a:ln>
                  <a:noFill/>
                </a:ln>
                <a:solidFill>
                  <a:schemeClr val="tx1"/>
                </a:solidFill>
                <a:effectLst/>
                <a:uLnTx/>
                <a:uFillTx/>
                <a:latin typeface="+mn-lt"/>
                <a:ea typeface="+mn-ea"/>
                <a:cs typeface="+mn-cs"/>
              </a:rPr>
              <a:t>kun täyttää 17-vuotta.</a:t>
            </a:r>
            <a:endParaRPr kumimoji="0" lang="fi-FI"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10000"/>
              </a:lnSpc>
              <a:spcBef>
                <a:spcPct val="20000"/>
              </a:spcBef>
              <a:spcAft>
                <a:spcPct val="0"/>
              </a:spcAft>
              <a:buClrTx/>
              <a:buSzTx/>
              <a:buFont typeface="Wingdings" pitchFamily="2" charset="2"/>
              <a:buChar char="ü"/>
              <a:tabLst/>
              <a:defRPr/>
            </a:pPr>
            <a:r>
              <a:rPr kumimoji="0" lang="fi-FI" sz="1600" b="1" i="0" u="none" strike="noStrike" kern="0" cap="none" spc="0" normalizeH="0" baseline="0" noProof="0" dirty="0" smtClean="0">
                <a:ln>
                  <a:noFill/>
                </a:ln>
                <a:solidFill>
                  <a:schemeClr val="tx1"/>
                </a:solidFill>
                <a:effectLst/>
                <a:uLnTx/>
                <a:uFillTx/>
                <a:latin typeface="+mn-lt"/>
                <a:ea typeface="+mn-ea"/>
                <a:cs typeface="+mn-cs"/>
              </a:rPr>
              <a:t>Omat ja vanhempien tulot vaikuttavat </a:t>
            </a:r>
          </a:p>
          <a:p>
            <a:pPr marL="714375" marR="0" lvl="0" indent="-352425" algn="l" defTabSz="914400" rtl="0" eaLnBrk="0" fontAlgn="base" latinLnBrk="0" hangingPunct="0">
              <a:lnSpc>
                <a:spcPct val="110000"/>
              </a:lnSpc>
              <a:spcBef>
                <a:spcPct val="20000"/>
              </a:spcBef>
              <a:spcAft>
                <a:spcPct val="0"/>
              </a:spcAft>
              <a:buClrTx/>
              <a:buSzTx/>
              <a:buFont typeface="Symbol" pitchFamily="18" charset="2"/>
              <a:buChar char="Þ"/>
              <a:tabLst/>
              <a:defRPr/>
            </a:pPr>
            <a:r>
              <a:rPr kumimoji="0" lang="fi-FI" sz="1600" b="0" i="0" u="none" strike="noStrike" kern="0" cap="none" spc="0" normalizeH="0" baseline="0" noProof="0" dirty="0" smtClean="0">
                <a:ln>
                  <a:noFill/>
                </a:ln>
                <a:solidFill>
                  <a:schemeClr val="tx1"/>
                </a:solidFill>
                <a:effectLst/>
                <a:uLnTx/>
                <a:uFillTx/>
                <a:latin typeface="+mn-lt"/>
                <a:ea typeface="+mn-ea"/>
                <a:cs typeface="+mn-cs"/>
              </a:rPr>
              <a:t>vanh. tulot yli 61 000/v, ei tukea lainkaan</a:t>
            </a:r>
          </a:p>
          <a:p>
            <a:pPr marL="714375" marR="0" lvl="0" indent="-352425" algn="l" defTabSz="914400" rtl="0" eaLnBrk="0" fontAlgn="base" latinLnBrk="0" hangingPunct="0">
              <a:lnSpc>
                <a:spcPct val="110000"/>
              </a:lnSpc>
              <a:spcBef>
                <a:spcPct val="20000"/>
              </a:spcBef>
              <a:spcAft>
                <a:spcPct val="0"/>
              </a:spcAft>
              <a:buClrTx/>
              <a:buSzTx/>
              <a:buFont typeface="Symbol" pitchFamily="18" charset="2"/>
              <a:buChar char="Þ"/>
              <a:tabLst/>
              <a:defRPr/>
            </a:pPr>
            <a:r>
              <a:rPr kumimoji="0" lang="fi-FI" sz="1600" b="0" i="0" u="none" strike="noStrike" kern="0" cap="none" spc="0" normalizeH="0" baseline="0" noProof="0" dirty="0" smtClean="0">
                <a:ln>
                  <a:noFill/>
                </a:ln>
                <a:solidFill>
                  <a:schemeClr val="tx1"/>
                </a:solidFill>
                <a:effectLst/>
                <a:uLnTx/>
                <a:uFillTx/>
                <a:latin typeface="+mn-lt"/>
                <a:ea typeface="+mn-ea"/>
                <a:cs typeface="+mn-cs"/>
              </a:rPr>
              <a:t>voi saada korotettua opintorahaa, jos vanh. pienituloisia.</a:t>
            </a:r>
          </a:p>
          <a:p>
            <a:pPr marL="342900" marR="0" lvl="0" indent="-342900" algn="l" defTabSz="914400" rtl="0" eaLnBrk="0" fontAlgn="base" latinLnBrk="0" hangingPunct="0">
              <a:lnSpc>
                <a:spcPct val="110000"/>
              </a:lnSpc>
              <a:spcBef>
                <a:spcPct val="20000"/>
              </a:spcBef>
              <a:spcAft>
                <a:spcPct val="0"/>
              </a:spcAft>
              <a:buClrTx/>
              <a:buSzTx/>
              <a:buFont typeface="Wingdings" pitchFamily="2" charset="2"/>
              <a:buChar char="ü"/>
              <a:tabLst/>
              <a:defRPr/>
            </a:pPr>
            <a:r>
              <a:rPr kumimoji="0" lang="fi-FI" sz="1600" b="1" i="0" u="none" strike="noStrike" kern="0" cap="none" spc="0" normalizeH="0" baseline="0" noProof="0" dirty="0" smtClean="0">
                <a:ln>
                  <a:noFill/>
                </a:ln>
                <a:solidFill>
                  <a:schemeClr val="tx1"/>
                </a:solidFill>
                <a:effectLst/>
                <a:uLnTx/>
                <a:uFillTx/>
                <a:latin typeface="+mn-lt"/>
                <a:ea typeface="+mn-ea"/>
                <a:cs typeface="+mn-cs"/>
              </a:rPr>
              <a:t>Haku sähköisesti</a:t>
            </a:r>
            <a:r>
              <a:rPr kumimoji="0" lang="fi-FI" sz="1600" b="0" i="0" u="none" strike="noStrike" kern="0" cap="none" spc="0" normalizeH="0" baseline="0" noProof="0" dirty="0" smtClean="0">
                <a:ln>
                  <a:noFill/>
                </a:ln>
                <a:solidFill>
                  <a:schemeClr val="tx1"/>
                </a:solidFill>
                <a:effectLst/>
                <a:uLnTx/>
                <a:uFillTx/>
                <a:latin typeface="+mn-lt"/>
                <a:ea typeface="+mn-ea"/>
                <a:cs typeface="+mn-cs"/>
              </a:rPr>
              <a:t> verkossa (tarvitaan pankkitunnukset) </a:t>
            </a:r>
            <a:r>
              <a:rPr kumimoji="0" lang="fi-FI" sz="1600" b="1" i="0" u="none" strike="noStrike" kern="0" cap="none" spc="0" normalizeH="0" baseline="0" noProof="0" dirty="0" smtClean="0">
                <a:ln>
                  <a:noFill/>
                </a:ln>
                <a:solidFill>
                  <a:schemeClr val="tx1"/>
                </a:solidFill>
                <a:effectLst/>
                <a:uLnTx/>
                <a:uFillTx/>
                <a:latin typeface="+mn-lt"/>
                <a:ea typeface="+mn-ea"/>
                <a:cs typeface="+mn-cs"/>
              </a:rPr>
              <a:t>tai paperihakemuksella</a:t>
            </a:r>
            <a:r>
              <a:rPr kumimoji="0" lang="fi-FI" sz="1600" b="0"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ct val="110000"/>
              </a:lnSpc>
              <a:spcBef>
                <a:spcPct val="20000"/>
              </a:spcBef>
              <a:spcAft>
                <a:spcPct val="0"/>
              </a:spcAft>
              <a:buClrTx/>
              <a:buSzTx/>
              <a:buFont typeface="Wingdings" pitchFamily="2" charset="2"/>
              <a:buChar char="ü"/>
              <a:tabLst/>
              <a:defRPr/>
            </a:pPr>
            <a:r>
              <a:rPr kumimoji="0" lang="fi-FI" sz="1600" b="0" i="0" u="none" strike="noStrike" kern="0" cap="none" spc="0" normalizeH="0" baseline="0" noProof="0" dirty="0" smtClean="0">
                <a:ln>
                  <a:noFill/>
                </a:ln>
                <a:solidFill>
                  <a:schemeClr val="tx1"/>
                </a:solidFill>
                <a:effectLst/>
                <a:uLnTx/>
                <a:uFillTx/>
                <a:latin typeface="+mn-lt"/>
                <a:ea typeface="+mn-ea"/>
                <a:cs typeface="+mn-cs"/>
              </a:rPr>
              <a:t>Lukion toimistosta lähetetään liite; </a:t>
            </a:r>
            <a:r>
              <a:rPr kumimoji="0" lang="fi-FI" sz="1600" b="1" i="0" u="none" strike="noStrike" kern="0" cap="none" spc="0" normalizeH="0" baseline="0" noProof="0" dirty="0" smtClean="0">
                <a:ln>
                  <a:noFill/>
                </a:ln>
                <a:solidFill>
                  <a:schemeClr val="tx1"/>
                </a:solidFill>
                <a:effectLst/>
                <a:uLnTx/>
                <a:uFillTx/>
                <a:latin typeface="+mn-lt"/>
                <a:ea typeface="+mn-ea"/>
                <a:cs typeface="+mn-cs"/>
              </a:rPr>
              <a:t>oppilaitoksen todistus opinnoista</a:t>
            </a:r>
            <a:r>
              <a:rPr kumimoji="0" lang="fi-FI" sz="1600" b="0" i="0" u="none" strike="noStrike" kern="0" cap="none" spc="0" normalizeH="0" baseline="0" noProof="0" dirty="0" smtClean="0">
                <a:ln>
                  <a:noFill/>
                </a:ln>
                <a:solidFill>
                  <a:schemeClr val="tx1"/>
                </a:solidFill>
                <a:effectLst/>
                <a:uLnTx/>
                <a:uFillTx/>
                <a:latin typeface="+mn-lt"/>
                <a:ea typeface="+mn-ea"/>
                <a:cs typeface="+mn-cs"/>
              </a:rPr>
              <a:t>.</a:t>
            </a:r>
          </a:p>
          <a:p>
            <a:pPr marR="0" lvl="0" algn="l" defTabSz="914400" rtl="0" eaLnBrk="0" fontAlgn="base" latinLnBrk="0" hangingPunct="0">
              <a:lnSpc>
                <a:spcPct val="110000"/>
              </a:lnSpc>
              <a:spcBef>
                <a:spcPct val="20000"/>
              </a:spcBef>
              <a:spcAft>
                <a:spcPct val="0"/>
              </a:spcAft>
              <a:buClrTx/>
              <a:buSzTx/>
              <a:tabLst/>
              <a:defRPr/>
            </a:pPr>
            <a:endParaRPr kumimoji="0" lang="fi-FI" sz="1600" b="0" i="0" u="none" strike="noStrike" kern="0" cap="none" spc="0" normalizeH="0" baseline="0" noProof="0" dirty="0" smtClean="0">
              <a:ln>
                <a:noFill/>
              </a:ln>
              <a:solidFill>
                <a:schemeClr val="tx1"/>
              </a:solidFill>
              <a:effectLst/>
              <a:uLnTx/>
              <a:uFillTx/>
              <a:latin typeface="+mn-lt"/>
              <a:ea typeface="+mn-ea"/>
              <a:cs typeface="+mn-cs"/>
            </a:endParaRPr>
          </a:p>
          <a:p>
            <a:pPr marR="0" lvl="0" algn="l" defTabSz="914400" rtl="0" eaLnBrk="0" fontAlgn="base" latinLnBrk="0" hangingPunct="0">
              <a:lnSpc>
                <a:spcPct val="110000"/>
              </a:lnSpc>
              <a:spcBef>
                <a:spcPct val="20000"/>
              </a:spcBef>
              <a:spcAft>
                <a:spcPct val="0"/>
              </a:spcAft>
              <a:buClrTx/>
              <a:buSzTx/>
              <a:tabLst/>
              <a:defRPr/>
            </a:pPr>
            <a:r>
              <a:rPr kumimoji="0" lang="fi-FI" sz="1600" b="0" i="0" u="none" strike="noStrike" kern="0" cap="none" spc="0" normalizeH="0" baseline="0" noProof="0" dirty="0" smtClean="0">
                <a:ln>
                  <a:noFill/>
                </a:ln>
                <a:solidFill>
                  <a:schemeClr val="tx1"/>
                </a:solidFill>
                <a:effectLst/>
                <a:uLnTx/>
                <a:uFillTx/>
                <a:latin typeface="+mn-lt"/>
                <a:ea typeface="+mn-ea"/>
                <a:cs typeface="+mn-cs"/>
              </a:rPr>
              <a:t>Asumistuki</a:t>
            </a:r>
            <a:r>
              <a:rPr kumimoji="0" lang="fi-FI" sz="1600" b="0" i="0" u="none" strike="noStrike" kern="0" cap="none" spc="0" normalizeH="0" noProof="0" dirty="0" smtClean="0">
                <a:ln>
                  <a:noFill/>
                </a:ln>
                <a:solidFill>
                  <a:schemeClr val="tx1"/>
                </a:solidFill>
                <a:effectLst/>
                <a:uLnTx/>
                <a:uFillTx/>
                <a:latin typeface="+mn-lt"/>
                <a:ea typeface="+mn-ea"/>
                <a:cs typeface="+mn-cs"/>
              </a:rPr>
              <a:t> haetaan erikseen Kelalta.</a:t>
            </a:r>
            <a:endParaRPr kumimoji="0" lang="fi-FI" sz="1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Alaotsikko 2"/>
          <p:cNvSpPr txBox="1">
            <a:spLocks/>
          </p:cNvSpPr>
          <p:nvPr/>
        </p:nvSpPr>
        <p:spPr>
          <a:xfrm>
            <a:off x="4816475" y="1124744"/>
            <a:ext cx="3960813" cy="3960440"/>
          </a:xfrm>
          <a:prstGeom prst="rect">
            <a:avLst/>
          </a:prstGeom>
          <a:solidFill>
            <a:srgbClr val="E6F3D5"/>
          </a:solidFill>
          <a:effectLst>
            <a:outerShdw blurRad="330200" dist="292100" dir="12600000" algn="tl" rotWithShape="0">
              <a:schemeClr val="bg1">
                <a:lumMod val="65000"/>
                <a:alpha val="99000"/>
              </a:schemeClr>
            </a:outerShdw>
          </a:effectLst>
        </p:spPr>
        <p:txBody>
          <a:bodyPr>
            <a:normAutofit lnSpcReduction="10000"/>
          </a:bodyPr>
          <a:lstStyle/>
          <a:p>
            <a:pPr fontAlgn="auto">
              <a:spcBef>
                <a:spcPct val="20000"/>
              </a:spcBef>
              <a:spcAft>
                <a:spcPts val="0"/>
              </a:spcAft>
              <a:buFont typeface="Arial" pitchFamily="34" charset="0"/>
              <a:buNone/>
              <a:defRPr/>
            </a:pPr>
            <a:r>
              <a:rPr lang="fi-FI" sz="1900" b="1" dirty="0">
                <a:solidFill>
                  <a:srgbClr val="1F3E00"/>
                </a:solidFill>
                <a:latin typeface="+mn-lt"/>
              </a:rPr>
              <a:t>MATKATUKI</a:t>
            </a:r>
          </a:p>
          <a:p>
            <a:pPr fontAlgn="auto">
              <a:spcBef>
                <a:spcPct val="20000"/>
              </a:spcBef>
              <a:spcAft>
                <a:spcPts val="0"/>
              </a:spcAft>
              <a:buFont typeface="Arial" pitchFamily="34" charset="0"/>
              <a:buNone/>
              <a:defRPr/>
            </a:pPr>
            <a:endParaRPr lang="fi-FI" sz="600" b="1" dirty="0">
              <a:solidFill>
                <a:srgbClr val="C00000"/>
              </a:solidFill>
              <a:latin typeface="+mn-lt"/>
            </a:endParaRPr>
          </a:p>
          <a:p>
            <a:pPr marL="361950" indent="-361950" fontAlgn="auto">
              <a:lnSpc>
                <a:spcPct val="110000"/>
              </a:lnSpc>
              <a:spcBef>
                <a:spcPct val="20000"/>
              </a:spcBef>
              <a:spcAft>
                <a:spcPts val="600"/>
              </a:spcAft>
              <a:buFont typeface="Wingdings" pitchFamily="2" charset="2"/>
              <a:buChar char="ü"/>
              <a:defRPr/>
            </a:pPr>
            <a:r>
              <a:rPr lang="fi-FI" sz="1400" b="1" dirty="0">
                <a:latin typeface="+mn-lt"/>
              </a:rPr>
              <a:t>Matka vähintään 10 km/suunta ja kustannukset yli 54 €/kk</a:t>
            </a:r>
            <a:endParaRPr lang="fi-FI" sz="1400" dirty="0">
              <a:latin typeface="+mn-lt"/>
            </a:endParaRPr>
          </a:p>
          <a:p>
            <a:pPr marL="361950" indent="-361950" fontAlgn="auto">
              <a:lnSpc>
                <a:spcPct val="110000"/>
              </a:lnSpc>
              <a:spcBef>
                <a:spcPct val="20000"/>
              </a:spcBef>
              <a:spcAft>
                <a:spcPts val="600"/>
              </a:spcAft>
              <a:buFont typeface="Wingdings" pitchFamily="2" charset="2"/>
              <a:buChar char="ü"/>
              <a:defRPr/>
            </a:pPr>
            <a:r>
              <a:rPr lang="fi-FI" sz="1400" b="1" dirty="0">
                <a:latin typeface="+mn-lt"/>
              </a:rPr>
              <a:t>Matkatuki </a:t>
            </a:r>
            <a:r>
              <a:rPr lang="fi-FI" sz="1400" dirty="0">
                <a:latin typeface="+mn-lt"/>
              </a:rPr>
              <a:t>haetaan aina </a:t>
            </a:r>
            <a:r>
              <a:rPr lang="fi-FI" sz="1400" dirty="0" smtClean="0">
                <a:latin typeface="+mn-lt"/>
              </a:rPr>
              <a:t>lukuvuodeksi </a:t>
            </a:r>
            <a:r>
              <a:rPr lang="fi-FI" sz="1400" dirty="0">
                <a:latin typeface="+mn-lt"/>
              </a:rPr>
              <a:t>kerrallaan</a:t>
            </a:r>
            <a:r>
              <a:rPr lang="fi-FI" sz="1400" b="1" dirty="0">
                <a:latin typeface="+mn-lt"/>
              </a:rPr>
              <a:t>.</a:t>
            </a:r>
          </a:p>
          <a:p>
            <a:pPr marL="361950" indent="-361950">
              <a:lnSpc>
                <a:spcPct val="110000"/>
              </a:lnSpc>
              <a:spcBef>
                <a:spcPct val="20000"/>
              </a:spcBef>
              <a:spcAft>
                <a:spcPts val="600"/>
              </a:spcAft>
              <a:buFont typeface="Wingdings" pitchFamily="2" charset="2"/>
              <a:buChar char="ü"/>
              <a:defRPr/>
            </a:pPr>
            <a:r>
              <a:rPr lang="fi-FI" sz="1400" b="1" dirty="0">
                <a:latin typeface="+mn-lt"/>
              </a:rPr>
              <a:t>Opintosihteeri</a:t>
            </a:r>
            <a:r>
              <a:rPr lang="fi-FI" sz="1400" dirty="0">
                <a:latin typeface="+mn-lt"/>
              </a:rPr>
              <a:t> tarkistaa hakemuksen ja </a:t>
            </a:r>
            <a:r>
              <a:rPr lang="fi-FI" sz="1400" b="1" dirty="0">
                <a:latin typeface="+mn-lt"/>
              </a:rPr>
              <a:t>antaa </a:t>
            </a:r>
            <a:r>
              <a:rPr lang="fi-FI" sz="1400" b="1" dirty="0" smtClean="0">
                <a:latin typeface="+mn-lt"/>
              </a:rPr>
              <a:t>ostoluvan.</a:t>
            </a:r>
          </a:p>
          <a:p>
            <a:pPr marL="361950" indent="-361950">
              <a:lnSpc>
                <a:spcPct val="110000"/>
              </a:lnSpc>
              <a:spcBef>
                <a:spcPct val="20000"/>
              </a:spcBef>
              <a:spcAft>
                <a:spcPts val="600"/>
              </a:spcAft>
              <a:buFont typeface="Wingdings" pitchFamily="2" charset="2"/>
              <a:buChar char="ü"/>
              <a:defRPr/>
            </a:pPr>
            <a:r>
              <a:rPr lang="fi-FI" sz="1400" dirty="0" smtClean="0">
                <a:latin typeface="+mn-lt"/>
              </a:rPr>
              <a:t>Ostoluvalla </a:t>
            </a:r>
            <a:r>
              <a:rPr lang="fi-FI" sz="1400" dirty="0">
                <a:latin typeface="+mn-lt"/>
              </a:rPr>
              <a:t>voi ostaa </a:t>
            </a:r>
            <a:r>
              <a:rPr lang="fi-FI" sz="1400" b="1" dirty="0">
                <a:latin typeface="+mn-lt"/>
              </a:rPr>
              <a:t>Matkahuollosta matkakortin</a:t>
            </a:r>
            <a:r>
              <a:rPr lang="fi-FI" sz="1400" dirty="0">
                <a:latin typeface="+mn-lt"/>
              </a:rPr>
              <a:t> (</a:t>
            </a:r>
            <a:r>
              <a:rPr lang="fi-FI" sz="1400" dirty="0" smtClean="0">
                <a:latin typeface="+mn-lt"/>
              </a:rPr>
              <a:t>6,50 €</a:t>
            </a:r>
            <a:r>
              <a:rPr lang="fi-FI" sz="1400" dirty="0">
                <a:latin typeface="+mn-lt"/>
              </a:rPr>
              <a:t>), jolle ladataan </a:t>
            </a:r>
            <a:r>
              <a:rPr lang="fi-FI" sz="1400" b="1" dirty="0">
                <a:latin typeface="+mn-lt"/>
              </a:rPr>
              <a:t>matkoja</a:t>
            </a:r>
            <a:r>
              <a:rPr lang="fi-FI" sz="1400" dirty="0">
                <a:latin typeface="+mn-lt"/>
              </a:rPr>
              <a:t> omavastuuhinnalla </a:t>
            </a:r>
            <a:r>
              <a:rPr lang="fi-FI" sz="1400" b="1" dirty="0" smtClean="0">
                <a:latin typeface="+mn-lt"/>
              </a:rPr>
              <a:t>43 €</a:t>
            </a:r>
            <a:r>
              <a:rPr lang="fi-FI" sz="1400" b="1" dirty="0">
                <a:latin typeface="+mn-lt"/>
              </a:rPr>
              <a:t>/ostokerta</a:t>
            </a:r>
            <a:r>
              <a:rPr lang="fi-FI" sz="1400" dirty="0">
                <a:latin typeface="+mn-lt"/>
              </a:rPr>
              <a:t>.</a:t>
            </a:r>
          </a:p>
          <a:p>
            <a:pPr marL="361950" indent="-361950">
              <a:lnSpc>
                <a:spcPct val="110000"/>
              </a:lnSpc>
              <a:spcBef>
                <a:spcPct val="20000"/>
              </a:spcBef>
              <a:spcAft>
                <a:spcPts val="600"/>
              </a:spcAft>
              <a:buFont typeface="Wingdings" pitchFamily="2" charset="2"/>
              <a:buChar char="ü"/>
              <a:defRPr/>
            </a:pPr>
            <a:r>
              <a:rPr lang="fi-FI" sz="1400" b="1" dirty="0" smtClean="0">
                <a:latin typeface="+mn-lt"/>
              </a:rPr>
              <a:t>Oma matkustustapa (kilometrikorvaus) </a:t>
            </a:r>
            <a:r>
              <a:rPr lang="fi-FI" sz="1400" dirty="0">
                <a:latin typeface="+mn-lt"/>
              </a:rPr>
              <a:t>korvataan silloin, j</a:t>
            </a:r>
            <a:r>
              <a:rPr lang="fi-FI" sz="1400" dirty="0" smtClean="0">
                <a:latin typeface="+mn-lt"/>
              </a:rPr>
              <a:t>os </a:t>
            </a:r>
            <a:r>
              <a:rPr lang="fi-FI" sz="1400" dirty="0">
                <a:latin typeface="+mn-lt"/>
              </a:rPr>
              <a:t>joukkoliikennettä ei ole käytettävissäsi.</a:t>
            </a:r>
          </a:p>
          <a:p>
            <a:pPr fontAlgn="auto">
              <a:spcBef>
                <a:spcPct val="20000"/>
              </a:spcBef>
              <a:spcAft>
                <a:spcPts val="0"/>
              </a:spcAft>
              <a:buFont typeface="Wingdings" pitchFamily="2" charset="2"/>
              <a:buChar char="ü"/>
              <a:defRPr/>
            </a:pPr>
            <a:endParaRPr lang="fi-FI" sz="1600" dirty="0">
              <a:latin typeface="+mn-lt"/>
            </a:endParaRPr>
          </a:p>
          <a:p>
            <a:pPr fontAlgn="auto">
              <a:spcBef>
                <a:spcPct val="20000"/>
              </a:spcBef>
              <a:spcAft>
                <a:spcPts val="0"/>
              </a:spcAft>
              <a:buFont typeface="Wingdings" pitchFamily="2" charset="2"/>
              <a:buChar char="ü"/>
              <a:defRPr/>
            </a:pPr>
            <a:endParaRPr lang="fi-FI" sz="1600" dirty="0">
              <a:latin typeface="+mn-lt"/>
            </a:endParaRPr>
          </a:p>
        </p:txBody>
      </p:sp>
      <p:sp>
        <p:nvSpPr>
          <p:cNvPr id="6" name="Alaotsikko 2"/>
          <p:cNvSpPr txBox="1">
            <a:spLocks/>
          </p:cNvSpPr>
          <p:nvPr/>
        </p:nvSpPr>
        <p:spPr>
          <a:xfrm>
            <a:off x="4932040" y="5085184"/>
            <a:ext cx="3455988" cy="360040"/>
          </a:xfrm>
          <a:prstGeom prst="rect">
            <a:avLst/>
          </a:prstGeom>
          <a:noFill/>
        </p:spPr>
        <p:txBody>
          <a:bodyPr>
            <a:noAutofit/>
          </a:bodyPr>
          <a:lstStyle/>
          <a:p>
            <a:pPr fontAlgn="auto">
              <a:spcBef>
                <a:spcPct val="20000"/>
              </a:spcBef>
              <a:spcAft>
                <a:spcPts val="0"/>
              </a:spcAft>
              <a:buFont typeface="Arial" pitchFamily="34" charset="0"/>
              <a:buNone/>
              <a:defRPr/>
            </a:pPr>
            <a:r>
              <a:rPr lang="fi-FI" sz="2000" dirty="0" err="1">
                <a:latin typeface="+mn-lt"/>
                <a:hlinkClick r:id="rId2"/>
              </a:rPr>
              <a:t>www.kela.fi/opiskelijalle</a:t>
            </a:r>
            <a:endParaRPr lang="fi-FI" sz="2000" dirty="0">
              <a:latin typeface="+mn-lt"/>
            </a:endParaRPr>
          </a:p>
          <a:p>
            <a:pPr fontAlgn="auto">
              <a:spcBef>
                <a:spcPct val="20000"/>
              </a:spcBef>
              <a:spcAft>
                <a:spcPts val="0"/>
              </a:spcAft>
              <a:buFont typeface="Arial" pitchFamily="34" charset="0"/>
              <a:buNone/>
              <a:defRPr/>
            </a:pPr>
            <a:endParaRPr lang="fi-FI" sz="2000" dirty="0">
              <a:latin typeface="+mn-lt"/>
            </a:endParaRPr>
          </a:p>
        </p:txBody>
      </p:sp>
      <p:sp>
        <p:nvSpPr>
          <p:cNvPr id="7" name="Alaotsikko 2"/>
          <p:cNvSpPr txBox="1">
            <a:spLocks/>
          </p:cNvSpPr>
          <p:nvPr/>
        </p:nvSpPr>
        <p:spPr>
          <a:xfrm>
            <a:off x="4816475" y="5631346"/>
            <a:ext cx="3889375" cy="792088"/>
          </a:xfrm>
          <a:prstGeom prst="rect">
            <a:avLst/>
          </a:prstGeom>
          <a:solidFill>
            <a:srgbClr val="E7F3F4"/>
          </a:solidFill>
          <a:effectLst>
            <a:outerShdw blurRad="330200" dist="292100" dir="12600000" algn="tl" rotWithShape="0">
              <a:schemeClr val="bg1">
                <a:lumMod val="65000"/>
                <a:alpha val="99000"/>
              </a:schemeClr>
            </a:outerShdw>
          </a:effectLst>
        </p:spPr>
        <p:txBody>
          <a:bodyPr>
            <a:normAutofit/>
          </a:bodyPr>
          <a:lstStyle/>
          <a:p>
            <a:pPr algn="ctr" fontAlgn="auto">
              <a:spcBef>
                <a:spcPct val="20000"/>
              </a:spcBef>
              <a:spcAft>
                <a:spcPts val="0"/>
              </a:spcAft>
              <a:buFont typeface="Arial" pitchFamily="34" charset="0"/>
              <a:buNone/>
              <a:defRPr/>
            </a:pPr>
            <a:r>
              <a:rPr lang="fi-FI" sz="1500" dirty="0">
                <a:solidFill>
                  <a:srgbClr val="0070C0"/>
                </a:solidFill>
                <a:latin typeface="+mn-lt"/>
              </a:rPr>
              <a:t>Opinto- ja matkatukiasiat hoidetaan opintotoimistossa. Asiat käsitellään ja välitetään Kelaan luottamuksellisina.</a:t>
            </a:r>
          </a:p>
          <a:p>
            <a:pPr fontAlgn="auto">
              <a:spcBef>
                <a:spcPct val="20000"/>
              </a:spcBef>
              <a:spcAft>
                <a:spcPts val="0"/>
              </a:spcAft>
              <a:buFont typeface="Arial" pitchFamily="34" charset="0"/>
              <a:buNone/>
              <a:defRPr/>
            </a:pPr>
            <a:endParaRPr lang="fi-FI" sz="600" b="1" dirty="0">
              <a:solidFill>
                <a:srgbClr val="C00000"/>
              </a:solidFill>
              <a:latin typeface="+mn-lt"/>
            </a:endParaRPr>
          </a:p>
        </p:txBody>
      </p:sp>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Opinto-ohjaus</a:t>
            </a:r>
            <a:endParaRPr lang="fi-FI" sz="2800" dirty="0">
              <a:latin typeface="+mn-lt"/>
            </a:endParaRPr>
          </a:p>
        </p:txBody>
      </p:sp>
      <p:sp>
        <p:nvSpPr>
          <p:cNvPr id="3" name="Rectangle 3"/>
          <p:cNvSpPr txBox="1">
            <a:spLocks noChangeArrowheads="1"/>
          </p:cNvSpPr>
          <p:nvPr/>
        </p:nvSpPr>
        <p:spPr>
          <a:xfrm>
            <a:off x="1547813" y="1628800"/>
            <a:ext cx="7138987" cy="3816424"/>
          </a:xfrm>
          <a:prstGeom prst="rect">
            <a:avLst/>
          </a:prstGeom>
        </p:spPr>
        <p:txBody>
          <a:bodyPr/>
          <a:lstStyle/>
          <a:p>
            <a:pPr marL="714375" marR="0" lvl="0" indent="-714375" algn="l" defTabSz="914400" rtl="0" eaLnBrk="1" fontAlgn="base" latinLnBrk="0" hangingPunct="1">
              <a:lnSpc>
                <a:spcPct val="80000"/>
              </a:lnSpc>
              <a:spcBef>
                <a:spcPct val="20000"/>
              </a:spcBef>
              <a:spcAft>
                <a:spcPct val="0"/>
              </a:spcAft>
              <a:buClrTx/>
              <a:buSzTx/>
              <a:buFontTx/>
              <a:buNone/>
              <a:tabLst/>
              <a:defRPr/>
            </a:pPr>
            <a:r>
              <a:rPr lang="fi-FI" sz="2000" dirty="0" smtClean="0">
                <a:latin typeface="Arial" pitchFamily="34" charset="0"/>
                <a:cs typeface="Arial" pitchFamily="34" charset="0"/>
              </a:rPr>
              <a:t>17 A sekä urheiluvalmennettavat </a:t>
            </a:r>
          </a:p>
          <a:p>
            <a:pPr marL="542925" marR="0" lvl="2" indent="-542925" defTabSz="914400" latinLnBrk="0">
              <a:lnSpc>
                <a:spcPct val="90000"/>
              </a:lnSpc>
              <a:buClrTx/>
              <a:buSzPct val="50000"/>
              <a:buFont typeface="Courier New" pitchFamily="49" charset="0"/>
              <a:buChar char="o"/>
              <a:tabLst/>
              <a:defRPr/>
            </a:pPr>
            <a:r>
              <a:rPr lang="fi-FI" sz="2000" dirty="0" smtClean="0">
                <a:solidFill>
                  <a:srgbClr val="1F3E00"/>
                </a:solidFill>
                <a:latin typeface="Arial" pitchFamily="34" charset="0"/>
                <a:cs typeface="Arial" pitchFamily="34" charset="0"/>
              </a:rPr>
              <a:t>apulaisrehtori Juha Nurmi</a:t>
            </a:r>
          </a:p>
          <a:p>
            <a:pPr marL="714375" marR="0" lvl="0" indent="-714375" algn="l" defTabSz="914400" rtl="0" eaLnBrk="1" fontAlgn="base" latinLnBrk="0" hangingPunct="1">
              <a:lnSpc>
                <a:spcPct val="80000"/>
              </a:lnSpc>
              <a:spcBef>
                <a:spcPct val="20000"/>
              </a:spcBef>
              <a:spcAft>
                <a:spcPct val="0"/>
              </a:spcAft>
              <a:buClrTx/>
              <a:buSzTx/>
              <a:buFontTx/>
              <a:buNone/>
              <a:tabLst/>
              <a:defRPr/>
            </a:pPr>
            <a:endParaRPr lang="fi-FI" sz="2000" dirty="0" smtClean="0">
              <a:latin typeface="Arial" pitchFamily="34" charset="0"/>
              <a:cs typeface="Arial" pitchFamily="34" charset="0"/>
            </a:endParaRPr>
          </a:p>
          <a:p>
            <a:pPr marL="714375" marR="0" lvl="0" indent="-714375" algn="l" defTabSz="914400" rtl="0" eaLnBrk="1" fontAlgn="base" latinLnBrk="0" hangingPunct="1">
              <a:lnSpc>
                <a:spcPct val="80000"/>
              </a:lnSpc>
              <a:spcBef>
                <a:spcPct val="20000"/>
              </a:spcBef>
              <a:spcAft>
                <a:spcPct val="0"/>
              </a:spcAft>
              <a:buClrTx/>
              <a:buSzTx/>
              <a:buFontTx/>
              <a:buNone/>
              <a:tabLst/>
              <a:defRPr/>
            </a:pPr>
            <a:endParaRPr lang="fi-FI" sz="2000" dirty="0" smtClean="0">
              <a:latin typeface="Arial" pitchFamily="34" charset="0"/>
              <a:cs typeface="Arial" pitchFamily="34" charset="0"/>
            </a:endParaRPr>
          </a:p>
          <a:p>
            <a:pPr marL="714375" marR="0" lvl="0" indent="-714375" algn="l" defTabSz="914400" rtl="0" eaLnBrk="1" fontAlgn="base" latinLnBrk="0" hangingPunct="1">
              <a:lnSpc>
                <a:spcPct val="80000"/>
              </a:lnSpc>
              <a:spcBef>
                <a:spcPct val="20000"/>
              </a:spcBef>
              <a:spcAft>
                <a:spcPct val="0"/>
              </a:spcAft>
              <a:buClrTx/>
              <a:buSzTx/>
              <a:buFontTx/>
              <a:buNone/>
              <a:tabLst/>
              <a:defRPr/>
            </a:pPr>
            <a:r>
              <a:rPr lang="fi-FI" sz="2000" dirty="0" smtClean="0">
                <a:latin typeface="Arial" pitchFamily="34" charset="0"/>
                <a:cs typeface="Arial" pitchFamily="34" charset="0"/>
              </a:rPr>
              <a:t>17 BCD</a:t>
            </a:r>
          </a:p>
          <a:p>
            <a:pPr marL="542925" lvl="2" indent="-542925">
              <a:lnSpc>
                <a:spcPct val="90000"/>
              </a:lnSpc>
              <a:buSzPct val="50000"/>
              <a:buFont typeface="Courier New" pitchFamily="49" charset="0"/>
              <a:buChar char="o"/>
            </a:pPr>
            <a:r>
              <a:rPr lang="fi-FI" sz="2000" dirty="0" smtClean="0">
                <a:solidFill>
                  <a:srgbClr val="1F3E00"/>
                </a:solidFill>
                <a:latin typeface="Arial" pitchFamily="34" charset="0"/>
                <a:cs typeface="Arial" pitchFamily="34" charset="0"/>
              </a:rPr>
              <a:t>opinto-ohjaaja Henri Huovinen</a:t>
            </a:r>
          </a:p>
          <a:p>
            <a:pPr marL="714375" marR="0" lvl="0" indent="-714375" algn="l" defTabSz="914400" rtl="0" eaLnBrk="1" fontAlgn="base" latinLnBrk="0" hangingPunct="1">
              <a:lnSpc>
                <a:spcPct val="80000"/>
              </a:lnSpc>
              <a:spcBef>
                <a:spcPct val="20000"/>
              </a:spcBef>
              <a:spcAft>
                <a:spcPct val="0"/>
              </a:spcAft>
              <a:buClrTx/>
              <a:buSzTx/>
              <a:buFontTx/>
              <a:buChar char="•"/>
              <a:tabLst/>
              <a:defRPr/>
            </a:pPr>
            <a:endParaRPr lang="fi-FI" sz="2000" dirty="0" smtClean="0">
              <a:latin typeface="Arial" pitchFamily="34" charset="0"/>
              <a:cs typeface="Arial" pitchFamily="34" charset="0"/>
            </a:endParaRPr>
          </a:p>
          <a:p>
            <a:pPr marL="714375" marR="0" lvl="0" indent="-714375" algn="l" defTabSz="914400" rtl="0" eaLnBrk="1" fontAlgn="base" latinLnBrk="0" hangingPunct="1">
              <a:lnSpc>
                <a:spcPct val="80000"/>
              </a:lnSpc>
              <a:spcBef>
                <a:spcPct val="20000"/>
              </a:spcBef>
              <a:spcAft>
                <a:spcPct val="0"/>
              </a:spcAft>
              <a:buClrTx/>
              <a:buSzTx/>
              <a:buFontTx/>
              <a:buNone/>
              <a:tabLst/>
              <a:defRPr/>
            </a:pPr>
            <a:endParaRPr lang="fi-FI" sz="2000" dirty="0" smtClean="0">
              <a:latin typeface="Arial" pitchFamily="34" charset="0"/>
              <a:cs typeface="Arial" pitchFamily="34" charset="0"/>
            </a:endParaRPr>
          </a:p>
          <a:p>
            <a:pPr marL="714375" marR="0" lvl="0" indent="-714375" algn="l" defTabSz="914400" rtl="0" eaLnBrk="1" fontAlgn="base" latinLnBrk="0" hangingPunct="1">
              <a:lnSpc>
                <a:spcPct val="80000"/>
              </a:lnSpc>
              <a:spcBef>
                <a:spcPct val="20000"/>
              </a:spcBef>
              <a:spcAft>
                <a:spcPct val="0"/>
              </a:spcAft>
              <a:buClrTx/>
              <a:buSzTx/>
              <a:buFontTx/>
              <a:buNone/>
              <a:tabLst/>
              <a:defRPr/>
            </a:pPr>
            <a:r>
              <a:rPr lang="fi-FI" sz="2000" dirty="0" smtClean="0">
                <a:latin typeface="Arial" pitchFamily="34" charset="0"/>
                <a:cs typeface="Arial" pitchFamily="34" charset="0"/>
              </a:rPr>
              <a:t>17 EFGH</a:t>
            </a:r>
          </a:p>
          <a:p>
            <a:pPr marL="714375" marR="0" lvl="0" indent="-714375" algn="l" defTabSz="914400" rtl="0" eaLnBrk="1" fontAlgn="base" latinLnBrk="0" hangingPunct="1">
              <a:lnSpc>
                <a:spcPct val="80000"/>
              </a:lnSpc>
              <a:spcBef>
                <a:spcPct val="20000"/>
              </a:spcBef>
              <a:spcAft>
                <a:spcPct val="0"/>
              </a:spcAft>
              <a:buClrTx/>
              <a:buSzPct val="50000"/>
              <a:buFont typeface="Courier New" pitchFamily="49" charset="0"/>
              <a:buChar char="o"/>
              <a:tabLst/>
              <a:defRPr/>
            </a:pPr>
            <a:r>
              <a:rPr lang="fi-FI" sz="2000" dirty="0" smtClean="0">
                <a:solidFill>
                  <a:srgbClr val="1F3E00"/>
                </a:solidFill>
                <a:latin typeface="Arial" pitchFamily="34" charset="0"/>
                <a:cs typeface="Arial" pitchFamily="34" charset="0"/>
              </a:rPr>
              <a:t>opinto-ohjaaja Helena Kasurinen</a:t>
            </a:r>
          </a:p>
        </p:txBody>
      </p:sp>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547813" y="1628800"/>
            <a:ext cx="7138987" cy="3240087"/>
          </a:xfrm>
          <a:prstGeom prst="rect">
            <a:avLst/>
          </a:prstGeom>
        </p:spPr>
        <p:txBody>
          <a:bodyPr/>
          <a:lstStyle/>
          <a:p>
            <a:pPr marL="714375" indent="-714375" eaLnBrk="1" hangingPunct="1">
              <a:lnSpc>
                <a:spcPct val="90000"/>
              </a:lnSpc>
            </a:pPr>
            <a:r>
              <a:rPr lang="fi-FI" sz="2000" dirty="0" smtClean="0">
                <a:latin typeface="Arial" pitchFamily="34" charset="0"/>
                <a:cs typeface="Arial" pitchFamily="34" charset="0"/>
              </a:rPr>
              <a:t>Opinto-ohjaus koostuu</a:t>
            </a:r>
          </a:p>
          <a:p>
            <a:pPr marL="714375" indent="-714375" eaLnBrk="1" hangingPunct="1">
              <a:lnSpc>
                <a:spcPct val="90000"/>
              </a:lnSpc>
            </a:pPr>
            <a:endParaRPr lang="fi-FI" sz="2000" dirty="0" smtClean="0">
              <a:latin typeface="Arial" pitchFamily="34" charset="0"/>
              <a:cs typeface="Arial" pitchFamily="34" charset="0"/>
            </a:endParaRPr>
          </a:p>
          <a:p>
            <a:pPr marL="542925" lvl="2" indent="-542925" eaLnBrk="1" hangingPunct="1">
              <a:lnSpc>
                <a:spcPct val="90000"/>
              </a:lnSpc>
              <a:buSzPct val="50000"/>
              <a:buFont typeface="Courier New" pitchFamily="49" charset="0"/>
              <a:buChar char="o"/>
            </a:pPr>
            <a:r>
              <a:rPr lang="fi-FI" sz="2000" dirty="0" smtClean="0">
                <a:latin typeface="Arial" pitchFamily="34" charset="0"/>
                <a:cs typeface="Arial" pitchFamily="34" charset="0"/>
              </a:rPr>
              <a:t>opinto-ohjauksen luokkatunneista</a:t>
            </a:r>
          </a:p>
          <a:p>
            <a:pPr marL="542925" lvl="2" indent="-542925" eaLnBrk="1" hangingPunct="1">
              <a:lnSpc>
                <a:spcPct val="90000"/>
              </a:lnSpc>
              <a:buSzPct val="50000"/>
              <a:buFont typeface="Courier New" pitchFamily="49" charset="0"/>
              <a:buChar char="o"/>
            </a:pPr>
            <a:endParaRPr lang="fi-FI" sz="2000" dirty="0" smtClean="0">
              <a:latin typeface="Arial" pitchFamily="34" charset="0"/>
              <a:cs typeface="Arial" pitchFamily="34" charset="0"/>
            </a:endParaRPr>
          </a:p>
          <a:p>
            <a:pPr marL="542925" lvl="2" indent="-542925" eaLnBrk="1" hangingPunct="1">
              <a:lnSpc>
                <a:spcPct val="90000"/>
              </a:lnSpc>
              <a:buSzPct val="50000"/>
              <a:buFont typeface="Courier New" pitchFamily="49" charset="0"/>
              <a:buChar char="o"/>
            </a:pPr>
            <a:r>
              <a:rPr lang="fi-FI" sz="2000" dirty="0" smtClean="0">
                <a:latin typeface="Arial" pitchFamily="34" charset="0"/>
                <a:cs typeface="Arial" pitchFamily="34" charset="0"/>
              </a:rPr>
              <a:t>henkilökohtaisesta ohjauksesta, ohjauskeskusteluista</a:t>
            </a:r>
          </a:p>
          <a:p>
            <a:pPr marL="542925" lvl="2" indent="-542925" eaLnBrk="1" hangingPunct="1">
              <a:lnSpc>
                <a:spcPct val="90000"/>
              </a:lnSpc>
              <a:buSzPct val="50000"/>
              <a:buFont typeface="Courier New" pitchFamily="49" charset="0"/>
              <a:buChar char="o"/>
            </a:pPr>
            <a:endParaRPr lang="fi-FI" sz="2000" dirty="0" smtClean="0">
              <a:latin typeface="Arial" pitchFamily="34" charset="0"/>
              <a:cs typeface="Arial" pitchFamily="34" charset="0"/>
            </a:endParaRPr>
          </a:p>
          <a:p>
            <a:pPr marL="542925" lvl="2" indent="-542925" eaLnBrk="1" hangingPunct="1">
              <a:lnSpc>
                <a:spcPct val="90000"/>
              </a:lnSpc>
              <a:buSzPct val="50000"/>
              <a:buFont typeface="Courier New" pitchFamily="49" charset="0"/>
              <a:buChar char="o"/>
            </a:pPr>
            <a:r>
              <a:rPr lang="fi-FI" sz="2000" dirty="0" smtClean="0">
                <a:latin typeface="Arial" pitchFamily="34" charset="0"/>
                <a:cs typeface="Arial" pitchFamily="34" charset="0"/>
              </a:rPr>
              <a:t>työ- ja opiskeluelämään tutustumisista</a:t>
            </a:r>
          </a:p>
          <a:p>
            <a:pPr marL="542925" lvl="2" indent="-542925" eaLnBrk="1" hangingPunct="1">
              <a:lnSpc>
                <a:spcPct val="90000"/>
              </a:lnSpc>
              <a:buSzPct val="50000"/>
              <a:buFont typeface="Courier New" pitchFamily="49" charset="0"/>
              <a:buChar char="o"/>
            </a:pPr>
            <a:endParaRPr lang="fi-FI" sz="2000" dirty="0" smtClean="0">
              <a:latin typeface="Arial" pitchFamily="34" charset="0"/>
              <a:cs typeface="Arial" pitchFamily="34" charset="0"/>
            </a:endParaRPr>
          </a:p>
          <a:p>
            <a:pPr marL="542925" lvl="2" indent="-542925" eaLnBrk="1" hangingPunct="1">
              <a:lnSpc>
                <a:spcPct val="90000"/>
              </a:lnSpc>
              <a:buSzPct val="50000"/>
              <a:buFont typeface="Courier New" pitchFamily="49" charset="0"/>
              <a:buChar char="o"/>
            </a:pPr>
            <a:r>
              <a:rPr lang="fi-FI" sz="2000" dirty="0" smtClean="0">
                <a:latin typeface="Arial" pitchFamily="34" charset="0"/>
                <a:cs typeface="Arial" pitchFamily="34" charset="0"/>
              </a:rPr>
              <a:t>tarvittaessa pienryhmäohjauksesta</a:t>
            </a:r>
          </a:p>
        </p:txBody>
      </p:sp>
      <p:sp>
        <p:nvSpPr>
          <p:cNvPr id="5"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Opinto-ohjaus</a:t>
            </a:r>
            <a:endParaRPr lang="fi-FI" sz="2800" dirty="0">
              <a:latin typeface="+mn-lt"/>
            </a:endParaRPr>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Ensimmäinen opintovuosi</a:t>
            </a:r>
            <a:endParaRPr lang="fi-FI" sz="2800" dirty="0">
              <a:latin typeface="+mn-lt"/>
            </a:endParaRPr>
          </a:p>
        </p:txBody>
      </p:sp>
      <p:sp>
        <p:nvSpPr>
          <p:cNvPr id="3" name="Rectangle 3"/>
          <p:cNvSpPr txBox="1">
            <a:spLocks noChangeArrowheads="1"/>
          </p:cNvSpPr>
          <p:nvPr/>
        </p:nvSpPr>
        <p:spPr>
          <a:xfrm>
            <a:off x="1547813" y="1628800"/>
            <a:ext cx="7138987" cy="3672408"/>
          </a:xfrm>
          <a:prstGeom prst="rect">
            <a:avLst/>
          </a:prstGeom>
        </p:spPr>
        <p:txBody>
          <a:bodyPr/>
          <a:lstStyle/>
          <a:p>
            <a:pPr marL="714375" indent="-714375" eaLnBrk="1" hangingPunct="1">
              <a:lnSpc>
                <a:spcPct val="90000"/>
              </a:lnSpc>
            </a:pPr>
            <a:r>
              <a:rPr lang="fi-FI" sz="2000" dirty="0" smtClean="0">
                <a:latin typeface="Arial" pitchFamily="34" charset="0"/>
                <a:cs typeface="Arial" pitchFamily="34" charset="0"/>
              </a:rPr>
              <a:t>Oppitunnit</a:t>
            </a:r>
          </a:p>
          <a:p>
            <a:pPr marL="714375" indent="-714375" eaLnBrk="1" hangingPunct="1">
              <a:lnSpc>
                <a:spcPct val="90000"/>
              </a:lnSpc>
            </a:pPr>
            <a:endParaRPr lang="fi-FI" sz="2000" dirty="0" smtClean="0">
              <a:latin typeface="Arial" pitchFamily="34" charset="0"/>
              <a:cs typeface="Arial" pitchFamily="34" charset="0"/>
            </a:endParaRPr>
          </a:p>
          <a:p>
            <a:pPr marL="542925" lvl="2" indent="-542925">
              <a:lnSpc>
                <a:spcPct val="90000"/>
              </a:lnSpc>
              <a:buSzPct val="50000"/>
              <a:buFont typeface="Courier New" pitchFamily="49" charset="0"/>
              <a:buChar char="o"/>
            </a:pPr>
            <a:r>
              <a:rPr lang="fi-FI" sz="2000" dirty="0" smtClean="0">
                <a:latin typeface="Arial" pitchFamily="34" charset="0"/>
                <a:cs typeface="Arial" pitchFamily="34" charset="0"/>
              </a:rPr>
              <a:t>opinto-ohjaus Lohjan Yhteislyseon lukiossa</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lukio-opinnot ja lukion aine- ja kurssivalinnat</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alustava lukio-opintojen kokonaissuunnitelma </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opiskelutekniikka</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kirjastotunnit</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ylioppilastutkinto (rehtori)</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lukiopsykologin oppitunti</a:t>
            </a:r>
          </a:p>
          <a:p>
            <a:pPr marL="542925" lvl="2" indent="-542925" eaLnBrk="1" hangingPunct="1">
              <a:lnSpc>
                <a:spcPct val="90000"/>
              </a:lnSpc>
              <a:buSzPct val="50000"/>
              <a:buFont typeface="Courier New" pitchFamily="49" charset="0"/>
              <a:buChar char="o"/>
            </a:pPr>
            <a:endParaRPr lang="fi-FI" sz="2000" dirty="0" smtClean="0">
              <a:solidFill>
                <a:srgbClr val="1F3E00"/>
              </a:solidFill>
              <a:latin typeface="Arial" pitchFamily="34" charset="0"/>
              <a:cs typeface="Arial" pitchFamily="34" charset="0"/>
            </a:endParaRPr>
          </a:p>
        </p:txBody>
      </p:sp>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547813" y="1412776"/>
            <a:ext cx="7138987" cy="4248472"/>
          </a:xfrm>
          <a:prstGeom prst="rect">
            <a:avLst/>
          </a:prstGeom>
        </p:spPr>
        <p:txBody>
          <a:bodyPr/>
          <a:lstStyle/>
          <a:p>
            <a:pPr eaLnBrk="1" hangingPunct="1">
              <a:lnSpc>
                <a:spcPct val="80000"/>
              </a:lnSpc>
              <a:buFontTx/>
              <a:buNone/>
            </a:pPr>
            <a:r>
              <a:rPr lang="fi-FI" sz="2000" dirty="0" smtClean="0">
                <a:latin typeface="Arial" pitchFamily="34" charset="0"/>
                <a:cs typeface="Arial" pitchFamily="34" charset="0"/>
              </a:rPr>
              <a:t>Ryhmänohjaajan tutustumishaastattelu </a:t>
            </a:r>
          </a:p>
          <a:p>
            <a:pPr eaLnBrk="1" hangingPunct="1">
              <a:lnSpc>
                <a:spcPct val="80000"/>
              </a:lnSpc>
              <a:buFontTx/>
              <a:buNone/>
            </a:pPr>
            <a:endParaRPr lang="fi-FI" sz="2000" dirty="0" smtClean="0">
              <a:latin typeface="Arial" pitchFamily="34" charset="0"/>
              <a:cs typeface="Arial" pitchFamily="34" charset="0"/>
            </a:endParaRPr>
          </a:p>
          <a:p>
            <a:pPr eaLnBrk="1" hangingPunct="1">
              <a:lnSpc>
                <a:spcPct val="80000"/>
              </a:lnSpc>
              <a:buFontTx/>
              <a:buNone/>
            </a:pPr>
            <a:r>
              <a:rPr lang="fi-FI" sz="2000" dirty="0" smtClean="0">
                <a:latin typeface="Arial" pitchFamily="34" charset="0"/>
                <a:cs typeface="Arial" pitchFamily="34" charset="0"/>
              </a:rPr>
              <a:t>Opinto-ohjaajan ohjauskeskustelut</a:t>
            </a:r>
          </a:p>
          <a:p>
            <a:pPr marL="542925" lvl="2" indent="-542925" eaLnBrk="1" hangingPunct="1">
              <a:lnSpc>
                <a:spcPct val="90000"/>
              </a:lnSpc>
              <a:spcBef>
                <a:spcPts val="600"/>
              </a:spcBef>
              <a:buSzPct val="50000"/>
              <a:buFont typeface="Courier New" pitchFamily="49" charset="0"/>
              <a:buChar char="o"/>
            </a:pPr>
            <a:r>
              <a:rPr lang="fi-FI" sz="2000" dirty="0" smtClean="0">
                <a:latin typeface="Arial" pitchFamily="34" charset="0"/>
                <a:cs typeface="Arial" pitchFamily="34" charset="0"/>
              </a:rPr>
              <a:t>lukion aine- ja kurssivalinnat</a:t>
            </a:r>
          </a:p>
          <a:p>
            <a:pPr marL="542925" lvl="2" indent="-542925" eaLnBrk="1" hangingPunct="1">
              <a:lnSpc>
                <a:spcPct val="90000"/>
              </a:lnSpc>
              <a:spcBef>
                <a:spcPts val="600"/>
              </a:spcBef>
              <a:buSzPct val="50000"/>
              <a:buFont typeface="Courier New" pitchFamily="49" charset="0"/>
              <a:buChar char="o"/>
            </a:pPr>
            <a:r>
              <a:rPr lang="fi-FI" sz="2000" dirty="0" smtClean="0">
                <a:latin typeface="Arial" pitchFamily="34" charset="0"/>
                <a:cs typeface="Arial" pitchFamily="34" charset="0"/>
              </a:rPr>
              <a:t>lukion oppimäärän suoritusaikataulu</a:t>
            </a:r>
          </a:p>
          <a:p>
            <a:pPr marL="542925" lvl="2" indent="-542925" eaLnBrk="1" hangingPunct="1">
              <a:lnSpc>
                <a:spcPct val="90000"/>
              </a:lnSpc>
              <a:spcBef>
                <a:spcPts val="600"/>
              </a:spcBef>
              <a:buSzPct val="50000"/>
              <a:buFont typeface="Courier New" pitchFamily="49" charset="0"/>
              <a:buChar char="o"/>
            </a:pPr>
            <a:r>
              <a:rPr lang="fi-FI" sz="2000" dirty="0" smtClean="0">
                <a:latin typeface="Arial" pitchFamily="34" charset="0"/>
                <a:cs typeface="Arial" pitchFamily="34" charset="0"/>
              </a:rPr>
              <a:t>ylioppilastutkinto (hajautus)</a:t>
            </a:r>
          </a:p>
          <a:p>
            <a:pPr marL="542925" lvl="2" indent="-542925" eaLnBrk="1" hangingPunct="1">
              <a:lnSpc>
                <a:spcPct val="90000"/>
              </a:lnSpc>
              <a:spcBef>
                <a:spcPts val="600"/>
              </a:spcBef>
              <a:buSzPct val="50000"/>
              <a:buFont typeface="Courier New" pitchFamily="49" charset="0"/>
              <a:buChar char="o"/>
            </a:pPr>
            <a:r>
              <a:rPr lang="fi-FI" sz="2000" dirty="0" smtClean="0">
                <a:latin typeface="Arial" pitchFamily="34" charset="0"/>
                <a:cs typeface="Arial" pitchFamily="34" charset="0"/>
              </a:rPr>
              <a:t>jatkokoulutukseen liittyvät kysymykset</a:t>
            </a:r>
          </a:p>
          <a:p>
            <a:pPr marL="542925" lvl="2" indent="-542925" eaLnBrk="1" hangingPunct="1">
              <a:lnSpc>
                <a:spcPct val="90000"/>
              </a:lnSpc>
              <a:spcBef>
                <a:spcPts val="600"/>
              </a:spcBef>
              <a:buSzPct val="50000"/>
              <a:buFont typeface="Courier New" pitchFamily="49" charset="0"/>
              <a:buChar char="o"/>
            </a:pPr>
            <a:r>
              <a:rPr lang="fi-FI" sz="2000" dirty="0" smtClean="0">
                <a:latin typeface="Arial" pitchFamily="34" charset="0"/>
                <a:cs typeface="Arial" pitchFamily="34" charset="0"/>
              </a:rPr>
              <a:t>lukio-opintojen keskeytys</a:t>
            </a:r>
          </a:p>
          <a:p>
            <a:pPr eaLnBrk="1" hangingPunct="1">
              <a:lnSpc>
                <a:spcPct val="80000"/>
              </a:lnSpc>
              <a:buFontTx/>
              <a:buNone/>
            </a:pPr>
            <a:endParaRPr lang="fi-FI" sz="2000" dirty="0" smtClean="0">
              <a:latin typeface="Arial" pitchFamily="34" charset="0"/>
              <a:cs typeface="Arial" pitchFamily="34" charset="0"/>
            </a:endParaRPr>
          </a:p>
          <a:p>
            <a:pPr eaLnBrk="1" hangingPunct="1">
              <a:lnSpc>
                <a:spcPct val="80000"/>
              </a:lnSpc>
              <a:buFontTx/>
              <a:buNone/>
            </a:pPr>
            <a:r>
              <a:rPr lang="fi-FI" sz="2000" dirty="0" smtClean="0">
                <a:latin typeface="Arial" pitchFamily="34" charset="0"/>
                <a:cs typeface="Arial" pitchFamily="34" charset="0"/>
              </a:rPr>
              <a:t>Terveystapaamiset</a:t>
            </a:r>
          </a:p>
          <a:p>
            <a:pPr eaLnBrk="1" hangingPunct="1">
              <a:lnSpc>
                <a:spcPct val="80000"/>
              </a:lnSpc>
              <a:buFontTx/>
              <a:buNone/>
            </a:pPr>
            <a:endParaRPr lang="fi-FI" sz="2000" dirty="0" smtClean="0">
              <a:latin typeface="Arial" pitchFamily="34" charset="0"/>
              <a:cs typeface="Arial" pitchFamily="34" charset="0"/>
            </a:endParaRPr>
          </a:p>
          <a:p>
            <a:pPr eaLnBrk="1" hangingPunct="1">
              <a:lnSpc>
                <a:spcPct val="80000"/>
              </a:lnSpc>
              <a:buFontTx/>
              <a:buNone/>
            </a:pPr>
            <a:r>
              <a:rPr lang="fi-FI" sz="2000" dirty="0" smtClean="0">
                <a:latin typeface="Arial" pitchFamily="34" charset="0"/>
                <a:cs typeface="Arial" pitchFamily="34" charset="0"/>
              </a:rPr>
              <a:t>Vierailut</a:t>
            </a:r>
          </a:p>
          <a:p>
            <a:pPr marL="542925" lvl="2" indent="-542925">
              <a:lnSpc>
                <a:spcPct val="90000"/>
              </a:lnSpc>
              <a:spcBef>
                <a:spcPts val="1200"/>
              </a:spcBef>
              <a:buSzPct val="50000"/>
              <a:buFont typeface="Courier New" pitchFamily="49" charset="0"/>
              <a:buChar char="o"/>
            </a:pPr>
            <a:r>
              <a:rPr lang="fi-FI" sz="2000" dirty="0" smtClean="0">
                <a:latin typeface="Arial" pitchFamily="34" charset="0"/>
                <a:cs typeface="Arial" pitchFamily="34" charset="0"/>
              </a:rPr>
              <a:t>eri oppilaitosten/ koulutusalojen edustajat vierailevat lukiolla</a:t>
            </a:r>
          </a:p>
          <a:p>
            <a:pPr marL="542925" lvl="2" indent="-542925">
              <a:lnSpc>
                <a:spcPct val="90000"/>
              </a:lnSpc>
              <a:spcBef>
                <a:spcPts val="1200"/>
              </a:spcBef>
              <a:buSzPct val="50000"/>
              <a:buFont typeface="Courier New" pitchFamily="49" charset="0"/>
              <a:buChar char="o"/>
            </a:pPr>
            <a:endParaRPr lang="fi-FI" sz="2000" dirty="0" smtClean="0">
              <a:solidFill>
                <a:srgbClr val="1F3E00"/>
              </a:solidFill>
              <a:latin typeface="Arial" pitchFamily="34" charset="0"/>
              <a:cs typeface="Arial" pitchFamily="34" charset="0"/>
            </a:endParaRPr>
          </a:p>
          <a:p>
            <a:pPr marL="542925" lvl="2" indent="-542925" eaLnBrk="1" hangingPunct="1">
              <a:lnSpc>
                <a:spcPct val="90000"/>
              </a:lnSpc>
              <a:buSzPct val="50000"/>
              <a:buFont typeface="Courier New" pitchFamily="49" charset="0"/>
              <a:buChar char="o"/>
            </a:pPr>
            <a:endParaRPr lang="fi-FI" sz="2000" dirty="0" smtClean="0">
              <a:solidFill>
                <a:srgbClr val="1F3E00"/>
              </a:solidFill>
              <a:latin typeface="Arial" pitchFamily="34" charset="0"/>
              <a:cs typeface="Arial" pitchFamily="34" charset="0"/>
            </a:endParaRPr>
          </a:p>
        </p:txBody>
      </p:sp>
      <p:sp>
        <p:nvSpPr>
          <p:cNvPr id="5"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Ensimmäinen opintovuosi</a:t>
            </a:r>
            <a:endParaRPr lang="fi-FI" sz="2800" dirty="0">
              <a:latin typeface="+mn-lt"/>
            </a:endParaRPr>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8466" y="584530"/>
            <a:ext cx="9144000" cy="980728"/>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Arial" pitchFamily="34" charset="0"/>
                <a:cs typeface="Arial" pitchFamily="34" charset="0"/>
              </a:rPr>
              <a:t>Ohjelma</a:t>
            </a:r>
            <a:endParaRPr lang="fi-FI" sz="4000" dirty="0">
              <a:solidFill>
                <a:srgbClr val="1F3E00"/>
              </a:solidFill>
              <a:latin typeface="Arial" pitchFamily="34" charset="0"/>
              <a:cs typeface="Arial" pitchFamily="34" charset="0"/>
            </a:endParaRPr>
          </a:p>
        </p:txBody>
      </p:sp>
      <p:sp>
        <p:nvSpPr>
          <p:cNvPr id="2" name="Tekstiruutu 1"/>
          <p:cNvSpPr txBox="1"/>
          <p:nvPr/>
        </p:nvSpPr>
        <p:spPr>
          <a:xfrm>
            <a:off x="2367290" y="1562973"/>
            <a:ext cx="4392488" cy="2839918"/>
          </a:xfrm>
          <a:prstGeom prst="rect">
            <a:avLst/>
          </a:prstGeom>
          <a:solidFill>
            <a:srgbClr val="AAD195"/>
          </a:solidFill>
          <a:ln w="9360">
            <a:noFill/>
            <a:round/>
            <a:headEnd/>
            <a:tailEnd/>
          </a:ln>
          <a:effectLst>
            <a:outerShdw blurRad="330200" dist="292100" dir="12600000" algn="br" rotWithShape="0">
              <a:schemeClr val="bg1">
                <a:lumMod val="65000"/>
                <a:alpha val="99000"/>
              </a:schemeClr>
            </a:outerShdw>
          </a:effectLst>
        </p:spPr>
        <p:txBody>
          <a:bodyPr wrap="square" rtlCol="0" anchor="ctr">
            <a:noAutofit/>
          </a:bodyPr>
          <a:lstStyle/>
          <a:p>
            <a:pPr marL="355600">
              <a:spcBef>
                <a:spcPct val="50000"/>
              </a:spcBef>
              <a:buSzPct val="50000"/>
            </a:pPr>
            <a:r>
              <a:rPr lang="fi-FI" sz="2800" dirty="0">
                <a:solidFill>
                  <a:srgbClr val="1F3E00"/>
                </a:solidFill>
                <a:latin typeface="Arial" pitchFamily="34" charset="0"/>
              </a:rPr>
              <a:t>lukio-opinnot </a:t>
            </a:r>
          </a:p>
          <a:p>
            <a:pPr marL="355600">
              <a:spcBef>
                <a:spcPct val="50000"/>
              </a:spcBef>
              <a:buSzPct val="50000"/>
            </a:pPr>
            <a:r>
              <a:rPr lang="fi-FI" sz="2800" dirty="0" err="1">
                <a:solidFill>
                  <a:srgbClr val="1F3E00"/>
                </a:solidFill>
                <a:latin typeface="Arial" pitchFamily="34" charset="0"/>
                <a:hlinkClick r:id="rId2"/>
              </a:rPr>
              <a:t>www.lukio.lohja.fi</a:t>
            </a:r>
            <a:endParaRPr lang="fi-FI" sz="2800" dirty="0">
              <a:solidFill>
                <a:srgbClr val="1F3E00"/>
              </a:solidFill>
              <a:latin typeface="Arial" pitchFamily="34" charset="0"/>
            </a:endParaRPr>
          </a:p>
          <a:p>
            <a:pPr marL="355600">
              <a:spcBef>
                <a:spcPct val="50000"/>
              </a:spcBef>
              <a:buSzPct val="50000"/>
            </a:pPr>
            <a:r>
              <a:rPr lang="fi-FI" sz="2800" dirty="0">
                <a:solidFill>
                  <a:srgbClr val="1F3E00"/>
                </a:solidFill>
                <a:latin typeface="Arial" pitchFamily="34" charset="0"/>
              </a:rPr>
              <a:t>opintososiaaliset edut</a:t>
            </a:r>
          </a:p>
          <a:p>
            <a:pPr marL="355600">
              <a:spcBef>
                <a:spcPct val="50000"/>
              </a:spcBef>
              <a:buSzPct val="50000"/>
            </a:pPr>
            <a:r>
              <a:rPr lang="fi-FI" sz="2800" dirty="0">
                <a:solidFill>
                  <a:srgbClr val="1F3E00"/>
                </a:solidFill>
                <a:latin typeface="Arial" pitchFamily="34" charset="0"/>
              </a:rPr>
              <a:t>opinto-ohjaus</a:t>
            </a:r>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5148064" y="2060848"/>
            <a:ext cx="3995936" cy="2592287"/>
          </a:xfrm>
          <a:prstGeom prst="rect">
            <a:avLst/>
          </a:prstGeom>
          <a:noFill/>
          <a:ln w="9525">
            <a:noFill/>
            <a:miter lim="800000"/>
            <a:headEnd/>
            <a:tailEnd/>
          </a:ln>
        </p:spPr>
        <p:txBody>
          <a:bodyPr/>
          <a:lstStyle/>
          <a:p>
            <a:pPr eaLnBrk="0" hangingPunct="0">
              <a:tabLst>
                <a:tab pos="-822325" algn="l"/>
                <a:tab pos="822325" algn="l"/>
                <a:tab pos="1646238" algn="l"/>
                <a:tab pos="2468563" algn="l"/>
                <a:tab pos="3292475" algn="l"/>
                <a:tab pos="4114800" algn="l"/>
                <a:tab pos="4937125" algn="l"/>
              </a:tabLst>
            </a:pPr>
            <a:r>
              <a:rPr lang="fi-FI" sz="1800" dirty="0" smtClean="0">
                <a:solidFill>
                  <a:schemeClr val="tx2"/>
                </a:solidFill>
                <a:latin typeface="Arial" pitchFamily="34" charset="0"/>
                <a:cs typeface="Arial" pitchFamily="34" charset="0"/>
              </a:rPr>
              <a:t>YLIOPPILASTUTKINTO</a:t>
            </a:r>
            <a:r>
              <a:rPr lang="fi-FI" sz="1800" dirty="0">
                <a:solidFill>
                  <a:schemeClr val="tx2"/>
                </a:solidFill>
                <a:latin typeface="Arial" pitchFamily="34" charset="0"/>
                <a:cs typeface="Arial" pitchFamily="34" charset="0"/>
              </a:rPr>
              <a:t>:</a:t>
            </a:r>
          </a:p>
          <a:p>
            <a:pPr eaLnBrk="0" hangingPunct="0">
              <a:tabLst>
                <a:tab pos="-822325" algn="l"/>
                <a:tab pos="822325" algn="l"/>
                <a:tab pos="1646238" algn="l"/>
                <a:tab pos="2468563" algn="l"/>
                <a:tab pos="3292475" algn="l"/>
                <a:tab pos="4114800" algn="l"/>
                <a:tab pos="4937125" algn="l"/>
              </a:tabLst>
            </a:pPr>
            <a:r>
              <a:rPr lang="fi-FI" sz="1800" dirty="0" err="1" smtClean="0">
                <a:solidFill>
                  <a:schemeClr val="tx2"/>
                </a:solidFill>
                <a:latin typeface="Arial" pitchFamily="34" charset="0"/>
                <a:cs typeface="Arial" pitchFamily="34" charset="0"/>
                <a:hlinkClick r:id="rId2"/>
              </a:rPr>
              <a:t>www.ylioppilastutkinto.fi</a:t>
            </a:r>
            <a:endParaRPr lang="fi-FI" sz="1800" dirty="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endParaRPr lang="fi-FI" sz="1800" dirty="0" smtClean="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endParaRPr lang="fi-FI" sz="1800" dirty="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endParaRPr lang="fi-FI" sz="1800" dirty="0" smtClean="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endParaRPr lang="fi-FI" sz="1800" dirty="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r>
              <a:rPr lang="fi-FI" sz="1800" dirty="0">
                <a:solidFill>
                  <a:schemeClr val="tx2"/>
                </a:solidFill>
                <a:latin typeface="Arial" pitchFamily="34" charset="0"/>
                <a:cs typeface="Arial" pitchFamily="34" charset="0"/>
              </a:rPr>
              <a:t>OPINTOSOSIAALISET EDUT:</a:t>
            </a:r>
          </a:p>
          <a:p>
            <a:pPr eaLnBrk="0" hangingPunct="0">
              <a:tabLst>
                <a:tab pos="-822325" algn="l"/>
                <a:tab pos="822325" algn="l"/>
                <a:tab pos="1646238" algn="l"/>
                <a:tab pos="2468563" algn="l"/>
                <a:tab pos="3292475" algn="l"/>
                <a:tab pos="4114800" algn="l"/>
                <a:tab pos="4937125" algn="l"/>
              </a:tabLst>
            </a:pPr>
            <a:r>
              <a:rPr lang="fi-FI" sz="1800" dirty="0" err="1" smtClean="0">
                <a:solidFill>
                  <a:schemeClr val="tx2"/>
                </a:solidFill>
                <a:latin typeface="Arial" pitchFamily="34" charset="0"/>
                <a:cs typeface="Arial" pitchFamily="34" charset="0"/>
                <a:hlinkClick r:id="rId3"/>
              </a:rPr>
              <a:t>www.kela.fi</a:t>
            </a:r>
            <a:endParaRPr lang="fi-FI" sz="1800" dirty="0">
              <a:solidFill>
                <a:schemeClr val="tx2"/>
              </a:solidFill>
              <a:latin typeface="Arial" pitchFamily="34" charset="0"/>
              <a:cs typeface="Arial" pitchFamily="34" charset="0"/>
            </a:endParaRPr>
          </a:p>
        </p:txBody>
      </p:sp>
      <p:sp>
        <p:nvSpPr>
          <p:cNvPr id="4"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Hyödyllisiä linkkejä</a:t>
            </a:r>
            <a:endParaRPr lang="fi-FI" sz="2800" dirty="0">
              <a:latin typeface="+mn-lt"/>
            </a:endParaRPr>
          </a:p>
        </p:txBody>
      </p:sp>
      <p:sp>
        <p:nvSpPr>
          <p:cNvPr id="5" name="Rectangle 3"/>
          <p:cNvSpPr>
            <a:spLocks noChangeArrowheads="1"/>
          </p:cNvSpPr>
          <p:nvPr/>
        </p:nvSpPr>
        <p:spPr bwMode="auto">
          <a:xfrm>
            <a:off x="107504" y="2060848"/>
            <a:ext cx="4968552" cy="3240360"/>
          </a:xfrm>
          <a:prstGeom prst="rect">
            <a:avLst/>
          </a:prstGeom>
          <a:noFill/>
          <a:ln w="9525">
            <a:noFill/>
            <a:miter lim="800000"/>
            <a:headEnd/>
            <a:tailEnd/>
          </a:ln>
        </p:spPr>
        <p:txBody>
          <a:bodyPr/>
          <a:lstStyle/>
          <a:p>
            <a:pPr eaLnBrk="0" hangingPunct="0">
              <a:tabLst>
                <a:tab pos="-822325" algn="l"/>
                <a:tab pos="822325" algn="l"/>
                <a:tab pos="1646238" algn="l"/>
                <a:tab pos="2468563" algn="l"/>
                <a:tab pos="3292475" algn="l"/>
                <a:tab pos="4114800" algn="l"/>
                <a:tab pos="4937125" algn="l"/>
              </a:tabLst>
            </a:pPr>
            <a:r>
              <a:rPr lang="fi-FI" sz="1800" dirty="0" smtClean="0">
                <a:solidFill>
                  <a:srgbClr val="FF0000"/>
                </a:solidFill>
                <a:latin typeface="Arial" pitchFamily="34" charset="0"/>
                <a:cs typeface="Arial" pitchFamily="34" charset="0"/>
                <a:hlinkClick r:id="rId4"/>
              </a:rPr>
              <a:t>https://peda.net/lohja/lukiokoulutus/lohjan-lukio</a:t>
            </a:r>
            <a:endParaRPr lang="fi-FI" sz="1800" dirty="0" smtClean="0">
              <a:solidFill>
                <a:srgbClr val="FF0000"/>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r>
              <a:rPr lang="fi-FI" sz="1800" dirty="0">
                <a:solidFill>
                  <a:schemeClr val="tx2"/>
                </a:solidFill>
                <a:latin typeface="Arial" pitchFamily="34" charset="0"/>
                <a:cs typeface="Arial" pitchFamily="34" charset="0"/>
              </a:rPr>
              <a:t>	</a:t>
            </a:r>
            <a:r>
              <a:rPr lang="fi-FI" sz="1800" dirty="0">
                <a:solidFill>
                  <a:schemeClr val="tx2"/>
                </a:solidFill>
                <a:latin typeface="Arial" pitchFamily="34" charset="0"/>
                <a:cs typeface="Arial" pitchFamily="34" charset="0"/>
                <a:sym typeface="Wingdings" pitchFamily="2" charset="2"/>
              </a:rPr>
              <a:t></a:t>
            </a:r>
            <a:r>
              <a:rPr lang="fi-FI" sz="1800" dirty="0">
                <a:solidFill>
                  <a:schemeClr val="tx2"/>
                </a:solidFill>
                <a:latin typeface="Arial" pitchFamily="34" charset="0"/>
                <a:cs typeface="Arial" pitchFamily="34" charset="0"/>
              </a:rPr>
              <a:t> kalenteri, opinto-opas, yhteystiedot</a:t>
            </a:r>
          </a:p>
          <a:p>
            <a:pPr eaLnBrk="0" hangingPunct="0">
              <a:tabLst>
                <a:tab pos="-822325" algn="l"/>
                <a:tab pos="822325" algn="l"/>
                <a:tab pos="1646238" algn="l"/>
                <a:tab pos="2468563" algn="l"/>
                <a:tab pos="3292475" algn="l"/>
                <a:tab pos="4114800" algn="l"/>
                <a:tab pos="4937125" algn="l"/>
              </a:tabLst>
            </a:pPr>
            <a:r>
              <a:rPr lang="fi-FI" sz="1800" dirty="0">
                <a:solidFill>
                  <a:schemeClr val="tx2"/>
                </a:solidFill>
                <a:latin typeface="Arial" pitchFamily="34" charset="0"/>
                <a:cs typeface="Arial" pitchFamily="34" charset="0"/>
              </a:rPr>
              <a:t>	</a:t>
            </a:r>
            <a:r>
              <a:rPr lang="fi-FI" sz="1800" dirty="0">
                <a:solidFill>
                  <a:schemeClr val="tx2"/>
                </a:solidFill>
                <a:latin typeface="Arial" pitchFamily="34" charset="0"/>
                <a:cs typeface="Arial" pitchFamily="34" charset="0"/>
                <a:sym typeface="Wingdings" pitchFamily="2" charset="2"/>
              </a:rPr>
              <a:t> WILMA (jaksoarvostelut ja poissaoloraportit)</a:t>
            </a:r>
          </a:p>
          <a:p>
            <a:pPr eaLnBrk="0" hangingPunct="0">
              <a:tabLst>
                <a:tab pos="-822325" algn="l"/>
                <a:tab pos="822325" algn="l"/>
                <a:tab pos="1646238" algn="l"/>
                <a:tab pos="2468563" algn="l"/>
                <a:tab pos="3292475" algn="l"/>
                <a:tab pos="4114800" algn="l"/>
                <a:tab pos="4937125" algn="l"/>
              </a:tabLst>
            </a:pPr>
            <a:r>
              <a:rPr lang="fi-FI" sz="1800" dirty="0">
                <a:solidFill>
                  <a:schemeClr val="tx2"/>
                </a:solidFill>
                <a:latin typeface="Arial" pitchFamily="34" charset="0"/>
                <a:cs typeface="Arial" pitchFamily="34" charset="0"/>
                <a:sym typeface="Wingdings" pitchFamily="2" charset="2"/>
              </a:rPr>
              <a:t>		- </a:t>
            </a:r>
            <a:r>
              <a:rPr lang="fi-FI" sz="1800" dirty="0" err="1">
                <a:solidFill>
                  <a:schemeClr val="tx2"/>
                </a:solidFill>
                <a:latin typeface="Arial" pitchFamily="34" charset="0"/>
                <a:cs typeface="Arial" pitchFamily="34" charset="0"/>
                <a:sym typeface="Wingdings" pitchFamily="2" charset="2"/>
              </a:rPr>
              <a:t>mainio.matti</a:t>
            </a:r>
            <a:r>
              <a:rPr lang="fi-FI" sz="1800" dirty="0">
                <a:solidFill>
                  <a:schemeClr val="tx2"/>
                </a:solidFill>
                <a:latin typeface="Arial" pitchFamily="34" charset="0"/>
                <a:cs typeface="Arial" pitchFamily="34" charset="0"/>
                <a:sym typeface="Wingdings" pitchFamily="2" charset="2"/>
              </a:rPr>
              <a:t> (matti</a:t>
            </a:r>
            <a:r>
              <a:rPr lang="fi-FI" sz="1800" dirty="0" smtClean="0">
                <a:solidFill>
                  <a:schemeClr val="tx2"/>
                </a:solidFill>
                <a:latin typeface="Arial" pitchFamily="34" charset="0"/>
                <a:cs typeface="Arial" pitchFamily="34" charset="0"/>
                <a:sym typeface="Wingdings" pitchFamily="2" charset="2"/>
              </a:rPr>
              <a:t>)</a:t>
            </a:r>
            <a:endParaRPr lang="fi-FI" sz="1800" dirty="0">
              <a:solidFill>
                <a:schemeClr val="tx2"/>
              </a:solidFill>
              <a:latin typeface="Arial" pitchFamily="34" charset="0"/>
              <a:cs typeface="Arial" pitchFamily="34" charset="0"/>
              <a:sym typeface="Wingdings" pitchFamily="2" charset="2"/>
            </a:endParaRPr>
          </a:p>
          <a:p>
            <a:pPr eaLnBrk="0" hangingPunct="0">
              <a:tabLst>
                <a:tab pos="-822325" algn="l"/>
                <a:tab pos="822325" algn="l"/>
                <a:tab pos="1646238" algn="l"/>
                <a:tab pos="2468563" algn="l"/>
                <a:tab pos="3292475" algn="l"/>
                <a:tab pos="4114800" algn="l"/>
                <a:tab pos="4937125" algn="l"/>
              </a:tabLst>
            </a:pPr>
            <a:endParaRPr lang="fi-FI" sz="1800" dirty="0">
              <a:solidFill>
                <a:schemeClr val="tx2"/>
              </a:solidFill>
              <a:latin typeface="Arial" pitchFamily="34" charset="0"/>
              <a:cs typeface="Arial" pitchFamily="34" charset="0"/>
              <a:sym typeface="Wingdings" pitchFamily="2" charset="2"/>
            </a:endParaRPr>
          </a:p>
          <a:p>
            <a:pPr eaLnBrk="0" hangingPunct="0">
              <a:tabLst>
                <a:tab pos="-822325" algn="l"/>
                <a:tab pos="822325" algn="l"/>
                <a:tab pos="1646238" algn="l"/>
                <a:tab pos="2468563" algn="l"/>
                <a:tab pos="3292475" algn="l"/>
                <a:tab pos="4114800" algn="l"/>
                <a:tab pos="4937125" algn="l"/>
              </a:tabLst>
            </a:pPr>
            <a:endParaRPr lang="fi-FI" sz="1800" dirty="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r>
              <a:rPr lang="fi-FI" sz="1800" dirty="0">
                <a:solidFill>
                  <a:schemeClr val="tx2"/>
                </a:solidFill>
                <a:latin typeface="Arial" pitchFamily="34" charset="0"/>
                <a:cs typeface="Arial" pitchFamily="34" charset="0"/>
              </a:rPr>
              <a:t>OPINTOJEN SUUNNITTELU:</a:t>
            </a:r>
          </a:p>
          <a:p>
            <a:pPr eaLnBrk="0" hangingPunct="0">
              <a:tabLst>
                <a:tab pos="-822325" algn="l"/>
                <a:tab pos="822325" algn="l"/>
                <a:tab pos="1646238" algn="l"/>
                <a:tab pos="2468563" algn="l"/>
                <a:tab pos="3292475" algn="l"/>
                <a:tab pos="4114800" algn="l"/>
                <a:tab pos="4937125" algn="l"/>
              </a:tabLst>
            </a:pPr>
            <a:r>
              <a:rPr lang="fi-FI" sz="1800" dirty="0" err="1" smtClean="0">
                <a:solidFill>
                  <a:schemeClr val="tx2"/>
                </a:solidFill>
                <a:latin typeface="Arial" pitchFamily="34" charset="0"/>
                <a:cs typeface="Arial" pitchFamily="34" charset="0"/>
                <a:hlinkClick r:id="rId5"/>
              </a:rPr>
              <a:t>www.opintopolku.fi</a:t>
            </a:r>
            <a:endParaRPr lang="fi-FI" sz="1800" dirty="0" smtClean="0">
              <a:solidFill>
                <a:schemeClr val="tx2"/>
              </a:solidFill>
              <a:latin typeface="Arial" pitchFamily="34" charset="0"/>
              <a:cs typeface="Arial" pitchFamily="34" charset="0"/>
              <a:hlinkClick r:id="rId6"/>
            </a:endParaRPr>
          </a:p>
          <a:p>
            <a:pPr eaLnBrk="0" hangingPunct="0">
              <a:tabLst>
                <a:tab pos="-822325" algn="l"/>
                <a:tab pos="822325" algn="l"/>
                <a:tab pos="1646238" algn="l"/>
                <a:tab pos="2468563" algn="l"/>
                <a:tab pos="3292475" algn="l"/>
                <a:tab pos="4114800" algn="l"/>
                <a:tab pos="4937125" algn="l"/>
              </a:tabLst>
            </a:pPr>
            <a:r>
              <a:rPr lang="fi-FI" sz="1800" dirty="0" err="1" smtClean="0">
                <a:solidFill>
                  <a:schemeClr val="tx2"/>
                </a:solidFill>
                <a:latin typeface="Arial" pitchFamily="34" charset="0"/>
                <a:cs typeface="Arial" pitchFamily="34" charset="0"/>
                <a:hlinkClick r:id="rId7"/>
              </a:rPr>
              <a:t>www.mol.fi/avo</a:t>
            </a:r>
            <a:r>
              <a:rPr lang="fi-FI" sz="1800" dirty="0" smtClean="0">
                <a:solidFill>
                  <a:schemeClr val="tx2"/>
                </a:solidFill>
                <a:latin typeface="Arial" pitchFamily="34" charset="0"/>
                <a:cs typeface="Arial" pitchFamily="34" charset="0"/>
                <a:hlinkClick r:id="rId7"/>
              </a:rPr>
              <a:t>/</a:t>
            </a:r>
            <a:endParaRPr lang="fi-FI" sz="1800" dirty="0">
              <a:solidFill>
                <a:schemeClr val="tx2"/>
              </a:solidFill>
              <a:latin typeface="Arial" pitchFamily="34" charset="0"/>
              <a:cs typeface="Arial" pitchFamily="34" charset="0"/>
            </a:endParaRPr>
          </a:p>
          <a:p>
            <a:pPr eaLnBrk="0" hangingPunct="0">
              <a:tabLst>
                <a:tab pos="-822325" algn="l"/>
                <a:tab pos="822325" algn="l"/>
                <a:tab pos="1646238" algn="l"/>
                <a:tab pos="2468563" algn="l"/>
                <a:tab pos="3292475" algn="l"/>
                <a:tab pos="4114800" algn="l"/>
                <a:tab pos="4937125" algn="l"/>
              </a:tabLst>
            </a:pPr>
            <a:endParaRPr lang="fi-FI" sz="1800" dirty="0">
              <a:solidFill>
                <a:schemeClr val="tx2"/>
              </a:solidFill>
              <a:latin typeface="Arial" pitchFamily="34" charset="0"/>
              <a:cs typeface="Arial" pitchFamily="34" charset="0"/>
            </a:endParaRPr>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5"/>
          <p:cNvSpPr txBox="1">
            <a:spLocks noChangeArrowheads="1"/>
          </p:cNvSpPr>
          <p:nvPr/>
        </p:nvSpPr>
        <p:spPr bwMode="auto">
          <a:xfrm>
            <a:off x="1475805" y="1700808"/>
            <a:ext cx="6120531" cy="1169551"/>
          </a:xfrm>
          <a:prstGeom prst="rect">
            <a:avLst/>
          </a:prstGeom>
          <a:noFill/>
          <a:ln w="9525">
            <a:noFill/>
            <a:miter lim="800000"/>
            <a:headEnd/>
            <a:tailEnd/>
          </a:ln>
        </p:spPr>
        <p:txBody>
          <a:bodyPr wrap="square">
            <a:spAutoFit/>
          </a:bodyPr>
          <a:lstStyle/>
          <a:p>
            <a:pPr algn="ctr">
              <a:spcBef>
                <a:spcPct val="50000"/>
              </a:spcBef>
            </a:pPr>
            <a:r>
              <a:rPr lang="fi-FI" sz="2800" dirty="0" smtClean="0">
                <a:solidFill>
                  <a:schemeClr val="tx2"/>
                </a:solidFill>
                <a:latin typeface="Arial" pitchFamily="34" charset="0"/>
                <a:cs typeface="Arial" pitchFamily="34" charset="0"/>
              </a:rPr>
              <a:t>Tiistaina 23.1.2018 </a:t>
            </a:r>
            <a:r>
              <a:rPr lang="fi-FI" sz="2800" dirty="0">
                <a:solidFill>
                  <a:schemeClr val="tx2"/>
                </a:solidFill>
                <a:latin typeface="Arial" pitchFamily="34" charset="0"/>
                <a:cs typeface="Arial" pitchFamily="34" charset="0"/>
              </a:rPr>
              <a:t>klo 18.00 </a:t>
            </a:r>
            <a:endParaRPr lang="fi-FI" sz="2800" dirty="0" smtClean="0">
              <a:solidFill>
                <a:schemeClr val="tx2"/>
              </a:solidFill>
              <a:latin typeface="Arial" pitchFamily="34" charset="0"/>
              <a:cs typeface="Arial" pitchFamily="34" charset="0"/>
            </a:endParaRPr>
          </a:p>
          <a:p>
            <a:pPr algn="ctr">
              <a:spcBef>
                <a:spcPct val="50000"/>
              </a:spcBef>
            </a:pPr>
            <a:r>
              <a:rPr lang="fi-FI" sz="2800" dirty="0" smtClean="0">
                <a:solidFill>
                  <a:schemeClr val="tx2"/>
                </a:solidFill>
                <a:latin typeface="Arial" pitchFamily="34" charset="0"/>
                <a:cs typeface="Arial" pitchFamily="34" charset="0"/>
              </a:rPr>
              <a:t>lukion juhlasalissa.</a:t>
            </a:r>
            <a:endParaRPr lang="fi-FI" sz="2800" dirty="0">
              <a:solidFill>
                <a:schemeClr val="tx2"/>
              </a:solidFill>
              <a:latin typeface="Arial" pitchFamily="34" charset="0"/>
              <a:cs typeface="Arial" pitchFamily="34" charset="0"/>
            </a:endParaRPr>
          </a:p>
        </p:txBody>
      </p:sp>
      <p:sp>
        <p:nvSpPr>
          <p:cNvPr id="5" name="Text Box 4"/>
          <p:cNvSpPr txBox="1">
            <a:spLocks noChangeArrowheads="1"/>
          </p:cNvSpPr>
          <p:nvPr/>
        </p:nvSpPr>
        <p:spPr bwMode="auto">
          <a:xfrm>
            <a:off x="1" y="588477"/>
            <a:ext cx="9040964"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Seuraava vanhempainilta</a:t>
            </a:r>
            <a:endParaRPr lang="fi-FI" sz="2800" dirty="0">
              <a:latin typeface="+mn-lt"/>
            </a:endParaRPr>
          </a:p>
        </p:txBody>
      </p:sp>
      <p:sp>
        <p:nvSpPr>
          <p:cNvPr id="6" name="Text Box 4"/>
          <p:cNvSpPr txBox="1">
            <a:spLocks noChangeArrowheads="1"/>
          </p:cNvSpPr>
          <p:nvPr/>
        </p:nvSpPr>
        <p:spPr bwMode="auto">
          <a:xfrm>
            <a:off x="0" y="3501008"/>
            <a:ext cx="9144000" cy="1008112"/>
          </a:xfrm>
          <a:prstGeom prst="rect">
            <a:avLst/>
          </a:prstGeom>
          <a:noFill/>
          <a:ln w="9525">
            <a:noFill/>
            <a:miter lim="800000"/>
            <a:headEnd/>
            <a:tailEnd/>
          </a:ln>
        </p:spPr>
        <p:txBody>
          <a:bodyPr wrap="square">
            <a:noAutofit/>
          </a:bodyPr>
          <a:lstStyle/>
          <a:p>
            <a:pPr algn="ctr">
              <a:spcBef>
                <a:spcPct val="50000"/>
              </a:spcBef>
            </a:pPr>
            <a:r>
              <a:rPr lang="fi-FI" sz="4800" dirty="0" smtClean="0">
                <a:solidFill>
                  <a:srgbClr val="1F3E00"/>
                </a:solidFill>
                <a:latin typeface="+mj-lt"/>
              </a:rPr>
              <a:t>KIITOS!</a:t>
            </a:r>
            <a:endParaRPr lang="fi-FI" sz="4800" dirty="0">
              <a:latin typeface="+mn-lt"/>
            </a:endParaRPr>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7462" y="579120"/>
            <a:ext cx="9163050" cy="689640"/>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Arial" pitchFamily="34" charset="0"/>
                <a:cs typeface="Arial" pitchFamily="34" charset="0"/>
              </a:rPr>
              <a:t>Yhteystiedot</a:t>
            </a:r>
            <a:endParaRPr lang="fi-FI" sz="4000" dirty="0">
              <a:solidFill>
                <a:srgbClr val="1F3E00"/>
              </a:solidFill>
              <a:latin typeface="Arial" pitchFamily="34" charset="0"/>
              <a:cs typeface="Arial" pitchFamily="34" charset="0"/>
            </a:endParaRPr>
          </a:p>
        </p:txBody>
      </p:sp>
      <p:graphicFrame>
        <p:nvGraphicFramePr>
          <p:cNvPr id="6" name="Taulukko 5"/>
          <p:cNvGraphicFramePr>
            <a:graphicFrameLocks noGrp="1"/>
          </p:cNvGraphicFramePr>
          <p:nvPr>
            <p:extLst>
              <p:ext uri="{D42A27DB-BD31-4B8C-83A1-F6EECF244321}">
                <p14:modId xmlns:p14="http://schemas.microsoft.com/office/powerpoint/2010/main" val="4176546201"/>
              </p:ext>
            </p:extLst>
          </p:nvPr>
        </p:nvGraphicFramePr>
        <p:xfrm>
          <a:off x="576697" y="1412776"/>
          <a:ext cx="7992887" cy="4537815"/>
        </p:xfrm>
        <a:graphic>
          <a:graphicData uri="http://schemas.openxmlformats.org/drawingml/2006/table">
            <a:tbl>
              <a:tblPr firstRow="1" bandRow="1">
                <a:effectLst>
                  <a:outerShdw blurRad="330200" dist="292100" dir="12600000" algn="t" rotWithShape="0">
                    <a:schemeClr val="bg1">
                      <a:lumMod val="65000"/>
                      <a:alpha val="99000"/>
                    </a:schemeClr>
                  </a:outerShdw>
                </a:effectLst>
                <a:tableStyleId>{5C22544A-7EE6-4342-B048-85BDC9FD1C3A}</a:tableStyleId>
              </a:tblPr>
              <a:tblGrid>
                <a:gridCol w="3007382"/>
                <a:gridCol w="2321209"/>
                <a:gridCol w="2664296"/>
              </a:tblGrid>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dirty="0" smtClean="0">
                          <a:solidFill>
                            <a:schemeClr val="tx1"/>
                          </a:solidFill>
                          <a:latin typeface="Arial" pitchFamily="34" charset="0"/>
                        </a:rPr>
                        <a:t>Erityisopettaja (ma)</a:t>
                      </a:r>
                      <a:br>
                        <a:rPr lang="fi-FI" sz="1400" b="0" dirty="0" smtClean="0">
                          <a:solidFill>
                            <a:schemeClr val="tx1"/>
                          </a:solidFill>
                          <a:latin typeface="Arial" pitchFamily="34" charset="0"/>
                        </a:rPr>
                      </a:br>
                      <a:r>
                        <a:rPr lang="fi-FI" sz="1400" b="0" dirty="0" smtClean="0">
                          <a:solidFill>
                            <a:schemeClr val="tx1"/>
                          </a:solidFill>
                          <a:latin typeface="Arial" pitchFamily="34" charset="0"/>
                        </a:rPr>
                        <a:t>– ryhmät</a:t>
                      </a:r>
                      <a:r>
                        <a:rPr lang="fi-FI" sz="1400" b="0" baseline="0" dirty="0" smtClean="0">
                          <a:solidFill>
                            <a:schemeClr val="tx1"/>
                          </a:solidFill>
                          <a:latin typeface="Arial" pitchFamily="34" charset="0"/>
                        </a:rPr>
                        <a:t> ABC ja 14D + N2</a:t>
                      </a:r>
                      <a:endParaRPr lang="fi-FI" sz="1400" b="0" dirty="0" smtClean="0">
                        <a:solidFill>
                          <a:schemeClr val="tx1"/>
                        </a:solidFill>
                      </a:endParaRPr>
                    </a:p>
                  </a:txBody>
                  <a:tcPr anchor="ctr">
                    <a:lnB w="3175" cap="flat" cmpd="sng" algn="ctr">
                      <a:solidFill>
                        <a:schemeClr val="bg1"/>
                      </a:solidFill>
                      <a:prstDash val="solid"/>
                      <a:round/>
                      <a:headEnd type="none" w="med" len="med"/>
                      <a:tailEnd type="none" w="med" len="med"/>
                    </a:lnB>
                    <a:solidFill>
                      <a:srgbClr val="E6F3D5"/>
                    </a:solidFill>
                  </a:tcPr>
                </a:tc>
                <a:tc>
                  <a:txBody>
                    <a:bodyPr/>
                    <a:lstStyle/>
                    <a:p>
                      <a:r>
                        <a:rPr lang="fi-FI" sz="1400" b="0" dirty="0" smtClean="0">
                          <a:solidFill>
                            <a:schemeClr val="tx1"/>
                          </a:solidFill>
                        </a:rPr>
                        <a:t>Johanna Kiviniemi</a:t>
                      </a:r>
                      <a:endParaRPr lang="fi-FI" sz="1400" b="0" dirty="0">
                        <a:solidFill>
                          <a:schemeClr val="tx1"/>
                        </a:solidFill>
                      </a:endParaRPr>
                    </a:p>
                  </a:txBody>
                  <a:tcPr anchor="ctr">
                    <a:lnB w="3175" cap="flat" cmpd="sng" algn="ctr">
                      <a:solidFill>
                        <a:schemeClr val="bg1"/>
                      </a:solidFill>
                      <a:prstDash val="solid"/>
                      <a:round/>
                      <a:headEnd type="none" w="med" len="med"/>
                      <a:tailEnd type="none" w="med" len="med"/>
                    </a:lnB>
                    <a:solidFill>
                      <a:srgbClr val="E6F3D5"/>
                    </a:solidFill>
                  </a:tcPr>
                </a:tc>
                <a:tc>
                  <a:txBody>
                    <a:bodyPr/>
                    <a:lstStyle/>
                    <a:p>
                      <a:pPr lvl="0" defTabSz="896938">
                        <a:spcBef>
                          <a:spcPts val="200"/>
                        </a:spcBef>
                        <a:tabLst>
                          <a:tab pos="2514600" algn="l"/>
                          <a:tab pos="4933950" algn="l"/>
                        </a:tabLst>
                      </a:pPr>
                      <a:r>
                        <a:rPr lang="fi-FI" sz="1400" b="0" dirty="0" smtClean="0">
                          <a:solidFill>
                            <a:schemeClr val="tx1"/>
                          </a:solidFill>
                          <a:latin typeface="Arial" pitchFamily="34" charset="0"/>
                        </a:rPr>
                        <a:t>puh. 044 374 3777</a:t>
                      </a:r>
                    </a:p>
                  </a:txBody>
                  <a:tcPr anchor="ctr">
                    <a:lnB w="3175" cap="flat" cmpd="sng" algn="ctr">
                      <a:solidFill>
                        <a:schemeClr val="bg1"/>
                      </a:solidFill>
                      <a:prstDash val="solid"/>
                      <a:round/>
                      <a:headEnd type="none" w="med" len="med"/>
                      <a:tailEnd type="none" w="med" len="med"/>
                    </a:lnB>
                    <a:solidFill>
                      <a:srgbClr val="E6F3D5"/>
                    </a:solidFill>
                  </a:tcPr>
                </a:tc>
              </a:tr>
              <a:tr h="518160">
                <a:tc>
                  <a:txBody>
                    <a:bodyPr/>
                    <a:lstStyle/>
                    <a:p>
                      <a:pPr algn="l"/>
                      <a:r>
                        <a:rPr lang="fi-FI" sz="1400" b="0" dirty="0" smtClean="0">
                          <a:solidFill>
                            <a:schemeClr val="tx1"/>
                          </a:solidFill>
                          <a:latin typeface="Arial" pitchFamily="34" charset="0"/>
                        </a:rPr>
                        <a:t>Erityisopettaja (ma - ti)</a:t>
                      </a:r>
                      <a:br>
                        <a:rPr lang="fi-FI" sz="1400" b="0" dirty="0" smtClean="0">
                          <a:solidFill>
                            <a:schemeClr val="tx1"/>
                          </a:solidFill>
                          <a:latin typeface="Arial" pitchFamily="34" charset="0"/>
                        </a:rPr>
                      </a:br>
                      <a:r>
                        <a:rPr lang="fi-FI" sz="1400" b="0" dirty="0" smtClean="0">
                          <a:solidFill>
                            <a:schemeClr val="tx1"/>
                          </a:solidFill>
                          <a:latin typeface="Arial" pitchFamily="34" charset="0"/>
                        </a:rPr>
                        <a:t>– ryhmät</a:t>
                      </a:r>
                      <a:r>
                        <a:rPr lang="fi-FI" sz="1400" b="0" baseline="0" dirty="0" smtClean="0">
                          <a:solidFill>
                            <a:schemeClr val="tx1"/>
                          </a:solidFill>
                          <a:latin typeface="Arial" pitchFamily="34" charset="0"/>
                        </a:rPr>
                        <a:t> DEFGH + N2, paitsi 14D</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400" b="0" dirty="0" smtClean="0">
                          <a:solidFill>
                            <a:schemeClr val="tx1"/>
                          </a:solidFill>
                          <a:latin typeface="Arial" pitchFamily="34" charset="0"/>
                        </a:rPr>
                        <a:t>Mari-Anna Jääskeläinen</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lvl="0" defTabSz="896938">
                        <a:spcBef>
                          <a:spcPts val="200"/>
                        </a:spcBef>
                        <a:tabLst>
                          <a:tab pos="2514600" algn="l"/>
                          <a:tab pos="4933950" algn="l"/>
                        </a:tabLst>
                      </a:pPr>
                      <a:r>
                        <a:rPr lang="fi-FI" sz="1400" b="0" dirty="0" smtClean="0">
                          <a:solidFill>
                            <a:schemeClr val="tx1"/>
                          </a:solidFill>
                          <a:latin typeface="Arial" pitchFamily="34" charset="0"/>
                        </a:rPr>
                        <a:t>puh. 044 374 3754</a:t>
                      </a: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518160">
                <a:tc>
                  <a:txBody>
                    <a:bodyPr/>
                    <a:lstStyle/>
                    <a:p>
                      <a:pPr algn="l"/>
                      <a:r>
                        <a:rPr lang="fi-FI" sz="1400" dirty="0" smtClean="0">
                          <a:latin typeface="Arial" pitchFamily="34" charset="0"/>
                        </a:rPr>
                        <a:t>Terveydenhoitaja (ma - pe)</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r>
                        <a:rPr lang="fi-FI" sz="1400" dirty="0" smtClean="0">
                          <a:latin typeface="Arial" pitchFamily="34" charset="0"/>
                        </a:rPr>
                        <a:t>Satu Sjöblom</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pPr defTabSz="896938">
                        <a:spcBef>
                          <a:spcPts val="200"/>
                        </a:spcBef>
                        <a:tabLst>
                          <a:tab pos="2514600" algn="l"/>
                          <a:tab pos="4933950" algn="l"/>
                        </a:tabLst>
                      </a:pPr>
                      <a:r>
                        <a:rPr lang="fi-FI" sz="1400" dirty="0" smtClean="0">
                          <a:latin typeface="Arial" pitchFamily="34" charset="0"/>
                        </a:rPr>
                        <a:t>puh. 044 374 3340</a:t>
                      </a: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r>
              <a:tr h="518160">
                <a:tc>
                  <a:txBody>
                    <a:bodyPr/>
                    <a:lstStyle/>
                    <a:p>
                      <a:pPr algn="l"/>
                      <a:r>
                        <a:rPr lang="fi-FI" sz="1400" dirty="0" smtClean="0">
                          <a:latin typeface="Arial" pitchFamily="34" charset="0"/>
                        </a:rPr>
                        <a:t>Lukiopsykologi (ma - ke)</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400" dirty="0" smtClean="0">
                          <a:latin typeface="Arial" pitchFamily="34" charset="0"/>
                        </a:rPr>
                        <a:t>Marja-Helena Kunnas</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smtClean="0">
                          <a:latin typeface="Arial" pitchFamily="34" charset="0"/>
                        </a:rPr>
                        <a:t>puh. 044 374 0003</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518160">
                <a:tc>
                  <a:txBody>
                    <a:bodyPr/>
                    <a:lstStyle/>
                    <a:p>
                      <a:pPr algn="l"/>
                      <a:r>
                        <a:rPr lang="fi-FI" sz="1400" b="0" dirty="0" smtClean="0">
                          <a:solidFill>
                            <a:schemeClr val="tx1"/>
                          </a:solidFill>
                        </a:rPr>
                        <a:t>Lukiokuraattori</a:t>
                      </a:r>
                      <a:r>
                        <a:rPr lang="fi-FI" sz="1400" b="0" baseline="0" dirty="0" smtClean="0">
                          <a:solidFill>
                            <a:schemeClr val="tx1"/>
                          </a:solidFill>
                        </a:rPr>
                        <a:t> (ti - pe)</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r>
                        <a:rPr lang="fi-FI" sz="1400" b="0" dirty="0" smtClean="0">
                          <a:solidFill>
                            <a:schemeClr val="tx1"/>
                          </a:solidFill>
                        </a:rPr>
                        <a:t>Ilmoitetaan</a:t>
                      </a:r>
                      <a:r>
                        <a:rPr lang="fi-FI" sz="1400" b="0" baseline="0" dirty="0" smtClean="0">
                          <a:solidFill>
                            <a:schemeClr val="tx1"/>
                          </a:solidFill>
                        </a:rPr>
                        <a:t> myöhemmin</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dirty="0" smtClean="0">
                          <a:solidFill>
                            <a:schemeClr val="tx1"/>
                          </a:solidFill>
                        </a:rPr>
                        <a:t>puh. 044 374 3260</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r>
              <a:tr h="518160">
                <a:tc>
                  <a:txBody>
                    <a:bodyPr/>
                    <a:lstStyle/>
                    <a:p>
                      <a:pPr algn="l"/>
                      <a:r>
                        <a:rPr lang="fi-FI" sz="1400" dirty="0" smtClean="0">
                          <a:latin typeface="Arial" pitchFamily="34" charset="0"/>
                        </a:rPr>
                        <a:t>Opintosihteeri</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400" dirty="0" smtClean="0">
                          <a:latin typeface="Arial" pitchFamily="34" charset="0"/>
                        </a:rPr>
                        <a:t>Siru Kantola</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smtClean="0">
                          <a:latin typeface="Arial" pitchFamily="34" charset="0"/>
                        </a:rPr>
                        <a:t>puh. 044 369 1467</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518160">
                <a:tc>
                  <a:txBody>
                    <a:bodyPr/>
                    <a:lstStyle/>
                    <a:p>
                      <a:pPr algn="l"/>
                      <a:r>
                        <a:rPr lang="fi-FI" sz="1400" dirty="0" smtClean="0">
                          <a:latin typeface="Arial" pitchFamily="34" charset="0"/>
                        </a:rPr>
                        <a:t>Apulaisrehtori</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r>
                        <a:rPr lang="fi-FI" sz="1400" dirty="0" smtClean="0">
                          <a:latin typeface="Arial" pitchFamily="34" charset="0"/>
                        </a:rPr>
                        <a:t>Juha Nurmi</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smtClean="0">
                          <a:latin typeface="Arial" pitchFamily="34" charset="0"/>
                        </a:rPr>
                        <a:t>puh. 044 369 1480</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r>
              <a:tr h="518160">
                <a:tc>
                  <a:txBody>
                    <a:bodyPr/>
                    <a:lstStyle/>
                    <a:p>
                      <a:pPr algn="l"/>
                      <a:r>
                        <a:rPr lang="fi-FI" sz="1400" dirty="0" smtClean="0">
                          <a:latin typeface="Arial" pitchFamily="34" charset="0"/>
                        </a:rPr>
                        <a:t>Rehtori</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400" dirty="0" smtClean="0">
                          <a:latin typeface="Arial" pitchFamily="34" charset="0"/>
                        </a:rPr>
                        <a:t>Panu Ruoste</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latin typeface="Arial" pitchFamily="34" charset="0"/>
                        </a:rPr>
                        <a:t>puh. 050 5768907</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392535">
                <a:tc gridSpan="3">
                  <a:txBody>
                    <a:bodyPr/>
                    <a:lstStyle/>
                    <a:p>
                      <a:pPr algn="l">
                        <a:tabLst>
                          <a:tab pos="5019675" algn="l"/>
                        </a:tabLst>
                      </a:pPr>
                      <a:r>
                        <a:rPr lang="fi-FI" sz="1400" b="1" dirty="0" smtClean="0">
                          <a:latin typeface="Arial" pitchFamily="34" charset="0"/>
                        </a:rPr>
                        <a:t>hallinto</a:t>
                      </a:r>
                      <a:r>
                        <a:rPr lang="fi-FI" sz="1400" dirty="0" smtClean="0">
                          <a:latin typeface="Arial" pitchFamily="34" charset="0"/>
                        </a:rPr>
                        <a:t> </a:t>
                      </a:r>
                      <a:r>
                        <a:rPr lang="fi-FI" sz="1400" dirty="0" err="1" smtClean="0">
                          <a:latin typeface="Arial" pitchFamily="34" charset="0"/>
                        </a:rPr>
                        <a:t>etunimi.sukunimi@lohja.fi</a:t>
                      </a:r>
                      <a:r>
                        <a:rPr lang="fi-FI" sz="1400" dirty="0" smtClean="0">
                          <a:latin typeface="Arial" pitchFamily="34" charset="0"/>
                        </a:rPr>
                        <a:t>                                </a:t>
                      </a:r>
                      <a:r>
                        <a:rPr lang="fi-FI" sz="1400" b="1" dirty="0" smtClean="0">
                          <a:latin typeface="Arial" pitchFamily="34" charset="0"/>
                        </a:rPr>
                        <a:t>opettajat</a:t>
                      </a:r>
                      <a:r>
                        <a:rPr lang="fi-FI" sz="1400" dirty="0" smtClean="0">
                          <a:latin typeface="Arial" pitchFamily="34" charset="0"/>
                        </a:rPr>
                        <a:t> </a:t>
                      </a:r>
                      <a:r>
                        <a:rPr lang="fi-FI" sz="1400" dirty="0" err="1" smtClean="0">
                          <a:latin typeface="Arial" pitchFamily="34" charset="0"/>
                        </a:rPr>
                        <a:t>etunimi.sukunimi@edu.lohja.fi</a:t>
                      </a:r>
                      <a:endParaRPr lang="fi-FI" sz="1400" b="0" dirty="0">
                        <a:solidFill>
                          <a:schemeClr val="tx1"/>
                        </a:solidFill>
                      </a:endParaRPr>
                    </a:p>
                  </a:txBody>
                  <a:tcPr anchor="ctr">
                    <a:lnT w="3175" cap="flat" cmpd="sng" algn="ctr">
                      <a:solidFill>
                        <a:schemeClr val="bg1"/>
                      </a:solidFill>
                      <a:prstDash val="solid"/>
                      <a:round/>
                      <a:headEnd type="none" w="med" len="med"/>
                      <a:tailEnd type="none" w="med" len="med"/>
                    </a:lnT>
                    <a:solidFill>
                      <a:srgbClr val="E6F3D5"/>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dirty="0">
                        <a:solidFill>
                          <a:schemeClr val="tx1"/>
                        </a:solidFill>
                      </a:endParaRPr>
                    </a:p>
                  </a:txBody>
                  <a:tcPr>
                    <a:lnT w="3175" cap="flat" cmpd="sng" algn="ctr">
                      <a:solidFill>
                        <a:schemeClr val="bg1"/>
                      </a:solidFill>
                      <a:prstDash val="solid"/>
                      <a:round/>
                      <a:headEnd type="none" w="med" len="med"/>
                      <a:tailEnd type="none" w="med" len="med"/>
                    </a:lnT>
                    <a:solidFill>
                      <a:srgbClr val="BADF89"/>
                    </a:solidFill>
                  </a:tcPr>
                </a:tc>
                <a:tc hMerge="1">
                  <a:txBody>
                    <a:bodyPr/>
                    <a:lstStyle/>
                    <a:p>
                      <a:endParaRPr lang="fi-FI" sz="1400" b="0" dirty="0">
                        <a:solidFill>
                          <a:schemeClr val="tx1"/>
                        </a:solidFill>
                      </a:endParaRPr>
                    </a:p>
                  </a:txBody>
                  <a:tcPr>
                    <a:lnT w="3175" cap="flat" cmpd="sng" algn="ctr">
                      <a:solidFill>
                        <a:schemeClr val="bg1"/>
                      </a:solidFill>
                      <a:prstDash val="solid"/>
                      <a:round/>
                      <a:headEnd type="none" w="med" len="med"/>
                      <a:tailEnd type="none" w="med" len="med"/>
                    </a:lnT>
                    <a:solidFill>
                      <a:srgbClr val="BADF89"/>
                    </a:solidFill>
                  </a:tcPr>
                </a:tc>
              </a:tr>
            </a:tbl>
          </a:graphicData>
        </a:graphic>
      </p:graphicFrame>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 y="586740"/>
            <a:ext cx="9144001" cy="609600"/>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Ryhmän- ja opinto-ohjaajat</a:t>
            </a:r>
            <a:endParaRPr lang="fi-FI" sz="2800" dirty="0">
              <a:latin typeface="+mn-lt"/>
            </a:endParaRPr>
          </a:p>
        </p:txBody>
      </p:sp>
      <p:graphicFrame>
        <p:nvGraphicFramePr>
          <p:cNvPr id="2" name="Taulukko 1"/>
          <p:cNvGraphicFramePr>
            <a:graphicFrameLocks noGrp="1"/>
          </p:cNvGraphicFramePr>
          <p:nvPr>
            <p:extLst>
              <p:ext uri="{D42A27DB-BD31-4B8C-83A1-F6EECF244321}">
                <p14:modId xmlns:p14="http://schemas.microsoft.com/office/powerpoint/2010/main" val="1168670119"/>
              </p:ext>
            </p:extLst>
          </p:nvPr>
        </p:nvGraphicFramePr>
        <p:xfrm>
          <a:off x="1115616" y="1988840"/>
          <a:ext cx="7128792" cy="3936465"/>
        </p:xfrm>
        <a:graphic>
          <a:graphicData uri="http://schemas.openxmlformats.org/drawingml/2006/table">
            <a:tbl>
              <a:tblPr firstRow="1" bandRow="1">
                <a:effectLst>
                  <a:outerShdw blurRad="330200" dist="292100" dir="12600000" algn="tr" rotWithShape="0">
                    <a:schemeClr val="bg1">
                      <a:lumMod val="65000"/>
                      <a:alpha val="99000"/>
                    </a:schemeClr>
                  </a:outerShdw>
                </a:effectLst>
                <a:tableStyleId>{5C22544A-7EE6-4342-B048-85BDC9FD1C3A}</a:tableStyleId>
              </a:tblPr>
              <a:tblGrid>
                <a:gridCol w="1440160"/>
                <a:gridCol w="2837115"/>
                <a:gridCol w="2851517"/>
              </a:tblGrid>
              <a:tr h="392535">
                <a:tc>
                  <a:txBody>
                    <a:bodyPr/>
                    <a:lstStyle/>
                    <a:p>
                      <a:pPr algn="ctr"/>
                      <a:r>
                        <a:rPr lang="fi-FI" sz="1800" b="0" dirty="0" smtClean="0">
                          <a:solidFill>
                            <a:schemeClr val="tx1"/>
                          </a:solidFill>
                          <a:latin typeface="Arial" pitchFamily="34" charset="0"/>
                        </a:rPr>
                        <a:t>17 A</a:t>
                      </a:r>
                      <a:endParaRPr lang="fi-FI" sz="1800" b="0" dirty="0">
                        <a:solidFill>
                          <a:schemeClr val="tx1"/>
                        </a:solidFill>
                      </a:endParaRPr>
                    </a:p>
                  </a:txBody>
                  <a:tcPr>
                    <a:lnB w="3175" cap="flat" cmpd="sng" algn="ctr">
                      <a:solidFill>
                        <a:schemeClr val="bg1"/>
                      </a:solidFill>
                      <a:prstDash val="solid"/>
                      <a:round/>
                      <a:headEnd type="none" w="med" len="med"/>
                      <a:tailEnd type="none" w="med" len="med"/>
                    </a:lnB>
                    <a:solidFill>
                      <a:srgbClr val="BADF89"/>
                    </a:solidFill>
                  </a:tcPr>
                </a:tc>
                <a:tc>
                  <a:txBody>
                    <a:bodyPr/>
                    <a:lstStyle/>
                    <a:p>
                      <a:r>
                        <a:rPr lang="fi-FI" sz="1800" b="0" dirty="0" smtClean="0">
                          <a:solidFill>
                            <a:schemeClr val="tx1"/>
                          </a:solidFill>
                        </a:rPr>
                        <a:t>Samuli Heikinaho</a:t>
                      </a:r>
                      <a:endParaRPr lang="fi-FI" sz="1800" b="0" dirty="0">
                        <a:solidFill>
                          <a:schemeClr val="tx1"/>
                        </a:solidFill>
                      </a:endParaRPr>
                    </a:p>
                  </a:txBody>
                  <a:tcPr>
                    <a:lnB w="3175" cap="flat" cmpd="sng" algn="ctr">
                      <a:solidFill>
                        <a:schemeClr val="bg1"/>
                      </a:solidFill>
                      <a:prstDash val="solid"/>
                      <a:round/>
                      <a:headEnd type="none" w="med" len="med"/>
                      <a:tailEnd type="none" w="med" len="med"/>
                    </a:lnB>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b="0" dirty="0" smtClean="0">
                          <a:solidFill>
                            <a:schemeClr val="tx1"/>
                          </a:solidFill>
                          <a:latin typeface="Arial" pitchFamily="34" charset="0"/>
                        </a:rPr>
                        <a:t>Juha Nurmi</a:t>
                      </a:r>
                      <a:endParaRPr lang="fi-FI" sz="1800" b="0" dirty="0">
                        <a:solidFill>
                          <a:schemeClr val="tx1"/>
                        </a:solidFill>
                      </a:endParaRPr>
                    </a:p>
                  </a:txBody>
                  <a:tcPr>
                    <a:lnB w="3175" cap="flat" cmpd="sng" algn="ctr">
                      <a:solidFill>
                        <a:schemeClr val="bg1"/>
                      </a:solidFill>
                      <a:prstDash val="solid"/>
                      <a:round/>
                      <a:headEnd type="none" w="med" len="med"/>
                      <a:tailEnd type="none" w="med" len="med"/>
                    </a:lnB>
                    <a:solidFill>
                      <a:srgbClr val="BADF89"/>
                    </a:solidFill>
                  </a:tcPr>
                </a:tc>
              </a:tr>
              <a:tr h="392535">
                <a:tc>
                  <a:txBody>
                    <a:bodyPr/>
                    <a:lstStyle/>
                    <a:p>
                      <a:pPr algn="ctr"/>
                      <a:r>
                        <a:rPr lang="fi-FI" sz="1800" dirty="0" smtClean="0">
                          <a:solidFill>
                            <a:schemeClr val="tx1"/>
                          </a:solidFill>
                          <a:latin typeface="Arial" pitchFamily="34" charset="0"/>
                        </a:rPr>
                        <a:t>17 B</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r>
                        <a:rPr lang="fi-FI" sz="1800" dirty="0" smtClean="0">
                          <a:solidFill>
                            <a:schemeClr val="tx1"/>
                          </a:solidFill>
                        </a:rPr>
                        <a:t>Tuulia Takalo-Eskola</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dirty="0" smtClean="0">
                          <a:solidFill>
                            <a:schemeClr val="tx1"/>
                          </a:solidFill>
                          <a:latin typeface="Arial" pitchFamily="34" charset="0"/>
                        </a:rPr>
                        <a:t>Henri Huovinen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r>
              <a:tr h="392535">
                <a:tc>
                  <a:txBody>
                    <a:bodyPr/>
                    <a:lstStyle/>
                    <a:p>
                      <a:pPr algn="ctr"/>
                      <a:r>
                        <a:rPr lang="fi-FI" sz="1800" dirty="0" smtClean="0">
                          <a:solidFill>
                            <a:schemeClr val="tx1"/>
                          </a:solidFill>
                          <a:latin typeface="Arial" pitchFamily="34" charset="0"/>
                        </a:rPr>
                        <a:t>17 C</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800" dirty="0" smtClean="0">
                          <a:solidFill>
                            <a:schemeClr val="tx1"/>
                          </a:solidFill>
                        </a:rPr>
                        <a:t>Päivi Hovi</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dirty="0" smtClean="0">
                          <a:solidFill>
                            <a:schemeClr val="tx1"/>
                          </a:solidFill>
                          <a:latin typeface="Arial" pitchFamily="34" charset="0"/>
                        </a:rPr>
                        <a:t>Henri Huovinen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392535">
                <a:tc>
                  <a:txBody>
                    <a:bodyPr/>
                    <a:lstStyle/>
                    <a:p>
                      <a:pPr algn="ctr"/>
                      <a:r>
                        <a:rPr lang="fi-FI" sz="1800" dirty="0" smtClean="0">
                          <a:solidFill>
                            <a:schemeClr val="tx1"/>
                          </a:solidFill>
                          <a:latin typeface="Arial" pitchFamily="34" charset="0"/>
                        </a:rPr>
                        <a:t>17 D</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r>
                        <a:rPr lang="fi-FI" sz="1800" dirty="0" smtClean="0">
                          <a:solidFill>
                            <a:schemeClr val="tx1"/>
                          </a:solidFill>
                        </a:rPr>
                        <a:t>Esa Ritvanen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dirty="0" smtClean="0">
                          <a:solidFill>
                            <a:schemeClr val="tx1"/>
                          </a:solidFill>
                          <a:latin typeface="Arial" pitchFamily="34" charset="0"/>
                        </a:rPr>
                        <a:t>Henri Huovinen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r>
              <a:tr h="392535">
                <a:tc>
                  <a:txBody>
                    <a:bodyPr/>
                    <a:lstStyle/>
                    <a:p>
                      <a:pPr algn="ctr"/>
                      <a:r>
                        <a:rPr lang="fi-FI" sz="1800" dirty="0" smtClean="0">
                          <a:solidFill>
                            <a:schemeClr val="tx1"/>
                          </a:solidFill>
                          <a:latin typeface="Arial" pitchFamily="34" charset="0"/>
                        </a:rPr>
                        <a:t>17 E</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800" dirty="0" smtClean="0">
                          <a:solidFill>
                            <a:schemeClr val="tx1"/>
                          </a:solidFill>
                        </a:rPr>
                        <a:t>Marjatta Siikjärvi</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dirty="0" smtClean="0">
                          <a:solidFill>
                            <a:schemeClr val="tx1"/>
                          </a:solidFill>
                          <a:latin typeface="Arial" pitchFamily="34" charset="0"/>
                        </a:rPr>
                        <a:t>Helena Kasurinen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392535">
                <a:tc>
                  <a:txBody>
                    <a:bodyPr/>
                    <a:lstStyle/>
                    <a:p>
                      <a:pPr algn="ctr"/>
                      <a:r>
                        <a:rPr lang="fi-FI" sz="1800" dirty="0" smtClean="0">
                          <a:solidFill>
                            <a:schemeClr val="tx1"/>
                          </a:solidFill>
                          <a:latin typeface="Arial" pitchFamily="34" charset="0"/>
                        </a:rPr>
                        <a:t>17 F</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r>
                        <a:rPr lang="fi-FI" sz="1800" dirty="0" smtClean="0">
                          <a:solidFill>
                            <a:schemeClr val="tx1"/>
                          </a:solidFill>
                        </a:rPr>
                        <a:t>Maria Timonen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dirty="0" smtClean="0">
                          <a:solidFill>
                            <a:schemeClr val="tx1"/>
                          </a:solidFill>
                          <a:latin typeface="Arial" pitchFamily="34" charset="0"/>
                        </a:rPr>
                        <a:t>Helena Kasurinen</a:t>
                      </a:r>
                      <a:endParaRPr lang="fi-FI" sz="1800" dirty="0" smtClean="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E6F3D5"/>
                    </a:solidFill>
                  </a:tcPr>
                </a:tc>
              </a:tr>
              <a:tr h="392535">
                <a:tc>
                  <a:txBody>
                    <a:bodyPr/>
                    <a:lstStyle/>
                    <a:p>
                      <a:pPr algn="ctr"/>
                      <a:r>
                        <a:rPr lang="fi-FI" sz="1800" dirty="0" smtClean="0">
                          <a:solidFill>
                            <a:schemeClr val="tx1"/>
                          </a:solidFill>
                          <a:latin typeface="Arial" pitchFamily="34" charset="0"/>
                        </a:rPr>
                        <a:t>17 G</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r>
                        <a:rPr lang="fi-FI" sz="1800" dirty="0" smtClean="0">
                          <a:solidFill>
                            <a:schemeClr val="tx1"/>
                          </a:solidFill>
                        </a:rPr>
                        <a:t>Antti Leivo</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dirty="0" smtClean="0">
                          <a:solidFill>
                            <a:schemeClr val="tx1"/>
                          </a:solidFill>
                          <a:latin typeface="Arial" pitchFamily="34" charset="0"/>
                        </a:rPr>
                        <a:t>Helena Kasurinen</a:t>
                      </a:r>
                      <a:endParaRPr lang="fi-FI" sz="1800" dirty="0">
                        <a:solidFill>
                          <a:schemeClr val="tx1"/>
                        </a:solidFill>
                      </a:endParaRPr>
                    </a:p>
                  </a:txBody>
                  <a:tcP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rgbClr val="BADF89"/>
                    </a:solidFill>
                  </a:tcPr>
                </a:tc>
              </a:tr>
              <a:tr h="392535">
                <a:tc>
                  <a:txBody>
                    <a:bodyPr/>
                    <a:lstStyle/>
                    <a:p>
                      <a:pPr algn="ctr"/>
                      <a:r>
                        <a:rPr lang="fi-FI" sz="1800" dirty="0" smtClean="0">
                          <a:solidFill>
                            <a:schemeClr val="tx1"/>
                          </a:solidFill>
                        </a:rPr>
                        <a:t>urheilijat</a:t>
                      </a:r>
                    </a:p>
                    <a:p>
                      <a:pPr algn="ctr"/>
                      <a:r>
                        <a:rPr lang="fi-FI" sz="1800" dirty="0" smtClean="0">
                          <a:solidFill>
                            <a:schemeClr val="tx1"/>
                          </a:solidFill>
                        </a:rPr>
                        <a:t>+ kahden tutkinnon</a:t>
                      </a:r>
                      <a:r>
                        <a:rPr lang="fi-FI" sz="1800" baseline="0" dirty="0" smtClean="0">
                          <a:solidFill>
                            <a:schemeClr val="tx1"/>
                          </a:solidFill>
                        </a:rPr>
                        <a:t> opiskelijat</a:t>
                      </a:r>
                      <a:endParaRPr lang="fi-FI" sz="1800" dirty="0">
                        <a:solidFill>
                          <a:schemeClr val="tx1"/>
                        </a:solidFill>
                      </a:endParaRPr>
                    </a:p>
                  </a:txBody>
                  <a:tcPr>
                    <a:lnT w="3175" cap="flat" cmpd="sng" algn="ctr">
                      <a:solidFill>
                        <a:schemeClr val="bg1"/>
                      </a:solidFill>
                      <a:prstDash val="solid"/>
                      <a:round/>
                      <a:headEnd type="none" w="med" len="med"/>
                      <a:tailEnd type="none" w="med" len="med"/>
                    </a:lnT>
                    <a:solidFill>
                      <a:srgbClr val="E6F3D5"/>
                    </a:solidFill>
                  </a:tcPr>
                </a:tc>
                <a:tc gridSpan="2">
                  <a:txBody>
                    <a:bodyPr/>
                    <a:lstStyle/>
                    <a:p>
                      <a:pPr algn="ctr"/>
                      <a:endParaRPr lang="fi-FI" sz="1800" smtClean="0">
                        <a:solidFill>
                          <a:schemeClr val="tx1"/>
                        </a:solidFill>
                      </a:endParaRPr>
                    </a:p>
                    <a:p>
                      <a:pPr algn="ctr"/>
                      <a:r>
                        <a:rPr lang="fi-FI" sz="1800" smtClean="0">
                          <a:solidFill>
                            <a:schemeClr val="tx1"/>
                          </a:solidFill>
                        </a:rPr>
                        <a:t>Juha </a:t>
                      </a:r>
                      <a:r>
                        <a:rPr lang="fi-FI" sz="1800" dirty="0" smtClean="0">
                          <a:solidFill>
                            <a:schemeClr val="tx1"/>
                          </a:solidFill>
                        </a:rPr>
                        <a:t>Nurmi</a:t>
                      </a:r>
                      <a:endParaRPr lang="fi-FI" sz="1800" dirty="0">
                        <a:solidFill>
                          <a:schemeClr val="tx1"/>
                        </a:solidFill>
                      </a:endParaRPr>
                    </a:p>
                  </a:txBody>
                  <a:tcPr>
                    <a:lnT w="3175" cap="flat" cmpd="sng" algn="ctr">
                      <a:solidFill>
                        <a:schemeClr val="bg1"/>
                      </a:solidFill>
                      <a:prstDash val="solid"/>
                      <a:round/>
                      <a:headEnd type="none" w="med" len="med"/>
                      <a:tailEnd type="none" w="med" len="med"/>
                    </a:lnT>
                    <a:solidFill>
                      <a:srgbClr val="E6F3D5"/>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800" dirty="0" smtClean="0">
                        <a:solidFill>
                          <a:schemeClr val="tx1"/>
                        </a:solidFill>
                      </a:endParaRPr>
                    </a:p>
                  </a:txBody>
                  <a:tcPr>
                    <a:lnT w="3175" cap="flat" cmpd="sng" algn="ctr">
                      <a:solidFill>
                        <a:schemeClr val="bg1"/>
                      </a:solidFill>
                      <a:prstDash val="solid"/>
                      <a:round/>
                      <a:headEnd type="none" w="med" len="med"/>
                      <a:tailEnd type="none" w="med" len="med"/>
                    </a:lnT>
                    <a:solidFill>
                      <a:srgbClr val="E6F3D5"/>
                    </a:solidFill>
                  </a:tcPr>
                </a:tc>
              </a:tr>
            </a:tbl>
          </a:graphicData>
        </a:graphic>
      </p:graphicFrame>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 y="260648"/>
            <a:ext cx="9143999" cy="863749"/>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Opiskelijamäärät</a:t>
            </a:r>
            <a:endParaRPr lang="fi-FI" sz="2800" dirty="0">
              <a:latin typeface="+mn-lt"/>
            </a:endParaRPr>
          </a:p>
        </p:txBody>
      </p:sp>
      <p:sp>
        <p:nvSpPr>
          <p:cNvPr id="3" name="Rectangle 1"/>
          <p:cNvSpPr>
            <a:spLocks noChangeArrowheads="1"/>
          </p:cNvSpPr>
          <p:nvPr/>
        </p:nvSpPr>
        <p:spPr bwMode="auto">
          <a:xfrm>
            <a:off x="784101" y="1198825"/>
            <a:ext cx="3571875" cy="3416320"/>
          </a:xfrm>
          <a:prstGeom prst="rect">
            <a:avLst/>
          </a:prstGeom>
          <a:gradFill flip="none" rotWithShape="1">
            <a:gsLst>
              <a:gs pos="1000">
                <a:srgbClr val="A0BDFE"/>
              </a:gs>
              <a:gs pos="100000">
                <a:schemeClr val="bg1"/>
              </a:gs>
            </a:gsLst>
            <a:lin ang="5400000" scaled="1"/>
            <a:tileRect/>
          </a:gradFill>
          <a:ln w="9525">
            <a:noFill/>
            <a:miter lim="800000"/>
            <a:headEnd/>
            <a:tailEnd/>
          </a:ln>
          <a:effectLst>
            <a:outerShdw blurRad="330200" dist="292100" dir="12600000" algn="ctr" rotWithShape="0">
              <a:schemeClr val="bg1">
                <a:lumMod val="65000"/>
                <a:alpha val="99000"/>
              </a:schemeClr>
            </a:outerShdw>
          </a:effectLst>
        </p:spPr>
        <p:txBody>
          <a:bodyPr wrap="square" anchor="ctr">
            <a:spAutoFit/>
          </a:bodyPr>
          <a:lstStyle/>
          <a:p>
            <a:pPr eaLnBrk="0" hangingPunct="0">
              <a:tabLst>
                <a:tab pos="3143250" algn="r"/>
              </a:tabLst>
            </a:pPr>
            <a:r>
              <a:rPr lang="fi-FI" sz="1800" b="1" dirty="0">
                <a:solidFill>
                  <a:srgbClr val="C00000"/>
                </a:solidFill>
                <a:latin typeface="+mn-lt"/>
                <a:ea typeface="Times New Roman" pitchFamily="18" charset="0"/>
                <a:cs typeface="Arial" pitchFamily="34" charset="0"/>
              </a:rPr>
              <a:t>Opiskelijamäärät</a:t>
            </a:r>
            <a:r>
              <a:rPr lang="fi-FI" sz="1800" dirty="0">
                <a:latin typeface="+mn-lt"/>
                <a:ea typeface="Times New Roman" pitchFamily="18" charset="0"/>
                <a:cs typeface="Arial" pitchFamily="34" charset="0"/>
              </a:rPr>
              <a:t> </a:t>
            </a:r>
            <a:r>
              <a:rPr lang="fi-FI" sz="1800" dirty="0" smtClean="0">
                <a:latin typeface="+mn-lt"/>
                <a:ea typeface="Times New Roman" pitchFamily="18" charset="0"/>
                <a:cs typeface="Arial" pitchFamily="34" charset="0"/>
              </a:rPr>
              <a:t>22.8.2017</a:t>
            </a:r>
            <a:endParaRPr lang="fi-FI" sz="1800" dirty="0">
              <a:latin typeface="+mn-lt"/>
              <a:ea typeface="Times New Roman" pitchFamily="18" charset="0"/>
              <a:cs typeface="Arial" pitchFamily="34" charset="0"/>
            </a:endParaRPr>
          </a:p>
          <a:p>
            <a:pPr eaLnBrk="0" hangingPunct="0">
              <a:tabLst>
                <a:tab pos="3143250" algn="r"/>
              </a:tabLst>
            </a:pPr>
            <a:endParaRPr lang="fi-FI" sz="1800" dirty="0">
              <a:latin typeface="+mn-lt"/>
              <a:ea typeface="Times New Roman" pitchFamily="18" charset="0"/>
              <a:cs typeface="Arial" pitchFamily="34" charset="0"/>
            </a:endParaRPr>
          </a:p>
          <a:p>
            <a:pPr eaLnBrk="0" hangingPunct="0">
              <a:tabLst>
                <a:tab pos="3143250" algn="r"/>
              </a:tabLst>
            </a:pPr>
            <a:r>
              <a:rPr lang="fi-FI" sz="1800" dirty="0">
                <a:latin typeface="+mn-lt"/>
                <a:ea typeface="Times New Roman" pitchFamily="18" charset="0"/>
                <a:cs typeface="Arial" pitchFamily="34" charset="0"/>
              </a:rPr>
              <a:t>1. vuosi aloittavat	</a:t>
            </a:r>
            <a:r>
              <a:rPr lang="fi-FI" sz="1800" dirty="0" smtClean="0">
                <a:latin typeface="+mn-lt"/>
                <a:ea typeface="Times New Roman" pitchFamily="18" charset="0"/>
                <a:cs typeface="Arial" pitchFamily="34" charset="0"/>
              </a:rPr>
              <a:t>230</a:t>
            </a:r>
            <a:endParaRPr lang="fi-FI" sz="1800" dirty="0">
              <a:latin typeface="+mn-lt"/>
              <a:ea typeface="Times New Roman" pitchFamily="18" charset="0"/>
              <a:cs typeface="Arial" pitchFamily="34" charset="0"/>
            </a:endParaRPr>
          </a:p>
          <a:p>
            <a:pPr eaLnBrk="0" hangingPunct="0">
              <a:tabLst>
                <a:tab pos="3143250" algn="r"/>
              </a:tabLst>
            </a:pPr>
            <a:r>
              <a:rPr lang="fi-FI" sz="1800" dirty="0">
                <a:latin typeface="+mn-lt"/>
                <a:ea typeface="Times New Roman" pitchFamily="18" charset="0"/>
                <a:cs typeface="Arial" pitchFamily="34" charset="0"/>
              </a:rPr>
              <a:t>2. vuosi	</a:t>
            </a:r>
            <a:r>
              <a:rPr lang="fi-FI" sz="1800" dirty="0" smtClean="0">
                <a:latin typeface="+mn-lt"/>
                <a:ea typeface="Times New Roman" pitchFamily="18" charset="0"/>
                <a:cs typeface="Arial" pitchFamily="34" charset="0"/>
              </a:rPr>
              <a:t>238 </a:t>
            </a:r>
            <a:endParaRPr lang="fi-FI" sz="1800" dirty="0">
              <a:latin typeface="+mn-lt"/>
              <a:ea typeface="Times New Roman" pitchFamily="18" charset="0"/>
              <a:cs typeface="Arial" pitchFamily="34" charset="0"/>
            </a:endParaRPr>
          </a:p>
          <a:p>
            <a:pPr eaLnBrk="0" hangingPunct="0">
              <a:tabLst>
                <a:tab pos="3143250" algn="r"/>
              </a:tabLst>
            </a:pPr>
            <a:r>
              <a:rPr lang="fi-FI" sz="1800" dirty="0">
                <a:latin typeface="+mn-lt"/>
                <a:ea typeface="Times New Roman" pitchFamily="18" charset="0"/>
                <a:cs typeface="Arial" pitchFamily="34" charset="0"/>
              </a:rPr>
              <a:t>3. vuosi	</a:t>
            </a:r>
            <a:r>
              <a:rPr lang="fi-FI" sz="1800" dirty="0" smtClean="0">
                <a:latin typeface="+mn-lt"/>
                <a:ea typeface="Times New Roman" pitchFamily="18" charset="0"/>
                <a:cs typeface="Arial" pitchFamily="34" charset="0"/>
              </a:rPr>
              <a:t>222</a:t>
            </a:r>
            <a:endParaRPr lang="fi-FI" sz="1800" dirty="0">
              <a:latin typeface="+mn-lt"/>
              <a:ea typeface="Times New Roman" pitchFamily="18" charset="0"/>
              <a:cs typeface="Arial" pitchFamily="34" charset="0"/>
            </a:endParaRPr>
          </a:p>
          <a:p>
            <a:pPr eaLnBrk="0" hangingPunct="0">
              <a:tabLst>
                <a:tab pos="3143250" algn="r"/>
              </a:tabLst>
            </a:pPr>
            <a:r>
              <a:rPr lang="fi-FI" sz="1800" dirty="0">
                <a:latin typeface="+mn-lt"/>
                <a:ea typeface="Times New Roman" pitchFamily="18" charset="0"/>
                <a:cs typeface="Arial" pitchFamily="34" charset="0"/>
              </a:rPr>
              <a:t>4. vuosi	</a:t>
            </a:r>
            <a:r>
              <a:rPr lang="fi-FI" sz="1800" dirty="0" smtClean="0">
                <a:latin typeface="+mn-lt"/>
                <a:ea typeface="Times New Roman" pitchFamily="18" charset="0"/>
                <a:cs typeface="Arial" pitchFamily="34" charset="0"/>
              </a:rPr>
              <a:t>53</a:t>
            </a:r>
            <a:endParaRPr lang="fi-FI" sz="1800" dirty="0">
              <a:latin typeface="+mn-lt"/>
              <a:ea typeface="Times New Roman" pitchFamily="18" charset="0"/>
              <a:cs typeface="Arial" pitchFamily="34" charset="0"/>
            </a:endParaRPr>
          </a:p>
          <a:p>
            <a:pPr eaLnBrk="0" hangingPunct="0">
              <a:tabLst>
                <a:tab pos="3143250" algn="r"/>
              </a:tabLst>
            </a:pPr>
            <a:r>
              <a:rPr lang="fi-FI" sz="1800" dirty="0">
                <a:latin typeface="+mn-lt"/>
                <a:ea typeface="Times New Roman" pitchFamily="18" charset="0"/>
                <a:cs typeface="Arial" pitchFamily="34" charset="0"/>
              </a:rPr>
              <a:t>yhteensä	</a:t>
            </a:r>
            <a:r>
              <a:rPr lang="fi-FI" sz="1800" dirty="0" smtClean="0">
                <a:latin typeface="+mn-lt"/>
                <a:ea typeface="Times New Roman" pitchFamily="18" charset="0"/>
                <a:cs typeface="Arial" pitchFamily="34" charset="0"/>
              </a:rPr>
              <a:t>743</a:t>
            </a:r>
            <a:endParaRPr lang="fi-FI" sz="1800" dirty="0">
              <a:latin typeface="+mn-lt"/>
              <a:ea typeface="Times New Roman" pitchFamily="18" charset="0"/>
              <a:cs typeface="Arial" pitchFamily="34" charset="0"/>
            </a:endParaRPr>
          </a:p>
          <a:p>
            <a:pPr eaLnBrk="0" hangingPunct="0">
              <a:tabLst>
                <a:tab pos="3143250" algn="r"/>
              </a:tabLst>
            </a:pPr>
            <a:endParaRPr lang="fi-FI" sz="1800" dirty="0">
              <a:latin typeface="+mn-lt"/>
              <a:ea typeface="Times New Roman" pitchFamily="18" charset="0"/>
              <a:cs typeface="Arial" pitchFamily="34" charset="0"/>
            </a:endParaRPr>
          </a:p>
          <a:p>
            <a:pPr eaLnBrk="0" hangingPunct="0">
              <a:tabLst>
                <a:tab pos="3143250" algn="r"/>
              </a:tabLst>
            </a:pPr>
            <a:r>
              <a:rPr lang="fi-FI" sz="1800" dirty="0" err="1" smtClean="0">
                <a:latin typeface="+mn-lt"/>
                <a:ea typeface="Times New Roman" pitchFamily="18" charset="0"/>
                <a:cs typeface="Arial" pitchFamily="34" charset="0"/>
              </a:rPr>
              <a:t>II-tutkintolaiset</a:t>
            </a:r>
            <a:r>
              <a:rPr lang="fi-FI" sz="1800" dirty="0">
                <a:latin typeface="+mn-lt"/>
                <a:ea typeface="Times New Roman" pitchFamily="18" charset="0"/>
                <a:cs typeface="Arial" pitchFamily="34" charset="0"/>
              </a:rPr>
              <a:t>	</a:t>
            </a:r>
            <a:r>
              <a:rPr lang="fi-FI" sz="1800" dirty="0" smtClean="0">
                <a:latin typeface="+mn-lt"/>
                <a:ea typeface="Times New Roman" pitchFamily="18" charset="0"/>
                <a:cs typeface="Arial" pitchFamily="34" charset="0"/>
              </a:rPr>
              <a:t>51</a:t>
            </a:r>
            <a:r>
              <a:rPr lang="fi-FI" sz="1400" dirty="0" smtClean="0">
                <a:latin typeface="+mn-lt"/>
                <a:ea typeface="Times New Roman" pitchFamily="18" charset="0"/>
                <a:cs typeface="Arial" pitchFamily="34" charset="0"/>
              </a:rPr>
              <a:t>(aloittavat)</a:t>
            </a:r>
            <a:r>
              <a:rPr lang="fi-FI" sz="1800" dirty="0" smtClean="0">
                <a:latin typeface="+mn-lt"/>
                <a:ea typeface="Times New Roman" pitchFamily="18" charset="0"/>
                <a:cs typeface="Arial" pitchFamily="34" charset="0"/>
              </a:rPr>
              <a:t>+49</a:t>
            </a:r>
            <a:endParaRPr lang="fi-FI" sz="1800" dirty="0">
              <a:latin typeface="+mn-lt"/>
              <a:ea typeface="Times New Roman" pitchFamily="18" charset="0"/>
              <a:cs typeface="Arial" pitchFamily="34" charset="0"/>
            </a:endParaRPr>
          </a:p>
          <a:p>
            <a:pPr eaLnBrk="0" hangingPunct="0">
              <a:tabLst>
                <a:tab pos="3143250" algn="r"/>
              </a:tabLst>
            </a:pPr>
            <a:r>
              <a:rPr lang="fi-FI" sz="1800" dirty="0">
                <a:latin typeface="+mn-lt"/>
                <a:ea typeface="Times New Roman" pitchFamily="18" charset="0"/>
                <a:cs typeface="Arial" pitchFamily="34" charset="0"/>
              </a:rPr>
              <a:t>yhteensä	</a:t>
            </a:r>
            <a:r>
              <a:rPr lang="fi-FI" sz="1800" dirty="0" smtClean="0">
                <a:latin typeface="+mn-lt"/>
                <a:ea typeface="Times New Roman" pitchFamily="18" charset="0"/>
                <a:cs typeface="Arial" pitchFamily="34" charset="0"/>
              </a:rPr>
              <a:t>843</a:t>
            </a:r>
          </a:p>
          <a:p>
            <a:pPr eaLnBrk="0" hangingPunct="0">
              <a:tabLst>
                <a:tab pos="3143250" algn="r"/>
              </a:tabLst>
            </a:pPr>
            <a:endParaRPr lang="fi-FI" sz="1800" dirty="0">
              <a:latin typeface="+mn-lt"/>
              <a:ea typeface="Times New Roman" pitchFamily="18" charset="0"/>
              <a:cs typeface="Arial" pitchFamily="34" charset="0"/>
            </a:endParaRPr>
          </a:p>
          <a:p>
            <a:pPr eaLnBrk="0" hangingPunct="0">
              <a:tabLst>
                <a:tab pos="3143250" algn="r"/>
              </a:tabLst>
            </a:pPr>
            <a:r>
              <a:rPr lang="fi-FI" sz="1800" dirty="0" smtClean="0">
                <a:latin typeface="+mn-lt"/>
                <a:ea typeface="Times New Roman" pitchFamily="18" charset="0"/>
                <a:cs typeface="Arial" pitchFamily="34" charset="0"/>
              </a:rPr>
              <a:t>    </a:t>
            </a:r>
            <a:endParaRPr lang="fi-FI" sz="1800" dirty="0">
              <a:latin typeface="+mn-lt"/>
              <a:ea typeface="Times New Roman" pitchFamily="18" charset="0"/>
              <a:cs typeface="Arial" pitchFamily="34" charset="0"/>
            </a:endParaRPr>
          </a:p>
        </p:txBody>
      </p:sp>
      <p:sp>
        <p:nvSpPr>
          <p:cNvPr id="5" name="Rectangle 2"/>
          <p:cNvSpPr>
            <a:spLocks noChangeArrowheads="1"/>
          </p:cNvSpPr>
          <p:nvPr/>
        </p:nvSpPr>
        <p:spPr bwMode="auto">
          <a:xfrm>
            <a:off x="4819476" y="1196752"/>
            <a:ext cx="3919810" cy="4524315"/>
          </a:xfrm>
          <a:prstGeom prst="rect">
            <a:avLst/>
          </a:prstGeom>
          <a:gradFill flip="none" rotWithShape="1">
            <a:gsLst>
              <a:gs pos="1000">
                <a:srgbClr val="A0BDFE"/>
              </a:gs>
              <a:gs pos="100000">
                <a:schemeClr val="bg1"/>
              </a:gs>
            </a:gsLst>
            <a:lin ang="5400000" scaled="1"/>
            <a:tileRect/>
          </a:gradFill>
          <a:ln w="9525">
            <a:noFill/>
            <a:miter lim="800000"/>
            <a:headEnd/>
            <a:tailEnd/>
          </a:ln>
          <a:effectLst>
            <a:outerShdw blurRad="330200" dist="292100" dir="12600000" algn="ctr" rotWithShape="0">
              <a:schemeClr val="bg1">
                <a:lumMod val="65000"/>
                <a:alpha val="99000"/>
              </a:schemeClr>
            </a:outerShdw>
          </a:effectLst>
        </p:spPr>
        <p:txBody>
          <a:bodyPr wrap="square" anchor="ctr">
            <a:spAutoFit/>
          </a:bodyPr>
          <a:lstStyle/>
          <a:p>
            <a:pPr eaLnBrk="0" hangingPunct="0">
              <a:tabLst>
                <a:tab pos="3143250" algn="r"/>
              </a:tabLst>
            </a:pPr>
            <a:r>
              <a:rPr lang="fi-FI" sz="1800" b="1" dirty="0">
                <a:solidFill>
                  <a:srgbClr val="C00000"/>
                </a:solidFill>
                <a:latin typeface="+mn-lt"/>
                <a:ea typeface="Times New Roman" pitchFamily="18" charset="0"/>
                <a:cs typeface="Arial" pitchFamily="34" charset="0"/>
              </a:rPr>
              <a:t>Kotikunnat</a:t>
            </a:r>
            <a:r>
              <a:rPr lang="fi-FI" sz="1800" dirty="0">
                <a:latin typeface="+mn-lt"/>
                <a:ea typeface="Times New Roman" pitchFamily="18" charset="0"/>
                <a:cs typeface="Arial" pitchFamily="34" charset="0"/>
              </a:rPr>
              <a:t> / päivälukiota </a:t>
            </a:r>
            <a:r>
              <a:rPr lang="fi-FI" sz="1800" dirty="0" smtClean="0">
                <a:latin typeface="+mn-lt"/>
                <a:ea typeface="Times New Roman" pitchFamily="18" charset="0"/>
                <a:cs typeface="Arial" pitchFamily="34" charset="0"/>
              </a:rPr>
              <a:t>suorittavat</a:t>
            </a:r>
          </a:p>
          <a:p>
            <a:pPr eaLnBrk="0" hangingPunct="0">
              <a:tabLst>
                <a:tab pos="3143250" algn="r"/>
              </a:tabLst>
            </a:pPr>
            <a:endParaRPr lang="fi-FI" sz="1800" dirty="0">
              <a:latin typeface="+mn-lt"/>
              <a:ea typeface="Times New Roman" pitchFamily="18" charset="0"/>
              <a:cs typeface="Arial" pitchFamily="34" charset="0"/>
            </a:endParaRPr>
          </a:p>
          <a:p>
            <a:pPr defTabSz="933450" eaLnBrk="0" hangingPunct="0">
              <a:tabLst>
                <a:tab pos="2600325" algn="r"/>
              </a:tabLst>
            </a:pPr>
            <a:r>
              <a:rPr lang="fi-FI" sz="1800" dirty="0" smtClean="0">
                <a:latin typeface="+mn-lt"/>
                <a:ea typeface="Times New Roman" pitchFamily="18" charset="0"/>
                <a:cs typeface="Arial" pitchFamily="34" charset="0"/>
              </a:rPr>
              <a:t>Lohja	692	(93 %)</a:t>
            </a:r>
            <a:endParaRPr lang="fi-FI" sz="1800" dirty="0">
              <a:latin typeface="+mn-lt"/>
              <a:ea typeface="Times New Roman" pitchFamily="18" charset="0"/>
              <a:cs typeface="Arial" pitchFamily="34" charset="0"/>
            </a:endParaRPr>
          </a:p>
          <a:p>
            <a:pPr defTabSz="933450" eaLnBrk="0" hangingPunct="0">
              <a:tabLst>
                <a:tab pos="2600325" algn="r"/>
              </a:tabLst>
            </a:pPr>
            <a:r>
              <a:rPr lang="fi-FI" sz="1800" dirty="0" smtClean="0">
                <a:latin typeface="+mn-lt"/>
                <a:ea typeface="Times New Roman" pitchFamily="18" charset="0"/>
                <a:cs typeface="Arial" pitchFamily="34" charset="0"/>
              </a:rPr>
              <a:t>Siuntio  </a:t>
            </a:r>
            <a:r>
              <a:rPr lang="fi-FI" sz="1800" dirty="0">
                <a:latin typeface="+mn-lt"/>
                <a:ea typeface="Times New Roman" pitchFamily="18" charset="0"/>
                <a:cs typeface="Arial" pitchFamily="34" charset="0"/>
              </a:rPr>
              <a:t>	</a:t>
            </a:r>
            <a:r>
              <a:rPr lang="fi-FI" sz="1800" dirty="0" smtClean="0">
                <a:latin typeface="+mn-lt"/>
                <a:ea typeface="Times New Roman" pitchFamily="18" charset="0"/>
                <a:cs typeface="Arial" pitchFamily="34" charset="0"/>
              </a:rPr>
              <a:t>16</a:t>
            </a:r>
            <a:endParaRPr lang="fi-FI" sz="1800" dirty="0">
              <a:latin typeface="+mn-lt"/>
              <a:ea typeface="Times New Roman" pitchFamily="18" charset="0"/>
              <a:cs typeface="Arial" pitchFamily="34" charset="0"/>
            </a:endParaRPr>
          </a:p>
          <a:p>
            <a:pPr defTabSz="933450" eaLnBrk="0" hangingPunct="0">
              <a:tabLst>
                <a:tab pos="2600325" algn="r"/>
              </a:tabLst>
            </a:pPr>
            <a:r>
              <a:rPr lang="fi-FI" sz="1800" dirty="0" smtClean="0">
                <a:latin typeface="+mn-lt"/>
                <a:ea typeface="Times New Roman" pitchFamily="18" charset="0"/>
                <a:cs typeface="Arial" pitchFamily="34" charset="0"/>
              </a:rPr>
              <a:t>Inkoo  </a:t>
            </a:r>
            <a:r>
              <a:rPr lang="fi-FI" sz="1800" dirty="0">
                <a:latin typeface="+mn-lt"/>
                <a:ea typeface="Times New Roman" pitchFamily="18" charset="0"/>
                <a:cs typeface="Arial" pitchFamily="34" charset="0"/>
              </a:rPr>
              <a:t>	8</a:t>
            </a:r>
          </a:p>
          <a:p>
            <a:pPr defTabSz="933450" eaLnBrk="0" hangingPunct="0">
              <a:tabLst>
                <a:tab pos="2600325" algn="r"/>
              </a:tabLst>
            </a:pPr>
            <a:r>
              <a:rPr lang="fi-FI" sz="1800" dirty="0" smtClean="0">
                <a:latin typeface="+mn-lt"/>
                <a:ea typeface="Times New Roman" pitchFamily="18" charset="0"/>
                <a:cs typeface="Arial" pitchFamily="34" charset="0"/>
              </a:rPr>
              <a:t>Vihti   </a:t>
            </a:r>
            <a:r>
              <a:rPr lang="fi-FI" sz="1800" dirty="0">
                <a:latin typeface="+mn-lt"/>
                <a:ea typeface="Times New Roman" pitchFamily="18" charset="0"/>
                <a:cs typeface="Arial" pitchFamily="34" charset="0"/>
              </a:rPr>
              <a:t>	</a:t>
            </a:r>
            <a:r>
              <a:rPr lang="fi-FI" sz="1800" dirty="0" smtClean="0">
                <a:latin typeface="+mn-lt"/>
                <a:ea typeface="Times New Roman" pitchFamily="18" charset="0"/>
                <a:cs typeface="Arial" pitchFamily="34" charset="0"/>
              </a:rPr>
              <a:t>8</a:t>
            </a:r>
          </a:p>
          <a:p>
            <a:pPr lvl="0" defTabSz="933450" eaLnBrk="0" hangingPunct="0">
              <a:tabLst>
                <a:tab pos="2600325" algn="r"/>
              </a:tabLst>
            </a:pPr>
            <a:r>
              <a:rPr lang="fi-FI" sz="1800" dirty="0">
                <a:solidFill>
                  <a:srgbClr val="000000"/>
                </a:solidFill>
                <a:latin typeface="Arial"/>
                <a:ea typeface="Times New Roman" pitchFamily="18" charset="0"/>
                <a:cs typeface="Arial" pitchFamily="34" charset="0"/>
              </a:rPr>
              <a:t>Kirkkonummi	</a:t>
            </a:r>
            <a:r>
              <a:rPr lang="fi-FI" sz="1800" dirty="0" smtClean="0">
                <a:solidFill>
                  <a:srgbClr val="000000"/>
                </a:solidFill>
                <a:latin typeface="Arial"/>
                <a:ea typeface="Times New Roman" pitchFamily="18" charset="0"/>
                <a:cs typeface="Arial" pitchFamily="34" charset="0"/>
              </a:rPr>
              <a:t>4</a:t>
            </a:r>
            <a:endParaRPr lang="fi-FI" sz="1800" dirty="0" smtClean="0">
              <a:latin typeface="+mn-lt"/>
              <a:ea typeface="Times New Roman" pitchFamily="18" charset="0"/>
              <a:cs typeface="Arial" pitchFamily="34" charset="0"/>
            </a:endParaRPr>
          </a:p>
          <a:p>
            <a:pPr lvl="0" defTabSz="933450" eaLnBrk="0" hangingPunct="0">
              <a:tabLst>
                <a:tab pos="2600325" algn="r"/>
              </a:tabLst>
            </a:pPr>
            <a:r>
              <a:rPr lang="fi-FI" sz="1800" dirty="0" err="1">
                <a:solidFill>
                  <a:srgbClr val="000000"/>
                </a:solidFill>
                <a:latin typeface="Arial"/>
                <a:ea typeface="Times New Roman" pitchFamily="18" charset="0"/>
                <a:cs typeface="Arial" pitchFamily="34" charset="0"/>
              </a:rPr>
              <a:t>Raasepori</a:t>
            </a:r>
            <a:r>
              <a:rPr lang="fi-FI" sz="1800" dirty="0">
                <a:solidFill>
                  <a:srgbClr val="000000"/>
                </a:solidFill>
                <a:latin typeface="Arial"/>
                <a:ea typeface="Times New Roman" pitchFamily="18" charset="0"/>
                <a:cs typeface="Arial" pitchFamily="34" charset="0"/>
              </a:rPr>
              <a:t>   	</a:t>
            </a:r>
            <a:r>
              <a:rPr lang="fi-FI" sz="1800" dirty="0" smtClean="0">
                <a:solidFill>
                  <a:srgbClr val="000000"/>
                </a:solidFill>
                <a:latin typeface="Arial"/>
                <a:ea typeface="Times New Roman" pitchFamily="18" charset="0"/>
                <a:cs typeface="Arial" pitchFamily="34" charset="0"/>
              </a:rPr>
              <a:t>4</a:t>
            </a:r>
          </a:p>
          <a:p>
            <a:pPr lvl="0" defTabSz="933450" eaLnBrk="0" hangingPunct="0">
              <a:tabLst>
                <a:tab pos="2600325" algn="r"/>
              </a:tabLst>
            </a:pPr>
            <a:r>
              <a:rPr lang="fi-FI" sz="1800" dirty="0">
                <a:solidFill>
                  <a:srgbClr val="000000"/>
                </a:solidFill>
                <a:latin typeface="Arial"/>
                <a:ea typeface="Times New Roman" pitchFamily="18" charset="0"/>
                <a:cs typeface="Arial" pitchFamily="34" charset="0"/>
              </a:rPr>
              <a:t>Riihimäki	2</a:t>
            </a:r>
          </a:p>
          <a:p>
            <a:pPr lvl="0" defTabSz="933450" eaLnBrk="0" hangingPunct="0">
              <a:tabLst>
                <a:tab pos="2600325" algn="r"/>
              </a:tabLst>
            </a:pPr>
            <a:r>
              <a:rPr lang="fi-FI" sz="1800" dirty="0">
                <a:solidFill>
                  <a:srgbClr val="000000"/>
                </a:solidFill>
                <a:latin typeface="Arial"/>
                <a:ea typeface="Times New Roman" pitchFamily="18" charset="0"/>
                <a:cs typeface="Arial" pitchFamily="34" charset="0"/>
              </a:rPr>
              <a:t>Vantaa	</a:t>
            </a:r>
            <a:r>
              <a:rPr lang="fi-FI" sz="1800" dirty="0" smtClean="0">
                <a:solidFill>
                  <a:srgbClr val="000000"/>
                </a:solidFill>
                <a:latin typeface="Arial"/>
                <a:ea typeface="Times New Roman" pitchFamily="18" charset="0"/>
                <a:cs typeface="Arial" pitchFamily="34" charset="0"/>
              </a:rPr>
              <a:t>2</a:t>
            </a:r>
          </a:p>
          <a:p>
            <a:pPr lvl="0" defTabSz="933450" eaLnBrk="0" hangingPunct="0">
              <a:tabLst>
                <a:tab pos="2600325" algn="r"/>
              </a:tabLst>
            </a:pPr>
            <a:r>
              <a:rPr lang="fi-FI" sz="1800" dirty="0">
                <a:solidFill>
                  <a:srgbClr val="000000"/>
                </a:solidFill>
                <a:latin typeface="Arial"/>
                <a:ea typeface="Times New Roman" pitchFamily="18" charset="0"/>
                <a:cs typeface="Arial" pitchFamily="34" charset="0"/>
              </a:rPr>
              <a:t>Hanko	</a:t>
            </a:r>
            <a:r>
              <a:rPr lang="fi-FI" sz="1800" dirty="0" smtClean="0">
                <a:solidFill>
                  <a:srgbClr val="000000"/>
                </a:solidFill>
                <a:latin typeface="Arial"/>
                <a:ea typeface="Times New Roman" pitchFamily="18" charset="0"/>
                <a:cs typeface="Arial" pitchFamily="34" charset="0"/>
              </a:rPr>
              <a:t>1</a:t>
            </a:r>
            <a:endParaRPr lang="fi-FI" sz="1800" dirty="0" smtClean="0">
              <a:latin typeface="+mn-lt"/>
              <a:ea typeface="Times New Roman" pitchFamily="18" charset="0"/>
              <a:cs typeface="Arial" pitchFamily="34" charset="0"/>
            </a:endParaRPr>
          </a:p>
          <a:p>
            <a:pPr defTabSz="933450" eaLnBrk="0" hangingPunct="0">
              <a:tabLst>
                <a:tab pos="2600325" algn="r"/>
              </a:tabLst>
            </a:pPr>
            <a:r>
              <a:rPr lang="fi-FI" sz="1800" dirty="0" smtClean="0">
                <a:latin typeface="+mn-lt"/>
                <a:ea typeface="Times New Roman" pitchFamily="18" charset="0"/>
                <a:cs typeface="Arial" pitchFamily="34" charset="0"/>
              </a:rPr>
              <a:t>Helsinki	1</a:t>
            </a:r>
          </a:p>
          <a:p>
            <a:pPr defTabSz="933450" eaLnBrk="0" hangingPunct="0">
              <a:tabLst>
                <a:tab pos="2600325" algn="r"/>
              </a:tabLst>
            </a:pPr>
            <a:r>
              <a:rPr lang="fi-FI" sz="1800" dirty="0" smtClean="0">
                <a:latin typeface="+mn-lt"/>
                <a:ea typeface="Times New Roman" pitchFamily="18" charset="0"/>
                <a:cs typeface="Arial" pitchFamily="34" charset="0"/>
              </a:rPr>
              <a:t>Somero	1</a:t>
            </a:r>
          </a:p>
          <a:p>
            <a:pPr defTabSz="933450" eaLnBrk="0" hangingPunct="0">
              <a:tabLst>
                <a:tab pos="2600325" algn="r"/>
              </a:tabLst>
            </a:pPr>
            <a:r>
              <a:rPr lang="fi-FI" sz="1800" dirty="0" smtClean="0">
                <a:latin typeface="+mn-lt"/>
                <a:ea typeface="Times New Roman" pitchFamily="18" charset="0"/>
                <a:cs typeface="Arial" pitchFamily="34" charset="0"/>
              </a:rPr>
              <a:t>Tuusula	1</a:t>
            </a:r>
          </a:p>
          <a:p>
            <a:pPr defTabSz="933450" eaLnBrk="0" hangingPunct="0">
              <a:tabLst>
                <a:tab pos="2600325" algn="r"/>
              </a:tabLst>
            </a:pPr>
            <a:r>
              <a:rPr lang="fi-FI" sz="1800" u="sng" dirty="0" smtClean="0">
                <a:latin typeface="+mn-lt"/>
                <a:ea typeface="Times New Roman" pitchFamily="18" charset="0"/>
                <a:cs typeface="Arial" pitchFamily="34" charset="0"/>
              </a:rPr>
              <a:t>vaihto-opiskelijat</a:t>
            </a:r>
            <a:r>
              <a:rPr lang="fi-FI" sz="1800" u="sng" dirty="0">
                <a:latin typeface="+mn-lt"/>
                <a:ea typeface="Times New Roman" pitchFamily="18" charset="0"/>
                <a:cs typeface="Arial" pitchFamily="34" charset="0"/>
              </a:rPr>
              <a:t>	</a:t>
            </a:r>
            <a:r>
              <a:rPr lang="fi-FI" sz="1800" u="sng" dirty="0" smtClean="0">
                <a:latin typeface="+mn-lt"/>
                <a:ea typeface="Times New Roman" pitchFamily="18" charset="0"/>
                <a:cs typeface="Arial" pitchFamily="34" charset="0"/>
              </a:rPr>
              <a:t>3</a:t>
            </a:r>
            <a:endParaRPr lang="fi-FI" sz="1800" u="sng" dirty="0">
              <a:latin typeface="+mn-lt"/>
              <a:ea typeface="Times New Roman" pitchFamily="18" charset="0"/>
              <a:cs typeface="Arial" pitchFamily="34" charset="0"/>
            </a:endParaRPr>
          </a:p>
          <a:p>
            <a:pPr defTabSz="933450" eaLnBrk="0" hangingPunct="0">
              <a:tabLst>
                <a:tab pos="2600325" algn="r"/>
              </a:tabLst>
            </a:pPr>
            <a:r>
              <a:rPr lang="fi-FI" sz="1800" dirty="0" smtClean="0">
                <a:latin typeface="+mn-lt"/>
                <a:ea typeface="Times New Roman" pitchFamily="18" charset="0"/>
                <a:cs typeface="Arial" pitchFamily="34" charset="0"/>
              </a:rPr>
              <a:t>yhteensä</a:t>
            </a:r>
            <a:r>
              <a:rPr lang="fi-FI" sz="1800" dirty="0">
                <a:latin typeface="+mn-lt"/>
                <a:ea typeface="Times New Roman" pitchFamily="18" charset="0"/>
                <a:cs typeface="Arial" pitchFamily="34" charset="0"/>
              </a:rPr>
              <a:t>	</a:t>
            </a:r>
            <a:r>
              <a:rPr lang="fi-FI" sz="1800" dirty="0" smtClean="0">
                <a:latin typeface="+mn-lt"/>
                <a:ea typeface="Times New Roman" pitchFamily="18" charset="0"/>
                <a:cs typeface="Arial" pitchFamily="34" charset="0"/>
              </a:rPr>
              <a:t>743</a:t>
            </a:r>
            <a:endParaRPr lang="fi-FI" sz="1800" dirty="0">
              <a:latin typeface="+mn-lt"/>
              <a:ea typeface="Times New Roman" pitchFamily="18" charset="0"/>
              <a:cs typeface="Arial" pitchFamily="34" charset="0"/>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579120"/>
            <a:ext cx="9144000" cy="68929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Kurssitarjotin</a:t>
            </a:r>
            <a:endParaRPr lang="fi-FI" sz="2800" dirty="0">
              <a:solidFill>
                <a:srgbClr val="1F3E00"/>
              </a:solidFill>
              <a:latin typeface="+mn-lt"/>
            </a:endParaRPr>
          </a:p>
        </p:txBody>
      </p:sp>
      <p:sp>
        <p:nvSpPr>
          <p:cNvPr id="5" name="Vasen aaltosulje 4"/>
          <p:cNvSpPr/>
          <p:nvPr/>
        </p:nvSpPr>
        <p:spPr bwMode="auto">
          <a:xfrm>
            <a:off x="1488255" y="2341054"/>
            <a:ext cx="360040" cy="1080120"/>
          </a:xfrm>
          <a:prstGeom prst="leftBrace">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6" name="Tekstikehys 5"/>
          <p:cNvSpPr txBox="1"/>
          <p:nvPr/>
        </p:nvSpPr>
        <p:spPr>
          <a:xfrm>
            <a:off x="322515" y="2517894"/>
            <a:ext cx="1512168" cy="369332"/>
          </a:xfrm>
          <a:prstGeom prst="rect">
            <a:avLst/>
          </a:prstGeom>
          <a:noFill/>
        </p:spPr>
        <p:txBody>
          <a:bodyPr wrap="square" rtlCol="0">
            <a:spAutoFit/>
          </a:bodyPr>
          <a:lstStyle/>
          <a:p>
            <a:r>
              <a:rPr lang="fi-FI" sz="1800" dirty="0" smtClean="0">
                <a:solidFill>
                  <a:srgbClr val="1F3E00"/>
                </a:solidFill>
              </a:rPr>
              <a:t>1. vuositaso</a:t>
            </a:r>
            <a:endParaRPr lang="fi-FI" sz="1800" dirty="0">
              <a:solidFill>
                <a:srgbClr val="1F3E00"/>
              </a:solidFill>
            </a:endParaRPr>
          </a:p>
        </p:txBody>
      </p:sp>
      <p:sp>
        <p:nvSpPr>
          <p:cNvPr id="8" name="Tekstikehys 7"/>
          <p:cNvSpPr txBox="1"/>
          <p:nvPr/>
        </p:nvSpPr>
        <p:spPr>
          <a:xfrm>
            <a:off x="305723" y="3980980"/>
            <a:ext cx="1512168" cy="369332"/>
          </a:xfrm>
          <a:prstGeom prst="rect">
            <a:avLst/>
          </a:prstGeom>
          <a:noFill/>
        </p:spPr>
        <p:txBody>
          <a:bodyPr wrap="square" rtlCol="0">
            <a:spAutoFit/>
          </a:bodyPr>
          <a:lstStyle/>
          <a:p>
            <a:r>
              <a:rPr lang="fi-FI" sz="1800" dirty="0" smtClean="0">
                <a:solidFill>
                  <a:srgbClr val="1F3E00"/>
                </a:solidFill>
              </a:rPr>
              <a:t>2. vuositaso</a:t>
            </a:r>
            <a:endParaRPr lang="fi-FI" sz="1800" dirty="0">
              <a:solidFill>
                <a:srgbClr val="1F3E00"/>
              </a:solidFill>
            </a:endParaRPr>
          </a:p>
        </p:txBody>
      </p:sp>
      <p:sp>
        <p:nvSpPr>
          <p:cNvPr id="10" name="Tekstikehys 9"/>
          <p:cNvSpPr txBox="1"/>
          <p:nvPr/>
        </p:nvSpPr>
        <p:spPr>
          <a:xfrm>
            <a:off x="305723" y="5464110"/>
            <a:ext cx="1512168" cy="369332"/>
          </a:xfrm>
          <a:prstGeom prst="rect">
            <a:avLst/>
          </a:prstGeom>
          <a:noFill/>
        </p:spPr>
        <p:txBody>
          <a:bodyPr wrap="square" rtlCol="0">
            <a:spAutoFit/>
          </a:bodyPr>
          <a:lstStyle/>
          <a:p>
            <a:r>
              <a:rPr lang="fi-FI" sz="1800" dirty="0" smtClean="0">
                <a:solidFill>
                  <a:schemeClr val="bg1"/>
                </a:solidFill>
              </a:rPr>
              <a:t>3. vuositaso</a:t>
            </a:r>
            <a:endParaRPr lang="fi-FI" sz="1800" dirty="0">
              <a:solidFill>
                <a:schemeClr val="bg1"/>
              </a:solidFill>
            </a:endParaRPr>
          </a:p>
        </p:txBody>
      </p:sp>
      <p:sp>
        <p:nvSpPr>
          <p:cNvPr id="12" name="Vasen aaltosulje 11"/>
          <p:cNvSpPr/>
          <p:nvPr/>
        </p:nvSpPr>
        <p:spPr bwMode="auto">
          <a:xfrm rot="5400000">
            <a:off x="2537463" y="1584971"/>
            <a:ext cx="144016" cy="792088"/>
          </a:xfrm>
          <a:prstGeom prst="leftBrace">
            <a:avLst>
              <a:gd name="adj1" fmla="val 8333"/>
              <a:gd name="adj2" fmla="val 48236"/>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17" name="Tekstikehys 16"/>
          <p:cNvSpPr txBox="1"/>
          <p:nvPr/>
        </p:nvSpPr>
        <p:spPr>
          <a:xfrm>
            <a:off x="2069411" y="1476958"/>
            <a:ext cx="1080120" cy="369332"/>
          </a:xfrm>
          <a:prstGeom prst="rect">
            <a:avLst/>
          </a:prstGeom>
          <a:noFill/>
        </p:spPr>
        <p:txBody>
          <a:bodyPr wrap="square" rtlCol="0">
            <a:spAutoFit/>
          </a:bodyPr>
          <a:lstStyle/>
          <a:p>
            <a:pPr algn="ctr"/>
            <a:r>
              <a:rPr lang="fi-FI" sz="1800" dirty="0" smtClean="0">
                <a:solidFill>
                  <a:srgbClr val="1F3E00"/>
                </a:solidFill>
              </a:rPr>
              <a:t>1. jakso</a:t>
            </a:r>
            <a:endParaRPr lang="fi-FI" sz="1800" dirty="0">
              <a:solidFill>
                <a:srgbClr val="1F3E00"/>
              </a:solidFill>
            </a:endParaRPr>
          </a:p>
        </p:txBody>
      </p:sp>
      <p:sp>
        <p:nvSpPr>
          <p:cNvPr id="18" name="Tekstikehys 17"/>
          <p:cNvSpPr txBox="1"/>
          <p:nvPr/>
        </p:nvSpPr>
        <p:spPr>
          <a:xfrm>
            <a:off x="3077523" y="1476958"/>
            <a:ext cx="1080120" cy="369332"/>
          </a:xfrm>
          <a:prstGeom prst="rect">
            <a:avLst/>
          </a:prstGeom>
          <a:noFill/>
        </p:spPr>
        <p:txBody>
          <a:bodyPr wrap="square" rtlCol="0">
            <a:spAutoFit/>
          </a:bodyPr>
          <a:lstStyle/>
          <a:p>
            <a:pPr algn="ctr"/>
            <a:r>
              <a:rPr lang="fi-FI" sz="1800" dirty="0" smtClean="0">
                <a:solidFill>
                  <a:srgbClr val="1F3E00"/>
                </a:solidFill>
              </a:rPr>
              <a:t>2. jakso</a:t>
            </a:r>
            <a:endParaRPr lang="fi-FI" sz="1800" dirty="0">
              <a:solidFill>
                <a:srgbClr val="1F3E00"/>
              </a:solidFill>
            </a:endParaRPr>
          </a:p>
        </p:txBody>
      </p:sp>
      <p:sp>
        <p:nvSpPr>
          <p:cNvPr id="19" name="Tekstikehys 18"/>
          <p:cNvSpPr txBox="1"/>
          <p:nvPr/>
        </p:nvSpPr>
        <p:spPr>
          <a:xfrm>
            <a:off x="4157643" y="1476958"/>
            <a:ext cx="1080120" cy="369332"/>
          </a:xfrm>
          <a:prstGeom prst="rect">
            <a:avLst/>
          </a:prstGeom>
          <a:noFill/>
        </p:spPr>
        <p:txBody>
          <a:bodyPr wrap="square" rtlCol="0">
            <a:spAutoFit/>
          </a:bodyPr>
          <a:lstStyle/>
          <a:p>
            <a:pPr algn="ctr"/>
            <a:r>
              <a:rPr lang="fi-FI" sz="1800" dirty="0" smtClean="0">
                <a:solidFill>
                  <a:srgbClr val="1F3E00"/>
                </a:solidFill>
              </a:rPr>
              <a:t>3. jakso</a:t>
            </a:r>
            <a:endParaRPr lang="fi-FI" sz="1800" dirty="0">
              <a:solidFill>
                <a:srgbClr val="1F3E00"/>
              </a:solidFill>
            </a:endParaRPr>
          </a:p>
        </p:txBody>
      </p:sp>
      <p:sp>
        <p:nvSpPr>
          <p:cNvPr id="20" name="Tekstikehys 19"/>
          <p:cNvSpPr txBox="1"/>
          <p:nvPr/>
        </p:nvSpPr>
        <p:spPr>
          <a:xfrm>
            <a:off x="5237763" y="1476958"/>
            <a:ext cx="936104" cy="369332"/>
          </a:xfrm>
          <a:prstGeom prst="rect">
            <a:avLst/>
          </a:prstGeom>
          <a:noFill/>
        </p:spPr>
        <p:txBody>
          <a:bodyPr wrap="square" rtlCol="0">
            <a:spAutoFit/>
          </a:bodyPr>
          <a:lstStyle/>
          <a:p>
            <a:pPr algn="ctr"/>
            <a:r>
              <a:rPr lang="fi-FI" sz="1800" dirty="0" smtClean="0">
                <a:solidFill>
                  <a:srgbClr val="1F3E00"/>
                </a:solidFill>
              </a:rPr>
              <a:t>4. jakso</a:t>
            </a:r>
            <a:endParaRPr lang="fi-FI" sz="1800" dirty="0">
              <a:solidFill>
                <a:srgbClr val="1F3E00"/>
              </a:solidFill>
            </a:endParaRPr>
          </a:p>
        </p:txBody>
      </p:sp>
      <p:sp>
        <p:nvSpPr>
          <p:cNvPr id="21" name="Tekstikehys 20"/>
          <p:cNvSpPr txBox="1"/>
          <p:nvPr/>
        </p:nvSpPr>
        <p:spPr>
          <a:xfrm>
            <a:off x="6317883" y="1476958"/>
            <a:ext cx="936104" cy="369332"/>
          </a:xfrm>
          <a:prstGeom prst="rect">
            <a:avLst/>
          </a:prstGeom>
          <a:noFill/>
        </p:spPr>
        <p:txBody>
          <a:bodyPr wrap="square" rtlCol="0">
            <a:spAutoFit/>
          </a:bodyPr>
          <a:lstStyle/>
          <a:p>
            <a:pPr algn="ctr"/>
            <a:r>
              <a:rPr lang="fi-FI" sz="1800" dirty="0" smtClean="0">
                <a:solidFill>
                  <a:srgbClr val="1F3E00"/>
                </a:solidFill>
              </a:rPr>
              <a:t>5.jakso</a:t>
            </a:r>
            <a:endParaRPr lang="fi-FI" sz="1800" dirty="0">
              <a:solidFill>
                <a:srgbClr val="1F3E00"/>
              </a:solidFill>
            </a:endParaRPr>
          </a:p>
        </p:txBody>
      </p:sp>
      <p:sp>
        <p:nvSpPr>
          <p:cNvPr id="28" name="Vasen aaltosulje 27"/>
          <p:cNvSpPr/>
          <p:nvPr/>
        </p:nvSpPr>
        <p:spPr bwMode="auto">
          <a:xfrm rot="5400000">
            <a:off x="3545575" y="1584971"/>
            <a:ext cx="144016" cy="792088"/>
          </a:xfrm>
          <a:prstGeom prst="leftBrace">
            <a:avLst>
              <a:gd name="adj1" fmla="val 8333"/>
              <a:gd name="adj2" fmla="val 48236"/>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29" name="Vasen aaltosulje 28"/>
          <p:cNvSpPr/>
          <p:nvPr/>
        </p:nvSpPr>
        <p:spPr bwMode="auto">
          <a:xfrm rot="5400000">
            <a:off x="4625695" y="1584971"/>
            <a:ext cx="144016" cy="792088"/>
          </a:xfrm>
          <a:prstGeom prst="leftBrace">
            <a:avLst>
              <a:gd name="adj1" fmla="val 8333"/>
              <a:gd name="adj2" fmla="val 48236"/>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30" name="Vasen aaltosulje 29"/>
          <p:cNvSpPr/>
          <p:nvPr/>
        </p:nvSpPr>
        <p:spPr bwMode="auto">
          <a:xfrm rot="5400000">
            <a:off x="5633807" y="1584971"/>
            <a:ext cx="144016" cy="792088"/>
          </a:xfrm>
          <a:prstGeom prst="leftBrace">
            <a:avLst>
              <a:gd name="adj1" fmla="val 8333"/>
              <a:gd name="adj2" fmla="val 48236"/>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31" name="Vasen aaltosulje 30"/>
          <p:cNvSpPr/>
          <p:nvPr/>
        </p:nvSpPr>
        <p:spPr bwMode="auto">
          <a:xfrm rot="5400000">
            <a:off x="6695671" y="1584971"/>
            <a:ext cx="144016" cy="792088"/>
          </a:xfrm>
          <a:prstGeom prst="leftBrace">
            <a:avLst>
              <a:gd name="adj1" fmla="val 8333"/>
              <a:gd name="adj2" fmla="val 48236"/>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32" name="Vasen aaltosulje 31"/>
          <p:cNvSpPr/>
          <p:nvPr/>
        </p:nvSpPr>
        <p:spPr bwMode="auto">
          <a:xfrm>
            <a:off x="1475347" y="3817218"/>
            <a:ext cx="360040" cy="1080120"/>
          </a:xfrm>
          <a:prstGeom prst="leftBrace">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sp>
        <p:nvSpPr>
          <p:cNvPr id="33" name="Vasen aaltosulje 32"/>
          <p:cNvSpPr/>
          <p:nvPr/>
        </p:nvSpPr>
        <p:spPr bwMode="auto">
          <a:xfrm>
            <a:off x="1488255" y="5293382"/>
            <a:ext cx="360040" cy="1080120"/>
          </a:xfrm>
          <a:prstGeom prst="leftBrace">
            <a:avLst/>
          </a:prstGeom>
          <a:noFill/>
          <a:ln w="31750" cap="flat" cmpd="sng" algn="ctr">
            <a:solidFill>
              <a:srgbClr val="1F3E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pitchFamily="18" charset="0"/>
            </a:endParaRPr>
          </a:p>
        </p:txBody>
      </p:sp>
      <p:pic>
        <p:nvPicPr>
          <p:cNvPr id="552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7403" y="2147027"/>
            <a:ext cx="5598933" cy="4406569"/>
          </a:xfrm>
          <a:prstGeom prst="rect">
            <a:avLst/>
          </a:prstGeom>
          <a:noFill/>
          <a:ln>
            <a:noFill/>
          </a:ln>
          <a:effectLst>
            <a:outerShdw blurRad="330200" dist="292100" dir="12600000" algn="ctr" rotWithShape="0">
              <a:schemeClr val="bg1">
                <a:lumMod val="65000"/>
                <a:alpha val="99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3" name="Text Box 105"/>
          <p:cNvSpPr txBox="1">
            <a:spLocks noChangeArrowheads="1"/>
          </p:cNvSpPr>
          <p:nvPr/>
        </p:nvSpPr>
        <p:spPr bwMode="ltGray">
          <a:xfrm>
            <a:off x="323528" y="4293096"/>
            <a:ext cx="8712968" cy="846386"/>
          </a:xfrm>
          <a:prstGeom prst="rect">
            <a:avLst/>
          </a:prstGeom>
          <a:noFill/>
          <a:ln w="9525">
            <a:noFill/>
            <a:miter lim="800000"/>
            <a:headEnd/>
            <a:tailEnd/>
          </a:ln>
        </p:spPr>
        <p:txBody>
          <a:bodyPr wrap="square">
            <a:spAutoFit/>
          </a:bodyPr>
          <a:lstStyle/>
          <a:p>
            <a:pPr>
              <a:spcBef>
                <a:spcPct val="50000"/>
              </a:spcBef>
            </a:pPr>
            <a:r>
              <a:rPr lang="fi-FI" sz="1400" dirty="0" smtClean="0">
                <a:solidFill>
                  <a:srgbClr val="FF0000"/>
                </a:solidFill>
                <a:latin typeface="Arial" pitchFamily="34" charset="0"/>
                <a:cs typeface="Arial" pitchFamily="34" charset="0"/>
              </a:rPr>
              <a:t>*) Kuulustelussa </a:t>
            </a:r>
            <a:r>
              <a:rPr lang="fi-FI" sz="1400" dirty="0">
                <a:solidFill>
                  <a:srgbClr val="FF0000"/>
                </a:solidFill>
                <a:latin typeface="Arial" pitchFamily="34" charset="0"/>
                <a:cs typeface="Arial" pitchFamily="34" charset="0"/>
              </a:rPr>
              <a:t>voi uusia </a:t>
            </a:r>
            <a:r>
              <a:rPr lang="fi-FI" sz="1400" dirty="0">
                <a:solidFill>
                  <a:srgbClr val="FF0000"/>
                </a:solidFill>
                <a:latin typeface="Arial" pitchFamily="34" charset="0"/>
                <a:cs typeface="Arial" pitchFamily="34" charset="0"/>
              </a:rPr>
              <a:t>edellisen lukuvuoden </a:t>
            </a:r>
            <a:r>
              <a:rPr lang="fi-FI" sz="1400" dirty="0" smtClean="0">
                <a:solidFill>
                  <a:srgbClr val="FF0000"/>
                </a:solidFill>
                <a:latin typeface="Arial" pitchFamily="34" charset="0"/>
                <a:cs typeface="Arial" pitchFamily="34" charset="0"/>
              </a:rPr>
              <a:t>4. ja 5. </a:t>
            </a:r>
            <a:r>
              <a:rPr lang="fi-FI" sz="1400" dirty="0">
                <a:solidFill>
                  <a:srgbClr val="FF0000"/>
                </a:solidFill>
                <a:latin typeface="Arial" pitchFamily="34" charset="0"/>
                <a:cs typeface="Arial" pitchFamily="34" charset="0"/>
              </a:rPr>
              <a:t>jakson hyväksyttyjä </a:t>
            </a:r>
            <a:r>
              <a:rPr lang="fi-FI" sz="1400" dirty="0" smtClean="0">
                <a:solidFill>
                  <a:srgbClr val="FF0000"/>
                </a:solidFill>
                <a:latin typeface="Arial" pitchFamily="34" charset="0"/>
                <a:cs typeface="Arial" pitchFamily="34" charset="0"/>
              </a:rPr>
              <a:t>kursseja sekä kaikkia hylättyjä </a:t>
            </a:r>
            <a:r>
              <a:rPr lang="fi-FI" sz="1400" dirty="0" smtClean="0">
                <a:solidFill>
                  <a:srgbClr val="FF0000"/>
                </a:solidFill>
                <a:latin typeface="Arial" pitchFamily="34" charset="0"/>
                <a:cs typeface="Arial" pitchFamily="34" charset="0"/>
              </a:rPr>
              <a:t>kursseja.</a:t>
            </a:r>
            <a:endParaRPr lang="fi-FI" sz="1400" dirty="0" smtClean="0">
              <a:solidFill>
                <a:srgbClr val="FF0000"/>
              </a:solidFill>
              <a:latin typeface="Arial" pitchFamily="34" charset="0"/>
              <a:cs typeface="Arial" pitchFamily="34" charset="0"/>
            </a:endParaRPr>
          </a:p>
          <a:p>
            <a:pPr>
              <a:spcBef>
                <a:spcPct val="50000"/>
              </a:spcBef>
            </a:pPr>
            <a:r>
              <a:rPr lang="fi-FI" sz="1400" dirty="0" smtClean="0">
                <a:solidFill>
                  <a:srgbClr val="FF0000"/>
                </a:solidFill>
                <a:latin typeface="Arial" pitchFamily="34" charset="0"/>
                <a:cs typeface="Arial" pitchFamily="34" charset="0"/>
              </a:rPr>
              <a:t>*</a:t>
            </a:r>
            <a:r>
              <a:rPr lang="fi-FI" sz="1400" dirty="0">
                <a:solidFill>
                  <a:srgbClr val="FF0000"/>
                </a:solidFill>
                <a:latin typeface="Arial" pitchFamily="34" charset="0"/>
                <a:cs typeface="Arial" pitchFamily="34" charset="0"/>
              </a:rPr>
              <a:t>*</a:t>
            </a:r>
            <a:r>
              <a:rPr lang="fi-FI" sz="1400" dirty="0" smtClean="0">
                <a:solidFill>
                  <a:srgbClr val="FF0000"/>
                </a:solidFill>
                <a:latin typeface="Arial" pitchFamily="34" charset="0"/>
                <a:cs typeface="Arial" pitchFamily="34" charset="0"/>
              </a:rPr>
              <a:t>) </a:t>
            </a:r>
            <a:r>
              <a:rPr lang="fi-FI" sz="1400" dirty="0">
                <a:solidFill>
                  <a:srgbClr val="FF0000"/>
                </a:solidFill>
                <a:latin typeface="Arial" pitchFamily="34" charset="0"/>
                <a:cs typeface="Arial" pitchFamily="34" charset="0"/>
              </a:rPr>
              <a:t>Kuulustelussa voi uusia </a:t>
            </a:r>
            <a:r>
              <a:rPr lang="fi-FI" sz="1400" dirty="0" smtClean="0">
                <a:solidFill>
                  <a:srgbClr val="FF0000"/>
                </a:solidFill>
                <a:latin typeface="Arial" pitchFamily="34" charset="0"/>
                <a:cs typeface="Arial" pitchFamily="34" charset="0"/>
              </a:rPr>
              <a:t>kuluvan lukuvuoden 1 </a:t>
            </a:r>
            <a:r>
              <a:rPr lang="fi-FI" sz="1400" dirty="0">
                <a:solidFill>
                  <a:srgbClr val="FF0000"/>
                </a:solidFill>
                <a:latin typeface="Arial" pitchFamily="34" charset="0"/>
                <a:cs typeface="Arial" pitchFamily="34" charset="0"/>
              </a:rPr>
              <a:t>- 3 jakson hyväksyttyjä kursseja</a:t>
            </a:r>
          </a:p>
        </p:txBody>
      </p:sp>
      <p:sp>
        <p:nvSpPr>
          <p:cNvPr id="5" name="Text Box 4"/>
          <p:cNvSpPr txBox="1">
            <a:spLocks noChangeArrowheads="1"/>
          </p:cNvSpPr>
          <p:nvPr/>
        </p:nvSpPr>
        <p:spPr bwMode="auto">
          <a:xfrm>
            <a:off x="36513" y="588477"/>
            <a:ext cx="9143999" cy="752291"/>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Jaksoarvostelut ja uusintapäivät</a:t>
            </a:r>
            <a:endParaRPr lang="fi-FI" sz="2800" dirty="0">
              <a:solidFill>
                <a:srgbClr val="1F3E00"/>
              </a:solidFill>
              <a:latin typeface="+mn-lt"/>
            </a:endParaRPr>
          </a:p>
        </p:txBody>
      </p:sp>
      <p:graphicFrame>
        <p:nvGraphicFramePr>
          <p:cNvPr id="6" name="Taulukko 5"/>
          <p:cNvGraphicFramePr>
            <a:graphicFrameLocks noGrp="1"/>
          </p:cNvGraphicFramePr>
          <p:nvPr>
            <p:extLst>
              <p:ext uri="{D42A27DB-BD31-4B8C-83A1-F6EECF244321}">
                <p14:modId xmlns:p14="http://schemas.microsoft.com/office/powerpoint/2010/main" val="210917385"/>
              </p:ext>
            </p:extLst>
          </p:nvPr>
        </p:nvGraphicFramePr>
        <p:xfrm>
          <a:off x="539553" y="1628800"/>
          <a:ext cx="8581670" cy="2169016"/>
        </p:xfrm>
        <a:graphic>
          <a:graphicData uri="http://schemas.openxmlformats.org/drawingml/2006/table">
            <a:tbl>
              <a:tblPr firstRow="1" bandRow="1">
                <a:effectLst>
                  <a:outerShdw blurRad="330200" dist="292100" dir="12600000" algn="tr" rotWithShape="0">
                    <a:schemeClr val="bg1">
                      <a:lumMod val="65000"/>
                      <a:alpha val="99000"/>
                    </a:schemeClr>
                  </a:outerShdw>
                </a:effectLst>
                <a:tableStyleId>{5C22544A-7EE6-4342-B048-85BDC9FD1C3A}</a:tableStyleId>
              </a:tblPr>
              <a:tblGrid>
                <a:gridCol w="1610179"/>
                <a:gridCol w="1054116"/>
                <a:gridCol w="1224136"/>
                <a:gridCol w="1080120"/>
                <a:gridCol w="1080120"/>
                <a:gridCol w="1524888"/>
                <a:gridCol w="1008111"/>
              </a:tblGrid>
              <a:tr h="432048">
                <a:tc>
                  <a:txBody>
                    <a:bodyPr/>
                    <a:lstStyle/>
                    <a:p>
                      <a:endParaRPr lang="fi-FI" sz="1400" dirty="0">
                        <a:solidFill>
                          <a:schemeClr val="tx1"/>
                        </a:solidFill>
                        <a:latin typeface="+mn-lt"/>
                      </a:endParaRPr>
                    </a:p>
                  </a:txBody>
                  <a:tcPr>
                    <a:solidFill>
                      <a:srgbClr val="BADF89"/>
                    </a:solidFill>
                  </a:tcPr>
                </a:tc>
                <a:tc>
                  <a:txBody>
                    <a:bodyPr/>
                    <a:lstStyle/>
                    <a:p>
                      <a:pPr marL="0" algn="ctr" defTabSz="914400" rtl="0" eaLnBrk="1" latinLnBrk="0" hangingPunct="1"/>
                      <a:endParaRPr lang="fi-FI" sz="1400" b="0" kern="1200" dirty="0">
                        <a:solidFill>
                          <a:schemeClr val="tx1"/>
                        </a:solidFill>
                        <a:latin typeface="+mn-lt"/>
                        <a:ea typeface="+mn-ea"/>
                        <a:cs typeface="+mn-cs"/>
                      </a:endParaRPr>
                    </a:p>
                  </a:txBody>
                  <a:tcPr>
                    <a:solidFill>
                      <a:srgbClr val="BADF89"/>
                    </a:solidFill>
                  </a:tcPr>
                </a:tc>
                <a:tc>
                  <a:txBody>
                    <a:bodyPr/>
                    <a:lstStyle/>
                    <a:p>
                      <a:pPr algn="ctr"/>
                      <a:r>
                        <a:rPr lang="fi-FI" sz="1400" b="0" dirty="0" smtClean="0">
                          <a:solidFill>
                            <a:schemeClr val="tx1"/>
                          </a:solidFill>
                          <a:latin typeface="+mn-lt"/>
                        </a:rPr>
                        <a:t>1. jakso</a:t>
                      </a:r>
                      <a:endParaRPr lang="fi-FI" sz="1400" b="0" dirty="0">
                        <a:solidFill>
                          <a:schemeClr val="tx1"/>
                        </a:solidFill>
                        <a:latin typeface="+mn-lt"/>
                      </a:endParaRPr>
                    </a:p>
                  </a:txBody>
                  <a:tcPr anchor="ctr">
                    <a:solidFill>
                      <a:srgbClr val="BADF89"/>
                    </a:solidFill>
                  </a:tcPr>
                </a:tc>
                <a:tc>
                  <a:txBody>
                    <a:bodyPr/>
                    <a:lstStyle/>
                    <a:p>
                      <a:pPr algn="ctr"/>
                      <a:r>
                        <a:rPr lang="fi-FI" sz="1400" b="0" dirty="0" smtClean="0">
                          <a:solidFill>
                            <a:schemeClr val="tx1"/>
                          </a:solidFill>
                          <a:latin typeface="+mn-lt"/>
                        </a:rPr>
                        <a:t>2. jakso</a:t>
                      </a:r>
                      <a:endParaRPr lang="fi-FI" sz="1400" b="0" dirty="0">
                        <a:solidFill>
                          <a:schemeClr val="tx1"/>
                        </a:solidFill>
                        <a:latin typeface="+mn-lt"/>
                      </a:endParaRPr>
                    </a:p>
                  </a:txBody>
                  <a:tcPr anchor="ctr">
                    <a:solidFill>
                      <a:srgbClr val="BADF89"/>
                    </a:solidFill>
                  </a:tcPr>
                </a:tc>
                <a:tc>
                  <a:txBody>
                    <a:bodyPr/>
                    <a:lstStyle/>
                    <a:p>
                      <a:pPr algn="ctr"/>
                      <a:r>
                        <a:rPr lang="fi-FI" sz="1400" b="0" dirty="0" smtClean="0">
                          <a:solidFill>
                            <a:schemeClr val="tx1"/>
                          </a:solidFill>
                          <a:latin typeface="+mn-lt"/>
                        </a:rPr>
                        <a:t>3. jakso</a:t>
                      </a:r>
                      <a:endParaRPr lang="fi-FI" sz="1400" b="0" dirty="0">
                        <a:solidFill>
                          <a:schemeClr val="tx1"/>
                        </a:solidFill>
                        <a:latin typeface="+mn-lt"/>
                      </a:endParaRPr>
                    </a:p>
                  </a:txBody>
                  <a:tcPr anchor="ctr">
                    <a:solidFill>
                      <a:srgbClr val="BADF89"/>
                    </a:solidFill>
                  </a:tcPr>
                </a:tc>
                <a:tc>
                  <a:txBody>
                    <a:bodyPr/>
                    <a:lstStyle/>
                    <a:p>
                      <a:pPr algn="ctr"/>
                      <a:r>
                        <a:rPr lang="fi-FI" sz="1400" b="0" dirty="0" smtClean="0">
                          <a:solidFill>
                            <a:schemeClr val="tx1"/>
                          </a:solidFill>
                          <a:latin typeface="+mn-lt"/>
                        </a:rPr>
                        <a:t>4. jakso</a:t>
                      </a:r>
                      <a:endParaRPr lang="fi-FI" sz="1400" b="0" dirty="0">
                        <a:solidFill>
                          <a:schemeClr val="tx1"/>
                        </a:solidFill>
                        <a:latin typeface="+mn-lt"/>
                      </a:endParaRPr>
                    </a:p>
                  </a:txBody>
                  <a:tcPr anchor="ctr">
                    <a:solidFill>
                      <a:srgbClr val="BADF89"/>
                    </a:solidFill>
                  </a:tcPr>
                </a:tc>
                <a:tc>
                  <a:txBody>
                    <a:bodyPr/>
                    <a:lstStyle/>
                    <a:p>
                      <a:pPr algn="ctr"/>
                      <a:r>
                        <a:rPr lang="fi-FI" sz="1400" b="0" dirty="0" smtClean="0">
                          <a:solidFill>
                            <a:schemeClr val="tx1"/>
                          </a:solidFill>
                          <a:latin typeface="+mn-lt"/>
                        </a:rPr>
                        <a:t>5. jakso</a:t>
                      </a:r>
                      <a:endParaRPr lang="fi-FI" sz="1400" b="0" dirty="0">
                        <a:solidFill>
                          <a:schemeClr val="tx1"/>
                        </a:solidFill>
                        <a:latin typeface="+mn-lt"/>
                      </a:endParaRPr>
                    </a:p>
                  </a:txBody>
                  <a:tcPr anchor="ctr">
                    <a:solidFill>
                      <a:srgbClr val="BADF89"/>
                    </a:solidFill>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1"/>
                          </a:solidFill>
                          <a:latin typeface="+mn-lt"/>
                          <a:ea typeface="+mn-ea"/>
                          <a:cs typeface="+mn-cs"/>
                        </a:rPr>
                        <a:t>jaksoarvostelu</a:t>
                      </a:r>
                      <a:endParaRPr lang="fi-FI" sz="1400" b="0" kern="1200" dirty="0">
                        <a:solidFill>
                          <a:schemeClr val="tx1"/>
                        </a:solidFill>
                        <a:latin typeface="+mn-lt"/>
                        <a:ea typeface="+mn-ea"/>
                        <a:cs typeface="+mn-cs"/>
                      </a:endParaRPr>
                    </a:p>
                  </a:txBody>
                  <a:tcPr anchor="ctr">
                    <a:solidFill>
                      <a:srgbClr val="E6F3D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i-FI" sz="1400" b="0" kern="1200" dirty="0">
                        <a:solidFill>
                          <a:schemeClr val="tx1"/>
                        </a:solidFill>
                        <a:latin typeface="+mn-lt"/>
                        <a:ea typeface="+mn-ea"/>
                        <a:cs typeface="+mn-cs"/>
                      </a:endParaRPr>
                    </a:p>
                  </a:txBody>
                  <a:tcPr anchor="ctr">
                    <a:solidFill>
                      <a:srgbClr val="E6F3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1"/>
                          </a:solidFill>
                          <a:latin typeface="+mn-lt"/>
                          <a:ea typeface="+mn-ea"/>
                          <a:cs typeface="+mn-cs"/>
                        </a:rPr>
                        <a:t>maanantai</a:t>
                      </a:r>
                      <a:r>
                        <a:rPr lang="fi-FI" sz="1400" b="0" kern="1200" dirty="0" smtClean="0">
                          <a:solidFill>
                            <a:schemeClr val="tx1"/>
                          </a:solidFill>
                          <a:latin typeface="+mn-lt"/>
                          <a:ea typeface="+mn-ea"/>
                          <a:cs typeface="+mn-cs"/>
                        </a:rPr>
                        <a:t/>
                      </a:r>
                      <a:br>
                        <a:rPr lang="fi-FI" sz="1400" b="0" kern="1200" dirty="0" smtClean="0">
                          <a:solidFill>
                            <a:schemeClr val="tx1"/>
                          </a:solidFill>
                          <a:latin typeface="+mn-lt"/>
                          <a:ea typeface="+mn-ea"/>
                          <a:cs typeface="+mn-cs"/>
                        </a:rPr>
                      </a:br>
                      <a:r>
                        <a:rPr lang="fi-FI" sz="1400" b="0" kern="1200" dirty="0" smtClean="0">
                          <a:solidFill>
                            <a:schemeClr val="tx1"/>
                          </a:solidFill>
                          <a:latin typeface="+mn-lt"/>
                          <a:ea typeface="+mn-ea"/>
                          <a:cs typeface="+mn-cs"/>
                        </a:rPr>
                        <a:t>23.10.2017</a:t>
                      </a:r>
                      <a:endParaRPr lang="fi-FI" sz="1400" b="0" kern="1200" dirty="0">
                        <a:solidFill>
                          <a:schemeClr val="tx1"/>
                        </a:solidFill>
                        <a:latin typeface="+mn-lt"/>
                        <a:ea typeface="+mn-ea"/>
                        <a:cs typeface="+mn-cs"/>
                      </a:endParaRPr>
                    </a:p>
                  </a:txBody>
                  <a:tcPr anchor="ctr">
                    <a:solidFill>
                      <a:srgbClr val="E6F3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1"/>
                          </a:solidFill>
                          <a:latin typeface="+mn-lt"/>
                          <a:ea typeface="+mn-ea"/>
                          <a:cs typeface="+mn-cs"/>
                        </a:rPr>
                        <a:t>maanantai</a:t>
                      </a:r>
                      <a:r>
                        <a:rPr lang="fi-FI" sz="1400" b="0" kern="1200" dirty="0" smtClean="0">
                          <a:solidFill>
                            <a:schemeClr val="tx1"/>
                          </a:solidFill>
                          <a:latin typeface="+mn-lt"/>
                          <a:ea typeface="+mn-ea"/>
                          <a:cs typeface="+mn-cs"/>
                        </a:rPr>
                        <a:t/>
                      </a:r>
                      <a:br>
                        <a:rPr lang="fi-FI" sz="1400" b="0" kern="1200" dirty="0" smtClean="0">
                          <a:solidFill>
                            <a:schemeClr val="tx1"/>
                          </a:solidFill>
                          <a:latin typeface="+mn-lt"/>
                          <a:ea typeface="+mn-ea"/>
                          <a:cs typeface="+mn-cs"/>
                        </a:rPr>
                      </a:br>
                      <a:r>
                        <a:rPr lang="fi-FI" sz="1400" b="0" kern="1200" dirty="0" smtClean="0">
                          <a:solidFill>
                            <a:schemeClr val="tx1"/>
                          </a:solidFill>
                          <a:latin typeface="+mn-lt"/>
                          <a:ea typeface="+mn-ea"/>
                          <a:cs typeface="+mn-cs"/>
                        </a:rPr>
                        <a:t>18.12.2017</a:t>
                      </a:r>
                      <a:endParaRPr lang="fi-FI" sz="1400" b="0" kern="1200" dirty="0">
                        <a:solidFill>
                          <a:schemeClr val="tx1"/>
                        </a:solidFill>
                        <a:latin typeface="+mn-lt"/>
                        <a:ea typeface="+mn-ea"/>
                        <a:cs typeface="+mn-cs"/>
                      </a:endParaRPr>
                    </a:p>
                  </a:txBody>
                  <a:tcPr anchor="ctr">
                    <a:solidFill>
                      <a:srgbClr val="E6F3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1"/>
                          </a:solidFill>
                          <a:latin typeface="+mn-lt"/>
                          <a:ea typeface="+mn-ea"/>
                          <a:cs typeface="+mn-cs"/>
                        </a:rPr>
                        <a:t>tiistai</a:t>
                      </a:r>
                      <a:r>
                        <a:rPr lang="fi-FI" sz="1400" b="0" kern="1200" dirty="0" smtClean="0">
                          <a:solidFill>
                            <a:schemeClr val="tx1"/>
                          </a:solidFill>
                          <a:latin typeface="+mn-lt"/>
                          <a:ea typeface="+mn-ea"/>
                          <a:cs typeface="+mn-cs"/>
                        </a:rPr>
                        <a:t/>
                      </a:r>
                      <a:br>
                        <a:rPr lang="fi-FI" sz="1400" b="0" kern="1200" dirty="0" smtClean="0">
                          <a:solidFill>
                            <a:schemeClr val="tx1"/>
                          </a:solidFill>
                          <a:latin typeface="+mn-lt"/>
                          <a:ea typeface="+mn-ea"/>
                          <a:cs typeface="+mn-cs"/>
                        </a:rPr>
                      </a:br>
                      <a:r>
                        <a:rPr lang="fi-FI" sz="1400" b="0" kern="1200" dirty="0" smtClean="0">
                          <a:solidFill>
                            <a:schemeClr val="tx1"/>
                          </a:solidFill>
                          <a:latin typeface="+mn-lt"/>
                          <a:ea typeface="+mn-ea"/>
                          <a:cs typeface="+mn-cs"/>
                        </a:rPr>
                        <a:t>27.2.2018</a:t>
                      </a:r>
                      <a:endParaRPr lang="fi-FI" sz="1400" b="0" kern="1200" dirty="0">
                        <a:solidFill>
                          <a:schemeClr val="tx1"/>
                        </a:solidFill>
                        <a:latin typeface="+mn-lt"/>
                        <a:ea typeface="+mn-ea"/>
                        <a:cs typeface="+mn-cs"/>
                      </a:endParaRPr>
                    </a:p>
                  </a:txBody>
                  <a:tcPr anchor="ctr">
                    <a:solidFill>
                      <a:srgbClr val="E6F3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1"/>
                          </a:solidFill>
                          <a:latin typeface="+mn-lt"/>
                          <a:ea typeface="+mn-ea"/>
                          <a:cs typeface="+mn-cs"/>
                        </a:rPr>
                        <a:t>keskiviikko</a:t>
                      </a:r>
                      <a:r>
                        <a:rPr lang="fi-FI" sz="1400" b="0" kern="1200" dirty="0" smtClean="0">
                          <a:solidFill>
                            <a:schemeClr val="tx1"/>
                          </a:solidFill>
                          <a:latin typeface="+mn-lt"/>
                          <a:ea typeface="+mn-ea"/>
                          <a:cs typeface="+mn-cs"/>
                        </a:rPr>
                        <a:t/>
                      </a:r>
                      <a:br>
                        <a:rPr lang="fi-FI" sz="1400" b="0" kern="1200" dirty="0" smtClean="0">
                          <a:solidFill>
                            <a:schemeClr val="tx1"/>
                          </a:solidFill>
                          <a:latin typeface="+mn-lt"/>
                          <a:ea typeface="+mn-ea"/>
                          <a:cs typeface="+mn-cs"/>
                        </a:rPr>
                      </a:br>
                      <a:r>
                        <a:rPr lang="fi-FI" sz="1400" b="0" kern="1200" dirty="0" smtClean="0">
                          <a:solidFill>
                            <a:schemeClr val="tx1"/>
                          </a:solidFill>
                          <a:latin typeface="+mn-lt"/>
                          <a:ea typeface="+mn-ea"/>
                          <a:cs typeface="+mn-cs"/>
                        </a:rPr>
                        <a:t>18.4.2018</a:t>
                      </a:r>
                      <a:endParaRPr lang="fi-FI" sz="1400" b="0" kern="1200" dirty="0">
                        <a:solidFill>
                          <a:schemeClr val="tx1"/>
                        </a:solidFill>
                        <a:latin typeface="+mn-lt"/>
                        <a:ea typeface="+mn-ea"/>
                        <a:cs typeface="+mn-cs"/>
                      </a:endParaRPr>
                    </a:p>
                  </a:txBody>
                  <a:tcPr anchor="ctr">
                    <a:solidFill>
                      <a:srgbClr val="E6F3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1"/>
                          </a:solidFill>
                          <a:latin typeface="+mn-lt"/>
                          <a:ea typeface="+mn-ea"/>
                          <a:cs typeface="+mn-cs"/>
                        </a:rPr>
                        <a:t>tiistai</a:t>
                      </a:r>
                      <a:r>
                        <a:rPr lang="fi-FI" sz="1400" b="0" kern="1200" dirty="0" smtClean="0">
                          <a:solidFill>
                            <a:schemeClr val="tx1"/>
                          </a:solidFill>
                          <a:latin typeface="+mn-lt"/>
                          <a:ea typeface="+mn-ea"/>
                          <a:cs typeface="+mn-cs"/>
                        </a:rPr>
                        <a:t/>
                      </a:r>
                      <a:br>
                        <a:rPr lang="fi-FI" sz="1400" b="0" kern="1200" dirty="0" smtClean="0">
                          <a:solidFill>
                            <a:schemeClr val="tx1"/>
                          </a:solidFill>
                          <a:latin typeface="+mn-lt"/>
                          <a:ea typeface="+mn-ea"/>
                          <a:cs typeface="+mn-cs"/>
                        </a:rPr>
                      </a:br>
                      <a:r>
                        <a:rPr lang="fi-FI" sz="1400" b="0" kern="1200" dirty="0" smtClean="0">
                          <a:solidFill>
                            <a:schemeClr val="tx1"/>
                          </a:solidFill>
                          <a:latin typeface="+mn-lt"/>
                          <a:ea typeface="+mn-ea"/>
                          <a:cs typeface="+mn-cs"/>
                        </a:rPr>
                        <a:t>12.6.2018</a:t>
                      </a:r>
                      <a:endParaRPr lang="fi-FI" sz="1400" b="0" kern="1200" dirty="0">
                        <a:solidFill>
                          <a:schemeClr val="tx1"/>
                        </a:solidFill>
                        <a:latin typeface="+mn-lt"/>
                        <a:ea typeface="+mn-ea"/>
                        <a:cs typeface="+mn-cs"/>
                      </a:endParaRPr>
                    </a:p>
                  </a:txBody>
                  <a:tcPr anchor="ctr">
                    <a:solidFill>
                      <a:srgbClr val="E6F3D5"/>
                    </a:solidFill>
                  </a:tcPr>
                </a:tc>
              </a:tr>
              <a:tr h="648072">
                <a:tc>
                  <a:txBody>
                    <a:bodyPr/>
                    <a:lstStyle/>
                    <a:p>
                      <a:r>
                        <a:rPr lang="fi-FI" sz="1400" dirty="0" smtClean="0">
                          <a:solidFill>
                            <a:schemeClr val="tx1"/>
                          </a:solidFill>
                          <a:latin typeface="+mn-lt"/>
                        </a:rPr>
                        <a:t>hylättyjen kurssien uusintakuulustelu</a:t>
                      </a:r>
                      <a:endParaRPr lang="fi-FI" sz="1400" dirty="0">
                        <a:solidFill>
                          <a:schemeClr val="tx1"/>
                        </a:solidFill>
                        <a:latin typeface="+mn-lt"/>
                      </a:endParaRPr>
                    </a:p>
                  </a:txBody>
                  <a:tcPr anchor="ctr">
                    <a:solidFill>
                      <a:srgbClr val="BADF8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tx1"/>
                          </a:solidFill>
                          <a:latin typeface="+mn-lt"/>
                          <a:ea typeface="Times New Roman"/>
                          <a:cs typeface="Times New Roman"/>
                        </a:rPr>
                        <a:t>torstai*) 24.8.2017</a:t>
                      </a:r>
                    </a:p>
                  </a:txBody>
                  <a:tcPr anchor="ctr">
                    <a:solidFill>
                      <a:srgbClr val="BADF8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tx1"/>
                          </a:solidFill>
                          <a:latin typeface="+mn-lt"/>
                          <a:ea typeface="Times New Roman"/>
                          <a:cs typeface="Times New Roman"/>
                        </a:rPr>
                        <a:t> torstai</a:t>
                      </a:r>
                      <a:br>
                        <a:rPr lang="fi-FI" sz="1400" kern="1200" dirty="0" smtClean="0">
                          <a:solidFill>
                            <a:schemeClr val="tx1"/>
                          </a:solidFill>
                          <a:latin typeface="+mn-lt"/>
                          <a:ea typeface="Times New Roman"/>
                          <a:cs typeface="Times New Roman"/>
                        </a:rPr>
                      </a:br>
                      <a:r>
                        <a:rPr lang="fi-FI" sz="1400" kern="1200" dirty="0" smtClean="0">
                          <a:solidFill>
                            <a:schemeClr val="tx1"/>
                          </a:solidFill>
                          <a:latin typeface="+mn-lt"/>
                          <a:ea typeface="Times New Roman"/>
                          <a:cs typeface="Times New Roman"/>
                        </a:rPr>
                        <a:t>2.11.2017</a:t>
                      </a:r>
                    </a:p>
                  </a:txBody>
                  <a:tcPr anchor="ctr">
                    <a:solidFill>
                      <a:srgbClr val="BADF8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tx1"/>
                          </a:solidFill>
                          <a:latin typeface="+mn-lt"/>
                          <a:ea typeface="Times New Roman"/>
                          <a:cs typeface="Times New Roman"/>
                        </a:rPr>
                        <a:t> torstai</a:t>
                      </a:r>
                      <a:br>
                        <a:rPr lang="fi-FI" sz="1400" kern="1200" dirty="0" smtClean="0">
                          <a:solidFill>
                            <a:schemeClr val="tx1"/>
                          </a:solidFill>
                          <a:latin typeface="+mn-lt"/>
                          <a:ea typeface="Times New Roman"/>
                          <a:cs typeface="Times New Roman"/>
                        </a:rPr>
                      </a:br>
                      <a:r>
                        <a:rPr lang="fi-FI" sz="1400" kern="1200" dirty="0" smtClean="0">
                          <a:solidFill>
                            <a:schemeClr val="tx1"/>
                          </a:solidFill>
                          <a:latin typeface="+mn-lt"/>
                          <a:ea typeface="Times New Roman"/>
                          <a:cs typeface="Times New Roman"/>
                        </a:rPr>
                        <a:t>11.1.2018</a:t>
                      </a:r>
                    </a:p>
                  </a:txBody>
                  <a:tcPr anchor="ctr">
                    <a:solidFill>
                      <a:srgbClr val="BADF8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tx1"/>
                          </a:solidFill>
                          <a:latin typeface="+mn-lt"/>
                          <a:ea typeface="Times New Roman"/>
                          <a:cs typeface="Times New Roman"/>
                        </a:rPr>
                        <a:t>torstai 8.3.2018</a:t>
                      </a:r>
                    </a:p>
                  </a:txBody>
                  <a:tcPr anchor="ctr">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tx1"/>
                          </a:solidFill>
                          <a:latin typeface="+mn-lt"/>
                          <a:ea typeface="Times New Roman"/>
                          <a:cs typeface="Times New Roman"/>
                        </a:rPr>
                        <a:t>torstai  12.4.2018 **)</a:t>
                      </a:r>
                      <a:r>
                        <a:rPr lang="fi-FI" sz="1400" kern="1200" dirty="0" smtClean="0">
                          <a:solidFill>
                            <a:schemeClr val="tx1"/>
                          </a:solidFill>
                          <a:latin typeface="+mn-lt"/>
                          <a:ea typeface="Times New Roman"/>
                          <a:cs typeface="Times New Roman"/>
                        </a:rPr>
                        <a:t/>
                      </a:r>
                      <a:br>
                        <a:rPr lang="fi-FI" sz="1400" kern="1200" dirty="0" smtClean="0">
                          <a:solidFill>
                            <a:schemeClr val="tx1"/>
                          </a:solidFill>
                          <a:latin typeface="+mn-lt"/>
                          <a:ea typeface="Times New Roman"/>
                          <a:cs typeface="Times New Roman"/>
                        </a:rPr>
                      </a:br>
                      <a:r>
                        <a:rPr lang="fi-FI" sz="1400" kern="1200" dirty="0" smtClean="0">
                          <a:solidFill>
                            <a:schemeClr val="tx1"/>
                          </a:solidFill>
                          <a:latin typeface="+mn-lt"/>
                          <a:ea typeface="Times New Roman"/>
                          <a:cs typeface="Times New Roman"/>
                        </a:rPr>
                        <a:t>ja torstai</a:t>
                      </a:r>
                      <a:r>
                        <a:rPr lang="fi-FI" sz="1400" kern="1200" dirty="0" smtClean="0">
                          <a:solidFill>
                            <a:schemeClr val="tx1"/>
                          </a:solidFill>
                          <a:latin typeface="+mn-lt"/>
                          <a:ea typeface="Times New Roman"/>
                          <a:cs typeface="Times New Roman"/>
                        </a:rPr>
                        <a:t/>
                      </a:r>
                      <a:br>
                        <a:rPr lang="fi-FI" sz="1400" kern="1200" dirty="0" smtClean="0">
                          <a:solidFill>
                            <a:schemeClr val="tx1"/>
                          </a:solidFill>
                          <a:latin typeface="+mn-lt"/>
                          <a:ea typeface="Times New Roman"/>
                          <a:cs typeface="Times New Roman"/>
                        </a:rPr>
                      </a:br>
                      <a:r>
                        <a:rPr lang="fi-FI" sz="1400" kern="1200" dirty="0" smtClean="0">
                          <a:solidFill>
                            <a:schemeClr val="tx1"/>
                          </a:solidFill>
                          <a:latin typeface="+mn-lt"/>
                          <a:ea typeface="Times New Roman"/>
                          <a:cs typeface="Times New Roman"/>
                        </a:rPr>
                        <a:t>26.4.2018</a:t>
                      </a:r>
                    </a:p>
                  </a:txBody>
                  <a:tcPr anchor="ctr">
                    <a:solidFill>
                      <a:srgbClr val="BADF8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kern="1200" dirty="0" smtClean="0">
                          <a:solidFill>
                            <a:schemeClr val="tx1"/>
                          </a:solidFill>
                          <a:latin typeface="+mn-lt"/>
                          <a:ea typeface="Times New Roman"/>
                          <a:cs typeface="Times New Roman"/>
                        </a:rPr>
                        <a:t>elokuussa2018 </a:t>
                      </a:r>
                      <a:endParaRPr lang="fi-FI" sz="1400" kern="1200" dirty="0" smtClean="0">
                        <a:solidFill>
                          <a:schemeClr val="tx1"/>
                        </a:solidFill>
                        <a:latin typeface="+mn-lt"/>
                        <a:ea typeface="Times New Roman"/>
                        <a:cs typeface="Times New Roman"/>
                      </a:endParaRPr>
                    </a:p>
                  </a:txBody>
                  <a:tcPr anchor="ctr">
                    <a:solidFill>
                      <a:srgbClr val="BADF89"/>
                    </a:solidFill>
                  </a:tcPr>
                </a:tc>
              </a:tr>
            </a:tbl>
          </a:graphicData>
        </a:graphic>
      </p:graphicFrame>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547813" y="1340768"/>
            <a:ext cx="6766868" cy="369332"/>
          </a:xfrm>
          <a:prstGeom prst="rect">
            <a:avLst/>
          </a:prstGeom>
          <a:noFill/>
          <a:ln w="9525">
            <a:noFill/>
            <a:miter lim="800000"/>
            <a:headEnd/>
            <a:tailEnd/>
          </a:ln>
        </p:spPr>
        <p:txBody>
          <a:bodyPr wrap="square">
            <a:spAutoFit/>
          </a:bodyPr>
          <a:lstStyle/>
          <a:p>
            <a:pPr>
              <a:tabLst>
                <a:tab pos="-822325" algn="l"/>
                <a:tab pos="320675" algn="l"/>
                <a:tab pos="822325" algn="l"/>
                <a:tab pos="1646238" algn="l"/>
                <a:tab pos="2468563" algn="l"/>
                <a:tab pos="3292475" algn="l"/>
                <a:tab pos="4114800" algn="l"/>
                <a:tab pos="4937125" algn="l"/>
              </a:tabLst>
            </a:pPr>
            <a:r>
              <a:rPr lang="fi-FI" sz="1800" dirty="0">
                <a:solidFill>
                  <a:schemeClr val="dk1"/>
                </a:solidFill>
                <a:latin typeface="Arial" pitchFamily="34" charset="0"/>
                <a:ea typeface="Times New Roman"/>
                <a:cs typeface="Arial" pitchFamily="34" charset="0"/>
              </a:rPr>
              <a:t> </a:t>
            </a:r>
            <a:r>
              <a:rPr lang="fi-FI" sz="1800" dirty="0" smtClean="0">
                <a:solidFill>
                  <a:schemeClr val="dk1"/>
                </a:solidFill>
                <a:latin typeface="Arial" pitchFamily="34" charset="0"/>
                <a:ea typeface="Times New Roman"/>
                <a:cs typeface="Arial" pitchFamily="34" charset="0"/>
              </a:rPr>
              <a:t>kurssikertymä</a:t>
            </a:r>
            <a:r>
              <a:rPr lang="fi-FI" sz="1800" dirty="0">
                <a:solidFill>
                  <a:schemeClr val="dk1"/>
                </a:solidFill>
                <a:latin typeface="Arial" pitchFamily="34" charset="0"/>
                <a:ea typeface="Times New Roman"/>
                <a:cs typeface="Arial" pitchFamily="34" charset="0"/>
              </a:rPr>
              <a:t>, ”normaalisuoritus</a:t>
            </a:r>
            <a:r>
              <a:rPr lang="fi-FI" sz="1800" dirty="0" smtClean="0">
                <a:solidFill>
                  <a:schemeClr val="dk1"/>
                </a:solidFill>
                <a:latin typeface="Arial" pitchFamily="34" charset="0"/>
                <a:ea typeface="Times New Roman"/>
                <a:cs typeface="Arial" pitchFamily="34" charset="0"/>
              </a:rPr>
              <a:t>”</a:t>
            </a:r>
            <a:endParaRPr lang="fi-FI" sz="1800" dirty="0">
              <a:solidFill>
                <a:schemeClr val="dk1"/>
              </a:solidFill>
              <a:latin typeface="Arial" pitchFamily="34" charset="0"/>
              <a:ea typeface="Times New Roman"/>
              <a:cs typeface="Arial" pitchFamily="34" charset="0"/>
            </a:endParaRPr>
          </a:p>
        </p:txBody>
      </p:sp>
      <p:graphicFrame>
        <p:nvGraphicFramePr>
          <p:cNvPr id="5212" name="Group 92"/>
          <p:cNvGraphicFramePr>
            <a:graphicFrameLocks noGrp="1"/>
          </p:cNvGraphicFramePr>
          <p:nvPr>
            <p:extLst>
              <p:ext uri="{D42A27DB-BD31-4B8C-83A1-F6EECF244321}">
                <p14:modId xmlns:p14="http://schemas.microsoft.com/office/powerpoint/2010/main" val="611894814"/>
              </p:ext>
            </p:extLst>
          </p:nvPr>
        </p:nvGraphicFramePr>
        <p:xfrm>
          <a:off x="611558" y="1988840"/>
          <a:ext cx="7920883" cy="2739257"/>
        </p:xfrm>
        <a:graphic>
          <a:graphicData uri="http://schemas.openxmlformats.org/drawingml/2006/table">
            <a:tbl>
              <a:tblPr>
                <a:effectLst>
                  <a:outerShdw blurRad="330200" dist="292100" dir="12600000" algn="tr" rotWithShape="0">
                    <a:schemeClr val="bg1">
                      <a:lumMod val="65000"/>
                      <a:alpha val="99000"/>
                    </a:schemeClr>
                  </a:outerShdw>
                </a:effectLst>
              </a:tblPr>
              <a:tblGrid>
                <a:gridCol w="1584178"/>
                <a:gridCol w="1267341"/>
                <a:gridCol w="1267341"/>
                <a:gridCol w="1267341"/>
                <a:gridCol w="1267341"/>
                <a:gridCol w="1267341"/>
              </a:tblGrid>
              <a:tr h="4271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lang="fi-FI" sz="1600" b="0" kern="1200" dirty="0" smtClean="0">
                        <a:solidFill>
                          <a:srgbClr val="1F3E00"/>
                        </a:solidFill>
                        <a:latin typeface="Arial" pitchFamily="34" charset="0"/>
                        <a:ea typeface="+mn-ea"/>
                        <a:cs typeface="Arial" pitchFamily="34" charset="0"/>
                      </a:endParaRPr>
                    </a:p>
                  </a:txBody>
                  <a:tcP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fi-FI" sz="1600" b="0" kern="1200" dirty="0" smtClean="0">
                          <a:solidFill>
                            <a:schemeClr val="tx1"/>
                          </a:solidFill>
                          <a:latin typeface="Arial" pitchFamily="34" charset="0"/>
                          <a:ea typeface="+mn-ea"/>
                          <a:cs typeface="Arial" pitchFamily="34" charset="0"/>
                        </a:rPr>
                        <a:t>1. jakso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fi-FI" sz="1600" b="0" kern="1200" dirty="0" smtClean="0">
                          <a:solidFill>
                            <a:schemeClr val="tx1"/>
                          </a:solidFill>
                          <a:latin typeface="Arial" pitchFamily="34" charset="0"/>
                          <a:ea typeface="+mn-ea"/>
                          <a:cs typeface="Arial" pitchFamily="34" charset="0"/>
                        </a:rPr>
                        <a:t>2. jakso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fi-FI" sz="1600" b="0" kern="1200" dirty="0" smtClean="0">
                          <a:solidFill>
                            <a:schemeClr val="tx1"/>
                          </a:solidFill>
                          <a:latin typeface="Arial" pitchFamily="34" charset="0"/>
                          <a:ea typeface="+mn-ea"/>
                          <a:cs typeface="Arial" pitchFamily="34" charset="0"/>
                        </a:rPr>
                        <a:t>3. jakso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fi-FI" sz="1600" b="0" kern="1200" dirty="0" smtClean="0">
                          <a:solidFill>
                            <a:schemeClr val="tx1"/>
                          </a:solidFill>
                          <a:latin typeface="Arial" pitchFamily="34" charset="0"/>
                          <a:ea typeface="+mn-ea"/>
                          <a:cs typeface="Arial" pitchFamily="34" charset="0"/>
                        </a:rPr>
                        <a:t>4. jakso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fi-FI" sz="1600" b="0" kern="1200" dirty="0" smtClean="0">
                          <a:solidFill>
                            <a:schemeClr val="tx1"/>
                          </a:solidFill>
                          <a:latin typeface="Arial" pitchFamily="34" charset="0"/>
                          <a:ea typeface="+mn-ea"/>
                          <a:cs typeface="Arial" pitchFamily="34" charset="0"/>
                        </a:rPr>
                        <a:t>5. jakso</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r>
              <a:tr h="77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1. </a:t>
                      </a:r>
                      <a:r>
                        <a:rPr lang="fi-FI" sz="1600" kern="1200" dirty="0" smtClean="0">
                          <a:solidFill>
                            <a:schemeClr val="dk1"/>
                          </a:solidFill>
                          <a:latin typeface="Arial" pitchFamily="34" charset="0"/>
                          <a:ea typeface="Times New Roman"/>
                          <a:cs typeface="Arial" pitchFamily="34" charset="0"/>
                        </a:rPr>
                        <a:t>opiskeluvuosi </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5 - 6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10 -12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16 -18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22 - 24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28 - 30 </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F3D5"/>
                    </a:solidFill>
                  </a:tcPr>
                </a:tc>
              </a:tr>
              <a:tr h="77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2.</a:t>
                      </a:r>
                      <a:r>
                        <a:rPr lang="fi-FI" sz="1600" kern="1200" dirty="0" smtClean="0">
                          <a:solidFill>
                            <a:schemeClr val="dk1"/>
                          </a:solidFill>
                          <a:latin typeface="Arial" pitchFamily="34" charset="0"/>
                          <a:ea typeface="Times New Roman"/>
                          <a:cs typeface="Arial" pitchFamily="34" charset="0"/>
                        </a:rPr>
                        <a:t> opiskeluvuosi </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34 - 36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40 - 42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46 - 48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52 - 54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58 - 60 </a:t>
                      </a: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ADF89"/>
                    </a:solidFill>
                  </a:tcPr>
                </a:tc>
              </a:tr>
              <a:tr h="770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3. </a:t>
                      </a:r>
                      <a:r>
                        <a:rPr lang="fi-FI" sz="1600" kern="1200" dirty="0" smtClean="0">
                          <a:solidFill>
                            <a:schemeClr val="dk1"/>
                          </a:solidFill>
                          <a:latin typeface="Arial" pitchFamily="34" charset="0"/>
                          <a:ea typeface="Times New Roman"/>
                          <a:cs typeface="Arial" pitchFamily="34" charset="0"/>
                        </a:rPr>
                        <a:t>opiskeluvuosi </a:t>
                      </a:r>
                    </a:p>
                  </a:txBody>
                  <a:tcPr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63 - 65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68 - 70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kern="1200" dirty="0" smtClean="0">
                          <a:solidFill>
                            <a:schemeClr val="dk1"/>
                          </a:solidFill>
                          <a:latin typeface="Arial" pitchFamily="34" charset="0"/>
                          <a:ea typeface="Times New Roman"/>
                          <a:cs typeface="Arial" pitchFamily="34" charset="0"/>
                        </a:rPr>
                        <a:t>75 -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i-FI" sz="2400" kern="1200" dirty="0" smtClean="0">
                        <a:solidFill>
                          <a:schemeClr val="dk1"/>
                        </a:solidFill>
                        <a:latin typeface="Arial" pitchFamily="34" charset="0"/>
                        <a:ea typeface="Times New Roman"/>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6F3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i-FI" sz="2400" kern="1200" dirty="0" smtClean="0">
                        <a:solidFill>
                          <a:schemeClr val="dk1"/>
                        </a:solidFill>
                        <a:latin typeface="Arial" pitchFamily="34" charset="0"/>
                        <a:ea typeface="Times New Roman"/>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6F3D5"/>
                    </a:solidFill>
                  </a:tcPr>
                </a:tc>
              </a:tr>
            </a:tbl>
          </a:graphicData>
        </a:graphic>
      </p:graphicFrame>
      <p:sp>
        <p:nvSpPr>
          <p:cNvPr id="4"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Opinnoissa eteneminen</a:t>
            </a:r>
            <a:endParaRPr lang="fi-FI" sz="2800" dirty="0">
              <a:solidFill>
                <a:srgbClr val="1F3E00"/>
              </a:solidFill>
              <a:latin typeface="+mn-lt"/>
            </a:endParaRPr>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588477"/>
            <a:ext cx="9143999" cy="680283"/>
          </a:xfrm>
          <a:prstGeom prst="rect">
            <a:avLst/>
          </a:prstGeom>
          <a:noFill/>
          <a:ln w="9525">
            <a:noFill/>
            <a:miter lim="800000"/>
            <a:headEnd/>
            <a:tailEnd/>
          </a:ln>
        </p:spPr>
        <p:txBody>
          <a:bodyPr wrap="square">
            <a:noAutofit/>
          </a:bodyPr>
          <a:lstStyle/>
          <a:p>
            <a:pPr algn="ctr">
              <a:spcBef>
                <a:spcPct val="50000"/>
              </a:spcBef>
            </a:pPr>
            <a:r>
              <a:rPr lang="fi-FI" sz="4000" dirty="0" smtClean="0">
                <a:solidFill>
                  <a:srgbClr val="1F3E00"/>
                </a:solidFill>
                <a:latin typeface="+mj-lt"/>
              </a:rPr>
              <a:t>Kurssikeskeytys</a:t>
            </a:r>
            <a:endParaRPr lang="fi-FI" sz="2800" dirty="0">
              <a:solidFill>
                <a:srgbClr val="1F3E00"/>
              </a:solidFill>
              <a:latin typeface="+mn-lt"/>
            </a:endParaRPr>
          </a:p>
        </p:txBody>
      </p:sp>
      <p:sp>
        <p:nvSpPr>
          <p:cNvPr id="5" name="Otsikko 1"/>
          <p:cNvSpPr txBox="1">
            <a:spLocks/>
          </p:cNvSpPr>
          <p:nvPr/>
        </p:nvSpPr>
        <p:spPr>
          <a:xfrm>
            <a:off x="1547813" y="1628799"/>
            <a:ext cx="7056635" cy="3384377"/>
          </a:xfrm>
          <a:prstGeom prst="rect">
            <a:avLst/>
          </a:prstGeom>
        </p:spPr>
        <p:txBody>
          <a:bodyPr anchor="t" anchorCtr="0">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marL="0" lvl="2" algn="l">
              <a:lnSpc>
                <a:spcPct val="90000"/>
              </a:lnSpc>
              <a:buSzPct val="50000"/>
            </a:pPr>
            <a:r>
              <a:rPr lang="fi-FI" sz="2000" dirty="0">
                <a:solidFill>
                  <a:schemeClr val="tx1"/>
                </a:solidFill>
                <a:cs typeface="Arial" pitchFamily="34" charset="0"/>
              </a:rPr>
              <a:t>Jos opiskelija on poissa kurssilta enemmän kuin </a:t>
            </a:r>
            <a:r>
              <a:rPr lang="fi-FI" sz="2000" b="1" dirty="0">
                <a:solidFill>
                  <a:schemeClr val="tx1"/>
                </a:solidFill>
                <a:cs typeface="Arial" pitchFamily="34" charset="0"/>
              </a:rPr>
              <a:t>neljä</a:t>
            </a:r>
            <a:r>
              <a:rPr lang="fi-FI" sz="2000" dirty="0">
                <a:solidFill>
                  <a:schemeClr val="tx1"/>
                </a:solidFill>
                <a:cs typeface="Arial" pitchFamily="34" charset="0"/>
              </a:rPr>
              <a:t> (4) oppituntia, kurssia ei arvostella, ja opiskelija saa kurssista keskeyttämismerkinnän </a:t>
            </a:r>
            <a:r>
              <a:rPr lang="fi-FI" sz="2000" b="1" dirty="0">
                <a:solidFill>
                  <a:schemeClr val="tx1"/>
                </a:solidFill>
                <a:cs typeface="Arial" pitchFamily="34" charset="0"/>
              </a:rPr>
              <a:t>K</a:t>
            </a:r>
            <a:r>
              <a:rPr lang="fi-FI" sz="2000" dirty="0">
                <a:solidFill>
                  <a:schemeClr val="tx1"/>
                </a:solidFill>
                <a:cs typeface="Arial" pitchFamily="34" charset="0"/>
              </a:rPr>
              <a:t>. Jos opiskelija on poissa enemmän kuin neljä (4) tuntia, aineen opettaja ja rehtori voivat päättää kurssin </a:t>
            </a:r>
            <a:r>
              <a:rPr lang="fi-FI" sz="2000" dirty="0" smtClean="0">
                <a:solidFill>
                  <a:schemeClr val="tx1"/>
                </a:solidFill>
                <a:cs typeface="Arial" pitchFamily="34" charset="0"/>
              </a:rPr>
              <a:t>suorittamistavasta ja </a:t>
            </a:r>
            <a:r>
              <a:rPr lang="fi-FI" sz="2000" dirty="0">
                <a:solidFill>
                  <a:schemeClr val="tx1"/>
                </a:solidFill>
                <a:cs typeface="Arial" pitchFamily="34" charset="0"/>
              </a:rPr>
              <a:t>hyväksymisestä erityisistä syistä.</a:t>
            </a:r>
          </a:p>
        </p:txBody>
      </p:sp>
    </p:spTree>
    <p:extLst>
      <p:ext uri="{BB962C8B-B14F-4D97-AF65-F5344CB8AC3E}">
        <p14:creationId xmlns:p14="http://schemas.microsoft.com/office/powerpoint/2010/main" val="1473177895"/>
      </p:ext>
    </p:extLst>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C:\Ohjelmatiedostot\Microsoft Office\Templates\Presentation Designs\Roomalainen.pot</Template>
  <TotalTime>6567</TotalTime>
  <Words>900</Words>
  <Application>Microsoft Office PowerPoint</Application>
  <PresentationFormat>Näytössä katseltava diaesitys (4:3)</PresentationFormat>
  <Paragraphs>305</Paragraphs>
  <Slides>21</Slides>
  <Notes>0</Notes>
  <HiddenSlides>0</HiddenSlides>
  <MMClips>0</MMClips>
  <ScaleCrop>false</ScaleCrop>
  <HeadingPairs>
    <vt:vector size="4" baseType="variant">
      <vt:variant>
        <vt:lpstr>Teema</vt:lpstr>
      </vt:variant>
      <vt:variant>
        <vt:i4>1</vt:i4>
      </vt:variant>
      <vt:variant>
        <vt:lpstr>Dian otsikot</vt:lpstr>
      </vt:variant>
      <vt:variant>
        <vt:i4>21</vt:i4>
      </vt:variant>
    </vt:vector>
  </HeadingPairs>
  <TitlesOfParts>
    <vt:vector size="22" baseType="lpstr">
      <vt:lpstr>Oletusrakenne</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Lohjan kaupunki / opetustoimi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Lohjan lukio</dc:creator>
  <cp:lastModifiedBy>Ruoste Panu</cp:lastModifiedBy>
  <cp:revision>336</cp:revision>
  <cp:lastPrinted>2017-08-21T12:23:52Z</cp:lastPrinted>
  <dcterms:created xsi:type="dcterms:W3CDTF">2002-11-11T23:42:30Z</dcterms:created>
  <dcterms:modified xsi:type="dcterms:W3CDTF">2017-08-22T10:19:35Z</dcterms:modified>
</cp:coreProperties>
</file>