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60" r:id="rId1"/>
  </p:sldMasterIdLst>
  <p:notesMasterIdLst>
    <p:notesMasterId r:id="rId31"/>
  </p:notesMasterIdLst>
  <p:handoutMasterIdLst>
    <p:handoutMasterId r:id="rId32"/>
  </p:handoutMasterIdLst>
  <p:sldIdLst>
    <p:sldId id="334" r:id="rId2"/>
    <p:sldId id="256" r:id="rId3"/>
    <p:sldId id="271" r:id="rId4"/>
    <p:sldId id="307" r:id="rId5"/>
    <p:sldId id="411" r:id="rId6"/>
    <p:sldId id="421" r:id="rId7"/>
    <p:sldId id="400" r:id="rId8"/>
    <p:sldId id="399" r:id="rId9"/>
    <p:sldId id="401" r:id="rId10"/>
    <p:sldId id="402" r:id="rId11"/>
    <p:sldId id="278" r:id="rId12"/>
    <p:sldId id="413" r:id="rId13"/>
    <p:sldId id="419" r:id="rId14"/>
    <p:sldId id="367" r:id="rId15"/>
    <p:sldId id="414" r:id="rId16"/>
    <p:sldId id="284" r:id="rId17"/>
    <p:sldId id="417" r:id="rId18"/>
    <p:sldId id="424" r:id="rId19"/>
    <p:sldId id="423" r:id="rId20"/>
    <p:sldId id="403" r:id="rId21"/>
    <p:sldId id="356" r:id="rId22"/>
    <p:sldId id="418" r:id="rId23"/>
    <p:sldId id="363" r:id="rId24"/>
    <p:sldId id="408" r:id="rId25"/>
    <p:sldId id="258" r:id="rId26"/>
    <p:sldId id="337" r:id="rId27"/>
    <p:sldId id="259" r:id="rId28"/>
    <p:sldId id="420" r:id="rId29"/>
    <p:sldId id="352" r:id="rId30"/>
  </p:sldIdLst>
  <p:sldSz cx="9144000" cy="6858000" type="screen4x3"/>
  <p:notesSz cx="7104063" cy="10234613"/>
  <p:defaultTextStyle>
    <a:defPPr>
      <a:defRPr lang="fi-FI"/>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1253">
          <p15:clr>
            <a:srgbClr val="A4A3A4"/>
          </p15:clr>
        </p15:guide>
        <p15:guide id="2" pos="385">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F0FC"/>
    <a:srgbClr val="FF3399"/>
    <a:srgbClr val="000066"/>
    <a:srgbClr val="CC9900"/>
    <a:srgbClr val="003399"/>
    <a:srgbClr val="FFD661"/>
    <a:srgbClr val="FFCC99"/>
    <a:srgbClr val="CCFFCC"/>
    <a:srgbClr val="24A827"/>
    <a:srgbClr val="C3F8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Vaalea tyyli 3 - Korostus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Vaalea tyyli 3 - Korostus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22" autoAdjust="0"/>
    <p:restoredTop sz="90980" autoAdjust="0"/>
  </p:normalViewPr>
  <p:slideViewPr>
    <p:cSldViewPr showGuides="1">
      <p:cViewPr varScale="1">
        <p:scale>
          <a:sx n="115" d="100"/>
          <a:sy n="115" d="100"/>
        </p:scale>
        <p:origin x="1890" y="126"/>
      </p:cViewPr>
      <p:guideLst>
        <p:guide orient="horz" pos="1253"/>
        <p:guide pos="385"/>
      </p:guideLst>
    </p:cSldViewPr>
  </p:slideViewPr>
  <p:outlineViewPr>
    <p:cViewPr>
      <p:scale>
        <a:sx n="33" d="100"/>
        <a:sy n="33" d="100"/>
      </p:scale>
      <p:origin x="0" y="0"/>
    </p:cViewPr>
  </p:outlineViewPr>
  <p:notesTextViewPr>
    <p:cViewPr>
      <p:scale>
        <a:sx n="3" d="2"/>
        <a:sy n="3" d="2"/>
      </p:scale>
      <p:origin x="0" y="0"/>
    </p:cViewPr>
  </p:notesTextViewPr>
  <p:sorterViewPr>
    <p:cViewPr>
      <p:scale>
        <a:sx n="125" d="100"/>
        <a:sy n="125" d="100"/>
      </p:scale>
      <p:origin x="0" y="0"/>
    </p:cViewPr>
  </p:sorterViewPr>
  <p:notesViewPr>
    <p:cSldViewPr showGuides="1">
      <p:cViewPr varScale="1">
        <p:scale>
          <a:sx n="80" d="100"/>
          <a:sy n="80" d="100"/>
        </p:scale>
        <p:origin x="4014" y="108"/>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2"/>
            <a:ext cx="3078639" cy="511175"/>
          </a:xfrm>
          <a:prstGeom prst="rect">
            <a:avLst/>
          </a:prstGeom>
        </p:spPr>
        <p:txBody>
          <a:bodyPr vert="horz" lIns="91459" tIns="45730" rIns="91459" bIns="45730" rtlCol="0"/>
          <a:lstStyle>
            <a:lvl1pPr algn="l">
              <a:defRPr sz="1200" smtClean="0"/>
            </a:lvl1pPr>
          </a:lstStyle>
          <a:p>
            <a:pPr>
              <a:defRPr/>
            </a:pPr>
            <a:endParaRPr lang="fi-FI"/>
          </a:p>
        </p:txBody>
      </p:sp>
      <p:sp>
        <p:nvSpPr>
          <p:cNvPr id="3" name="Päivämäärän paikkamerkki 2"/>
          <p:cNvSpPr>
            <a:spLocks noGrp="1"/>
          </p:cNvSpPr>
          <p:nvPr>
            <p:ph type="dt" sz="quarter" idx="1"/>
          </p:nvPr>
        </p:nvSpPr>
        <p:spPr>
          <a:xfrm>
            <a:off x="4023836" y="2"/>
            <a:ext cx="3078639" cy="511175"/>
          </a:xfrm>
          <a:prstGeom prst="rect">
            <a:avLst/>
          </a:prstGeom>
        </p:spPr>
        <p:txBody>
          <a:bodyPr vert="horz" lIns="91459" tIns="45730" rIns="91459" bIns="45730" rtlCol="0"/>
          <a:lstStyle>
            <a:lvl1pPr algn="r">
              <a:defRPr sz="1200" smtClean="0"/>
            </a:lvl1pPr>
          </a:lstStyle>
          <a:p>
            <a:pPr>
              <a:defRPr/>
            </a:pPr>
            <a:fld id="{1EF8ABC2-A499-4AC7-BD65-4D895113196F}" type="datetimeFigureOut">
              <a:rPr lang="fi-FI"/>
              <a:pPr>
                <a:defRPr/>
              </a:pPr>
              <a:t>12.4.2024</a:t>
            </a:fld>
            <a:endParaRPr lang="fi-FI"/>
          </a:p>
        </p:txBody>
      </p:sp>
      <p:sp>
        <p:nvSpPr>
          <p:cNvPr id="4" name="Alatunnisteen paikkamerkki 3"/>
          <p:cNvSpPr>
            <a:spLocks noGrp="1"/>
          </p:cNvSpPr>
          <p:nvPr>
            <p:ph type="ftr" sz="quarter" idx="2"/>
          </p:nvPr>
        </p:nvSpPr>
        <p:spPr>
          <a:xfrm>
            <a:off x="0" y="9721851"/>
            <a:ext cx="3078639" cy="511175"/>
          </a:xfrm>
          <a:prstGeom prst="rect">
            <a:avLst/>
          </a:prstGeom>
        </p:spPr>
        <p:txBody>
          <a:bodyPr vert="horz" lIns="91459" tIns="45730" rIns="91459" bIns="45730" rtlCol="0" anchor="b"/>
          <a:lstStyle>
            <a:lvl1pPr algn="l">
              <a:defRPr sz="1200" smtClean="0"/>
            </a:lvl1pPr>
          </a:lstStyle>
          <a:p>
            <a:pPr>
              <a:defRPr/>
            </a:pPr>
            <a:endParaRPr lang="fi-FI"/>
          </a:p>
        </p:txBody>
      </p:sp>
      <p:sp>
        <p:nvSpPr>
          <p:cNvPr id="5" name="Dian numeron paikkamerkki 4"/>
          <p:cNvSpPr>
            <a:spLocks noGrp="1"/>
          </p:cNvSpPr>
          <p:nvPr>
            <p:ph type="sldNum" sz="quarter" idx="3"/>
          </p:nvPr>
        </p:nvSpPr>
        <p:spPr>
          <a:xfrm>
            <a:off x="4023836" y="9721851"/>
            <a:ext cx="3078639" cy="511175"/>
          </a:xfrm>
          <a:prstGeom prst="rect">
            <a:avLst/>
          </a:prstGeom>
        </p:spPr>
        <p:txBody>
          <a:bodyPr vert="horz" lIns="91459" tIns="45730" rIns="91459" bIns="45730" rtlCol="0" anchor="b"/>
          <a:lstStyle>
            <a:lvl1pPr algn="r">
              <a:defRPr sz="1200" smtClean="0"/>
            </a:lvl1pPr>
          </a:lstStyle>
          <a:p>
            <a:pPr>
              <a:defRPr/>
            </a:pPr>
            <a:fld id="{5E4F3175-E8F1-482D-8E01-E0F2D1CA3A7B}" type="slidenum">
              <a:rPr lang="fi-FI"/>
              <a:pPr>
                <a:defRPr/>
              </a:pPr>
              <a:t>‹#›</a:t>
            </a:fld>
            <a:endParaRPr lang="fi-FI"/>
          </a:p>
        </p:txBody>
      </p:sp>
    </p:spTree>
    <p:extLst>
      <p:ext uri="{BB962C8B-B14F-4D97-AF65-F5344CB8AC3E}">
        <p14:creationId xmlns:p14="http://schemas.microsoft.com/office/powerpoint/2010/main" val="2398252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3079202" cy="512305"/>
          </a:xfrm>
          <a:prstGeom prst="rect">
            <a:avLst/>
          </a:prstGeom>
        </p:spPr>
        <p:txBody>
          <a:bodyPr vert="horz" lIns="94787" tIns="47393" rIns="94787" bIns="47393" rtlCol="0"/>
          <a:lstStyle>
            <a:lvl1pPr algn="l">
              <a:defRPr sz="1200"/>
            </a:lvl1pPr>
          </a:lstStyle>
          <a:p>
            <a:endParaRPr lang="fi-FI"/>
          </a:p>
        </p:txBody>
      </p:sp>
      <p:sp>
        <p:nvSpPr>
          <p:cNvPr id="3" name="Päivämäärän paikkamerkki 2"/>
          <p:cNvSpPr>
            <a:spLocks noGrp="1"/>
          </p:cNvSpPr>
          <p:nvPr>
            <p:ph type="dt" idx="1"/>
          </p:nvPr>
        </p:nvSpPr>
        <p:spPr>
          <a:xfrm>
            <a:off x="4023203" y="0"/>
            <a:ext cx="3079202" cy="512305"/>
          </a:xfrm>
          <a:prstGeom prst="rect">
            <a:avLst/>
          </a:prstGeom>
        </p:spPr>
        <p:txBody>
          <a:bodyPr vert="horz" lIns="94787" tIns="47393" rIns="94787" bIns="47393" rtlCol="0"/>
          <a:lstStyle>
            <a:lvl1pPr algn="r">
              <a:defRPr sz="1200"/>
            </a:lvl1pPr>
          </a:lstStyle>
          <a:p>
            <a:fld id="{C12B75CE-D3EA-4679-A916-8A6E95DB7808}" type="datetimeFigureOut">
              <a:rPr lang="fi-FI" smtClean="0"/>
              <a:t>12.4.2024</a:t>
            </a:fld>
            <a:endParaRPr lang="fi-FI"/>
          </a:p>
        </p:txBody>
      </p:sp>
      <p:sp>
        <p:nvSpPr>
          <p:cNvPr id="4" name="Dian kuvan paikkamerkki 3"/>
          <p:cNvSpPr>
            <a:spLocks noGrp="1" noRot="1" noChangeAspect="1"/>
          </p:cNvSpPr>
          <p:nvPr>
            <p:ph type="sldImg" idx="2"/>
          </p:nvPr>
        </p:nvSpPr>
        <p:spPr>
          <a:xfrm>
            <a:off x="995363" y="769938"/>
            <a:ext cx="5113337" cy="3835400"/>
          </a:xfrm>
          <a:prstGeom prst="rect">
            <a:avLst/>
          </a:prstGeom>
          <a:noFill/>
          <a:ln w="12700">
            <a:solidFill>
              <a:prstClr val="black"/>
            </a:solidFill>
          </a:ln>
        </p:spPr>
        <p:txBody>
          <a:bodyPr vert="horz" lIns="94787" tIns="47393" rIns="94787" bIns="47393" rtlCol="0" anchor="ctr"/>
          <a:lstStyle/>
          <a:p>
            <a:endParaRPr lang="fi-FI"/>
          </a:p>
        </p:txBody>
      </p:sp>
      <p:sp>
        <p:nvSpPr>
          <p:cNvPr id="5" name="Huomautusten paikkamerkki 4"/>
          <p:cNvSpPr>
            <a:spLocks noGrp="1"/>
          </p:cNvSpPr>
          <p:nvPr>
            <p:ph type="body" sz="quarter" idx="3"/>
          </p:nvPr>
        </p:nvSpPr>
        <p:spPr>
          <a:xfrm>
            <a:off x="710075" y="4861156"/>
            <a:ext cx="5683914" cy="4605821"/>
          </a:xfrm>
          <a:prstGeom prst="rect">
            <a:avLst/>
          </a:prstGeom>
        </p:spPr>
        <p:txBody>
          <a:bodyPr vert="horz" lIns="94787" tIns="47393" rIns="94787" bIns="47393"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720674"/>
            <a:ext cx="3079202" cy="512304"/>
          </a:xfrm>
          <a:prstGeom prst="rect">
            <a:avLst/>
          </a:prstGeom>
        </p:spPr>
        <p:txBody>
          <a:bodyPr vert="horz" lIns="94787" tIns="47393" rIns="94787" bIns="47393" rtlCol="0" anchor="b"/>
          <a:lstStyle>
            <a:lvl1pPr algn="l">
              <a:defRPr sz="1200"/>
            </a:lvl1pPr>
          </a:lstStyle>
          <a:p>
            <a:endParaRPr lang="fi-FI"/>
          </a:p>
        </p:txBody>
      </p:sp>
      <p:sp>
        <p:nvSpPr>
          <p:cNvPr id="7" name="Dian numeron paikkamerkki 6"/>
          <p:cNvSpPr>
            <a:spLocks noGrp="1"/>
          </p:cNvSpPr>
          <p:nvPr>
            <p:ph type="sldNum" sz="quarter" idx="5"/>
          </p:nvPr>
        </p:nvSpPr>
        <p:spPr>
          <a:xfrm>
            <a:off x="4023203" y="9720674"/>
            <a:ext cx="3079202" cy="512304"/>
          </a:xfrm>
          <a:prstGeom prst="rect">
            <a:avLst/>
          </a:prstGeom>
        </p:spPr>
        <p:txBody>
          <a:bodyPr vert="horz" lIns="94787" tIns="47393" rIns="94787" bIns="47393" rtlCol="0" anchor="b"/>
          <a:lstStyle>
            <a:lvl1pPr algn="r">
              <a:defRPr sz="1200"/>
            </a:lvl1pPr>
          </a:lstStyle>
          <a:p>
            <a:fld id="{BB216BC3-6736-4107-8027-A79F237D93B5}" type="slidenum">
              <a:rPr lang="fi-FI" smtClean="0"/>
              <a:t>‹#›</a:t>
            </a:fld>
            <a:endParaRPr lang="fi-FI"/>
          </a:p>
        </p:txBody>
      </p:sp>
    </p:spTree>
    <p:extLst>
      <p:ext uri="{BB962C8B-B14F-4D97-AF65-F5344CB8AC3E}">
        <p14:creationId xmlns:p14="http://schemas.microsoft.com/office/powerpoint/2010/main" val="1396509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216BC3-6736-4107-8027-A79F237D93B5}" type="slidenum">
              <a:rPr lang="fi-FI" smtClean="0"/>
              <a:t>2</a:t>
            </a:fld>
            <a:endParaRPr lang="fi-FI"/>
          </a:p>
        </p:txBody>
      </p:sp>
    </p:spTree>
    <p:extLst>
      <p:ext uri="{BB962C8B-B14F-4D97-AF65-F5344CB8AC3E}">
        <p14:creationId xmlns:p14="http://schemas.microsoft.com/office/powerpoint/2010/main" val="3280945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BB216BC3-6736-4107-8027-A79F237D93B5}" type="slidenum">
              <a:rPr lang="fi-FI" smtClean="0"/>
              <a:t>5</a:t>
            </a:fld>
            <a:endParaRPr lang="fi-FI"/>
          </a:p>
        </p:txBody>
      </p:sp>
    </p:spTree>
    <p:extLst>
      <p:ext uri="{BB962C8B-B14F-4D97-AF65-F5344CB8AC3E}">
        <p14:creationId xmlns:p14="http://schemas.microsoft.com/office/powerpoint/2010/main" val="3582577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BB216BC3-6736-4107-8027-A79F237D93B5}" type="slidenum">
              <a:rPr lang="fi-FI" smtClean="0"/>
              <a:t>6</a:t>
            </a:fld>
            <a:endParaRPr lang="fi-FI"/>
          </a:p>
        </p:txBody>
      </p:sp>
    </p:spTree>
    <p:extLst>
      <p:ext uri="{BB962C8B-B14F-4D97-AF65-F5344CB8AC3E}">
        <p14:creationId xmlns:p14="http://schemas.microsoft.com/office/powerpoint/2010/main" val="4236530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216BC3-6736-4107-8027-A79F237D93B5}" type="slidenum">
              <a:rPr lang="fi-FI" smtClean="0"/>
              <a:t>22</a:t>
            </a:fld>
            <a:endParaRPr lang="fi-FI"/>
          </a:p>
        </p:txBody>
      </p:sp>
    </p:spTree>
    <p:extLst>
      <p:ext uri="{BB962C8B-B14F-4D97-AF65-F5344CB8AC3E}">
        <p14:creationId xmlns:p14="http://schemas.microsoft.com/office/powerpoint/2010/main" val="3979532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216BC3-6736-4107-8027-A79F237D93B5}" type="slidenum">
              <a:rPr lang="fi-FI" smtClean="0"/>
              <a:t>24</a:t>
            </a:fld>
            <a:endParaRPr lang="fi-FI"/>
          </a:p>
        </p:txBody>
      </p:sp>
    </p:spTree>
    <p:extLst>
      <p:ext uri="{BB962C8B-B14F-4D97-AF65-F5344CB8AC3E}">
        <p14:creationId xmlns:p14="http://schemas.microsoft.com/office/powerpoint/2010/main" val="1116687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fi-FI" dirty="0"/>
              <a:t>Muokkaa perustyylejä naps.</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685346" y="4289374"/>
            <a:ext cx="7773324" cy="811610"/>
          </a:xfrm>
        </p:spPr>
        <p:txBody>
          <a:bodyPr anchor="b"/>
          <a:lstStyle>
            <a:lvl1pPr>
              <a:defRPr sz="3200"/>
            </a:lvl1pPr>
          </a:lstStyle>
          <a:p>
            <a:r>
              <a:rPr lang="fi-FI"/>
              <a:t>Muokkaa perustyylejä naps.</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Vedä kuva paikkamerkkiin tai lisää napsauttamalla kuvaketta</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smtClean="0"/>
              <a:pPr/>
              <a:t>4/12/2024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685331" y="609600"/>
            <a:ext cx="7773339" cy="3427245"/>
          </a:xfrm>
        </p:spPr>
        <p:txBody>
          <a:bodyPr anchor="ctr"/>
          <a:lstStyle>
            <a:lvl1pPr algn="ctr">
              <a:defRPr sz="3200"/>
            </a:lvl1pPr>
          </a:lstStyle>
          <a:p>
            <a:r>
              <a:rPr lang="fi-FI"/>
              <a:t>Muokkaa perustyylejä naps.</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smtClean="0"/>
              <a:pPr/>
              <a:t>4/12/2024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084659" y="872588"/>
            <a:ext cx="6977064" cy="2729915"/>
          </a:xfrm>
        </p:spPr>
        <p:txBody>
          <a:bodyPr anchor="ctr"/>
          <a:lstStyle>
            <a:lvl1pPr>
              <a:defRPr sz="3200"/>
            </a:lvl1pPr>
          </a:lstStyle>
          <a:p>
            <a:r>
              <a:rPr lang="fi-FI"/>
              <a:t>Muokkaa perustyylejä naps.</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smtClean="0"/>
              <a:pPr/>
              <a:t>4/12/2024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685331" y="2138722"/>
            <a:ext cx="7773339" cy="2511835"/>
          </a:xfrm>
        </p:spPr>
        <p:txBody>
          <a:bodyPr anchor="b"/>
          <a:lstStyle>
            <a:lvl1pPr algn="ctr">
              <a:defRPr sz="3200"/>
            </a:lvl1pPr>
          </a:lstStyle>
          <a:p>
            <a:r>
              <a:rPr lang="fi-FI"/>
              <a:t>Muokkaa perustyylejä naps.</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smtClean="0"/>
              <a:pPr/>
              <a:t>4/12/2024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sarake">
    <p:spTree>
      <p:nvGrpSpPr>
        <p:cNvPr id="1" name=""/>
        <p:cNvGrpSpPr/>
        <p:nvPr/>
      </p:nvGrpSpPr>
      <p:grpSpPr>
        <a:xfrm>
          <a:off x="0" y="0"/>
          <a:ext cx="0" cy="0"/>
          <a:chOff x="0" y="0"/>
          <a:chExt cx="0" cy="0"/>
        </a:xfrm>
      </p:grpSpPr>
      <p:sp>
        <p:nvSpPr>
          <p:cNvPr id="15" name="Title 1"/>
          <p:cNvSpPr>
            <a:spLocks noGrp="1"/>
          </p:cNvSpPr>
          <p:nvPr>
            <p:ph type="title"/>
          </p:nvPr>
        </p:nvSpPr>
        <p:spPr>
          <a:xfrm>
            <a:off x="685331" y="609600"/>
            <a:ext cx="7773339" cy="1605094"/>
          </a:xfrm>
        </p:spPr>
        <p:txBody>
          <a:bodyPr/>
          <a:lstStyle/>
          <a:p>
            <a:r>
              <a:rPr lang="fi-FI"/>
              <a:t>Muokkaa perustyylejä naps.</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3" name="Date Placeholder 2"/>
          <p:cNvSpPr>
            <a:spLocks noGrp="1"/>
          </p:cNvSpPr>
          <p:nvPr>
            <p:ph type="dt" sz="half" idx="10"/>
          </p:nvPr>
        </p:nvSpPr>
        <p:spPr/>
        <p:txBody>
          <a:bodyPr/>
          <a:lstStyle/>
          <a:p>
            <a:fld id="{48A87A34-81AB-432B-8DAE-1953F412C126}" type="datetimeFigureOut">
              <a:rPr lang="en-US" smtClean="0"/>
              <a:pPr/>
              <a:t>4/12/2024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kuvasarake">
    <p:spTree>
      <p:nvGrpSpPr>
        <p:cNvPr id="1" name=""/>
        <p:cNvGrpSpPr/>
        <p:nvPr/>
      </p:nvGrpSpPr>
      <p:grpSpPr>
        <a:xfrm>
          <a:off x="0" y="0"/>
          <a:ext cx="0" cy="0"/>
          <a:chOff x="0" y="0"/>
          <a:chExt cx="0" cy="0"/>
        </a:xfrm>
      </p:grpSpPr>
      <p:sp>
        <p:nvSpPr>
          <p:cNvPr id="30" name="Title 1"/>
          <p:cNvSpPr>
            <a:spLocks noGrp="1"/>
          </p:cNvSpPr>
          <p:nvPr>
            <p:ph type="title"/>
          </p:nvPr>
        </p:nvSpPr>
        <p:spPr>
          <a:xfrm>
            <a:off x="685331" y="610772"/>
            <a:ext cx="7773339" cy="1603922"/>
          </a:xfrm>
        </p:spPr>
        <p:txBody>
          <a:bodyPr/>
          <a:lstStyle/>
          <a:p>
            <a:r>
              <a:rPr lang="fi-FI"/>
              <a:t>Muokkaa perustyylejä naps.</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Vedä kuva paikkamerkkiin tai lisää napsauttamalla kuvaketta</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Vedä kuva paikkamerkkiin tai lisää napsauttamalla kuvaketta</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Vedä kuva paikkamerkkiin tai lisää napsauttamalla kuvaketta</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3" name="Date Placeholder 2"/>
          <p:cNvSpPr>
            <a:spLocks noGrp="1"/>
          </p:cNvSpPr>
          <p:nvPr>
            <p:ph type="dt" sz="half" idx="10"/>
          </p:nvPr>
        </p:nvSpPr>
        <p:spPr/>
        <p:txBody>
          <a:bodyPr/>
          <a:lstStyle/>
          <a:p>
            <a:fld id="{48A87A34-81AB-432B-8DAE-1953F412C126}" type="datetimeFigureOut">
              <a:rPr lang="en-US" smtClean="0"/>
              <a:pPr/>
              <a:t>4/12/2024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perustyylejä naps.</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fi-FI"/>
              <a:t>Muokkaa perustyylejä naps.</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Otsikko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7248988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isältö">
    <p:spTree>
      <p:nvGrpSpPr>
        <p:cNvPr id="1" name=""/>
        <p:cNvGrpSpPr/>
        <p:nvPr/>
      </p:nvGrpSpPr>
      <p:grpSpPr>
        <a:xfrm>
          <a:off x="0" y="0"/>
          <a:ext cx="0" cy="0"/>
          <a:chOff x="0" y="0"/>
          <a:chExt cx="0" cy="0"/>
        </a:xfrm>
      </p:grpSpPr>
      <p:sp>
        <p:nvSpPr>
          <p:cNvPr id="2" name="Otsikko 1"/>
          <p:cNvSpPr>
            <a:spLocks noGrp="1"/>
          </p:cNvSpPr>
          <p:nvPr>
            <p:ph type="title"/>
          </p:nvPr>
        </p:nvSpPr>
        <p:spPr>
          <a:xfrm>
            <a:off x="539552" y="1124744"/>
            <a:ext cx="5338936" cy="436910"/>
          </a:xfrm>
          <a:prstGeom prst="rect">
            <a:avLst/>
          </a:prstGeom>
          <a:noFill/>
        </p:spPr>
        <p:txBody>
          <a:bodyPr/>
          <a:lstStyle/>
          <a:p>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700276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fi-FI"/>
              <a:t>Muokkaa perustyylejä naps.</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Otsikko ja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581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Otsikko ja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67632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Otsikko ja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81533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Otsikko ja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5155279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Otsikko ja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0387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1_Otsikko ja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9634394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Otsikko ja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818191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Otsikko ja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0544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Kaksi sisältökohdet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59740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Osan ylätunnis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406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fi-FI"/>
              <a:t>Muokkaa perustyylejä naps.</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48A87A34-81AB-432B-8DAE-1953F412C126}" type="datetimeFigureOut">
              <a:rPr lang="en-US" smtClean="0"/>
              <a:t>4/12/2024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Vertailu">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8839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62927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Otsikollinen sisältö">
    <p:spTree>
      <p:nvGrpSpPr>
        <p:cNvPr id="1" name=""/>
        <p:cNvGrpSpPr/>
        <p:nvPr/>
      </p:nvGrpSpPr>
      <p:grpSpPr>
        <a:xfrm>
          <a:off x="0" y="0"/>
          <a:ext cx="0" cy="0"/>
          <a:chOff x="0" y="0"/>
          <a:chExt cx="0" cy="0"/>
        </a:xfrm>
      </p:grpSpPr>
      <p:sp useBgFill="1">
        <p:nvSpPr>
          <p:cNvPr id="2" name="Otsikko 1"/>
          <p:cNvSpPr>
            <a:spLocks noGrp="1"/>
          </p:cNvSpPr>
          <p:nvPr>
            <p:ph type="title"/>
          </p:nvPr>
        </p:nvSpPr>
        <p:spPr/>
        <p:txBody>
          <a:bodyPr/>
          <a:lstStyle/>
          <a:p>
            <a:r>
              <a:rPr lang="fi-FI" dirty="0"/>
              <a:t>Muokkaa perustyylejä naps.</a:t>
            </a:r>
          </a:p>
        </p:txBody>
      </p:sp>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99392"/>
            <a:ext cx="6157658" cy="936104"/>
          </a:xfrm>
          <a:prstGeom prst="rect">
            <a:avLst/>
          </a:prstGeom>
        </p:spPr>
      </p:pic>
    </p:spTree>
    <p:extLst>
      <p:ext uri="{BB962C8B-B14F-4D97-AF65-F5344CB8AC3E}">
        <p14:creationId xmlns:p14="http://schemas.microsoft.com/office/powerpoint/2010/main" val="2975318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14" name="Title 1"/>
          <p:cNvSpPr>
            <a:spLocks noGrp="1"/>
          </p:cNvSpPr>
          <p:nvPr>
            <p:ph type="title"/>
          </p:nvPr>
        </p:nvSpPr>
        <p:spPr>
          <a:xfrm>
            <a:off x="685332" y="618518"/>
            <a:ext cx="7773338" cy="1596177"/>
          </a:xfrm>
        </p:spPr>
        <p:txBody>
          <a:bodyPr/>
          <a:lstStyle/>
          <a:p>
            <a:r>
              <a:rPr lang="fi-FI"/>
              <a:t>Muokkaa perustyylejä naps.</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4" name="Title 1"/>
          <p:cNvSpPr>
            <a:spLocks noGrp="1"/>
          </p:cNvSpPr>
          <p:nvPr>
            <p:ph type="title"/>
          </p:nvPr>
        </p:nvSpPr>
        <p:spPr>
          <a:xfrm>
            <a:off x="685332" y="618518"/>
            <a:ext cx="7773338" cy="1596177"/>
          </a:xfrm>
        </p:spPr>
        <p:txBody>
          <a:bodyPr/>
          <a:lstStyle/>
          <a:p>
            <a:r>
              <a:rPr lang="fi-FI"/>
              <a:t>Muokkaa perustyylejä naps.</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2" name="Content Placeholder 3"/>
          <p:cNvSpPr>
            <a:spLocks noGrp="1"/>
          </p:cNvSpPr>
          <p:nvPr>
            <p:ph sz="quarter" idx="13"/>
          </p:nvPr>
        </p:nvSpPr>
        <p:spPr>
          <a:xfrm>
            <a:off x="685331" y="3051013"/>
            <a:ext cx="3829520" cy="274018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3" name="Content Placeholder 5"/>
          <p:cNvSpPr>
            <a:spLocks noGrp="1"/>
          </p:cNvSpPr>
          <p:nvPr>
            <p:ph sz="quarter" idx="14"/>
          </p:nvPr>
        </p:nvSpPr>
        <p:spPr>
          <a:xfrm>
            <a:off x="4629150" y="3051013"/>
            <a:ext cx="3829051" cy="274018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perustyylejä naps.</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685331" y="609600"/>
            <a:ext cx="2951766" cy="2023252"/>
          </a:xfrm>
        </p:spPr>
        <p:txBody>
          <a:bodyPr anchor="b"/>
          <a:lstStyle>
            <a:lvl1pPr algn="ctr">
              <a:defRPr sz="3200"/>
            </a:lvl1pPr>
          </a:lstStyle>
          <a:p>
            <a:r>
              <a:rPr lang="fi-FI"/>
              <a:t>Muokkaa perustyylejä naps.</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smtClean="0"/>
              <a:t>4/12/2024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685332" y="609600"/>
            <a:ext cx="4129618" cy="2023254"/>
          </a:xfrm>
        </p:spPr>
        <p:txBody>
          <a:bodyPr anchor="b"/>
          <a:lstStyle>
            <a:lvl1pPr algn="ctr">
              <a:defRPr sz="3200"/>
            </a:lvl1pPr>
          </a:lstStyle>
          <a:p>
            <a:r>
              <a:rPr lang="fi-FI"/>
              <a:t>Muokkaa perustyylejä naps.</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Vedä kuva paikkamerkkiin tai lisää napsauttamalla kuvaketta</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smtClean="0"/>
              <a:t>4/12/2024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3.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jpeg"/><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userDrawn="1"/>
        </p:nvPicPr>
        <p:blipFill>
          <a:blip r:embed="rId34">
            <a:alphaModFix/>
            <a:extLst>
              <a:ext uri="{28A0092B-C50C-407E-A947-70E740481C1C}">
                <a14:useLocalDpi xmlns:a14="http://schemas.microsoft.com/office/drawing/2010/main" val="0"/>
              </a:ext>
            </a:extLst>
          </a:blip>
          <a:srcRect/>
          <a:stretch>
            <a:fillRect/>
          </a:stretch>
        </p:blipFill>
        <p:spPr bwMode="auto">
          <a:xfrm>
            <a:off x="0" y="24799"/>
            <a:ext cx="9144002" cy="23670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fi-FI"/>
              <a:t>Muokkaa perustyylejä naps.</a:t>
            </a:r>
            <a:endParaRPr lang="en-US" dirty="0"/>
          </a:p>
        </p:txBody>
      </p:sp>
      <p:sp>
        <p:nvSpPr>
          <p:cNvPr id="3" name="Text Placeholder 2"/>
          <p:cNvSpPr>
            <a:spLocks noGrp="1"/>
          </p:cNvSpPr>
          <p:nvPr>
            <p:ph type="body" idx="1"/>
          </p:nvPr>
        </p:nvSpPr>
        <p:spPr>
          <a:xfrm>
            <a:off x="373104" y="3267556"/>
            <a:ext cx="7773339" cy="3424107"/>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4/12/2024</a:t>
            </a:fld>
            <a:endParaRPr lang="en-US" dirty="0"/>
          </a:p>
        </p:txBody>
      </p:sp>
      <p:sp>
        <p:nvSpPr>
          <p:cNvPr id="5" name="Footer Placeholder 4"/>
          <p:cNvSpPr>
            <a:spLocks noGrp="1"/>
          </p:cNvSpPr>
          <p:nvPr>
            <p:ph type="ftr" sz="quarter" idx="3"/>
          </p:nvPr>
        </p:nvSpPr>
        <p:spPr>
          <a:xfrm>
            <a:off x="1043608" y="3458942"/>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pic>
        <p:nvPicPr>
          <p:cNvPr id="1030" name="Picture 6" descr="Examination Preparation: The Weeks Leading up to an Exam - The Tutor Blog">
            <a:extLst>
              <a:ext uri="{FF2B5EF4-FFF2-40B4-BE49-F238E27FC236}">
                <a16:creationId xmlns:a16="http://schemas.microsoft.com/office/drawing/2014/main" id="{D29FE87D-5D9C-4365-B142-CE89CE754FB9}"/>
              </a:ext>
            </a:extLst>
          </p:cNvPr>
          <p:cNvPicPr>
            <a:picLocks noChangeAspect="1" noChangeArrowheads="1"/>
          </p:cNvPicPr>
          <p:nvPr userDrawn="1"/>
        </p:nvPicPr>
        <p:blipFill rotWithShape="1">
          <a:blip r:embed="rId35">
            <a:extLst>
              <a:ext uri="{28A0092B-C50C-407E-A947-70E740481C1C}">
                <a14:useLocalDpi xmlns:a14="http://schemas.microsoft.com/office/drawing/2010/main" val="0"/>
              </a:ext>
            </a:extLst>
          </a:blip>
          <a:srcRect t="16399" b="15783"/>
          <a:stretch/>
        </p:blipFill>
        <p:spPr bwMode="auto">
          <a:xfrm>
            <a:off x="0" y="-17919"/>
            <a:ext cx="9163411" cy="1790735"/>
          </a:xfrm>
          <a:prstGeom prst="rect">
            <a:avLst/>
          </a:prstGeom>
          <a:noFill/>
          <a:extLst>
            <a:ext uri="{909E8E84-426E-40DD-AFC4-6F175D3DCCD1}">
              <a14:hiddenFill xmlns:a14="http://schemas.microsoft.com/office/drawing/2010/main">
                <a:solidFill>
                  <a:srgbClr val="FFFFFF"/>
                </a:solidFill>
              </a14:hiddenFill>
            </a:ext>
          </a:extLst>
        </p:spPr>
      </p:pic>
      <p:sp>
        <p:nvSpPr>
          <p:cNvPr id="13" name="Tekstiruutu 12">
            <a:extLst>
              <a:ext uri="{FF2B5EF4-FFF2-40B4-BE49-F238E27FC236}">
                <a16:creationId xmlns:a16="http://schemas.microsoft.com/office/drawing/2014/main" id="{027BF641-FB3E-4721-9BE8-246662109477}"/>
              </a:ext>
            </a:extLst>
          </p:cNvPr>
          <p:cNvSpPr txBox="1"/>
          <p:nvPr userDrawn="1"/>
        </p:nvSpPr>
        <p:spPr>
          <a:xfrm>
            <a:off x="6594259" y="-27813"/>
            <a:ext cx="2603023" cy="646331"/>
          </a:xfrm>
          <a:prstGeom prst="rect">
            <a:avLst/>
          </a:prstGeom>
          <a:noFill/>
        </p:spPr>
        <p:txBody>
          <a:bodyPr wrap="square" rtlCol="0">
            <a:spAutoFit/>
          </a:bodyPr>
          <a:lstStyle/>
          <a:p>
            <a:pPr algn="r">
              <a:defRPr/>
            </a:pPr>
            <a:r>
              <a:rPr lang="fi-FI" sz="1800" b="1" dirty="0">
                <a:solidFill>
                  <a:schemeClr val="bg1"/>
                </a:solidFill>
                <a:latin typeface="Calibri" pitchFamily="34" charset="0"/>
              </a:rPr>
              <a:t>SYKSYN 2024</a:t>
            </a:r>
            <a:br>
              <a:rPr lang="fi-FI" sz="1800" b="1" dirty="0">
                <a:solidFill>
                  <a:schemeClr val="bg1"/>
                </a:solidFill>
                <a:latin typeface="Calibri" pitchFamily="34" charset="0"/>
              </a:rPr>
            </a:br>
            <a:r>
              <a:rPr lang="fi-FI" sz="1800" b="1" dirty="0">
                <a:solidFill>
                  <a:schemeClr val="bg1"/>
                </a:solidFill>
                <a:latin typeface="Calibri" pitchFamily="34" charset="0"/>
              </a:rPr>
              <a:t>YLIOPPILASKIRJOITUKSET</a:t>
            </a:r>
          </a:p>
        </p:txBody>
      </p:sp>
      <p:pic>
        <p:nvPicPr>
          <p:cNvPr id="1032" name="Picture 8" descr="CQUniLife - 6 Pro tips for exam preparation">
            <a:extLst>
              <a:ext uri="{FF2B5EF4-FFF2-40B4-BE49-F238E27FC236}">
                <a16:creationId xmlns:a16="http://schemas.microsoft.com/office/drawing/2014/main" id="{1B7E6407-F0E5-4D81-8B13-9CBC6061C4AC}"/>
              </a:ext>
            </a:extLst>
          </p:cNvPr>
          <p:cNvPicPr>
            <a:picLocks noChangeAspect="1" noChangeArrowheads="1"/>
          </p:cNvPicPr>
          <p:nvPr userDrawn="1"/>
        </p:nvPicPr>
        <p:blipFill rotWithShape="1">
          <a:blip r:embed="rId36">
            <a:extLst>
              <a:ext uri="{28A0092B-C50C-407E-A947-70E740481C1C}">
                <a14:useLocalDpi xmlns:a14="http://schemas.microsoft.com/office/drawing/2010/main" val="0"/>
              </a:ext>
            </a:extLst>
          </a:blip>
          <a:srcRect l="20360" t="27096" r="23317" b="32434"/>
          <a:stretch/>
        </p:blipFill>
        <p:spPr bwMode="auto">
          <a:xfrm>
            <a:off x="2624789" y="240485"/>
            <a:ext cx="3891427" cy="1386290"/>
          </a:xfrm>
          <a:prstGeom prst="rect">
            <a:avLst/>
          </a:prstGeom>
          <a:noFill/>
          <a:extLst>
            <a:ext uri="{909E8E84-426E-40DD-AFC4-6F175D3DCCD1}">
              <a14:hiddenFill xmlns:a14="http://schemas.microsoft.com/office/drawing/2010/main">
                <a:solidFill>
                  <a:srgbClr val="FFFFFF"/>
                </a:solidFill>
              </a14:hiddenFill>
            </a:ext>
          </a:extLst>
        </p:spPr>
      </p:pic>
      <p:sp>
        <p:nvSpPr>
          <p:cNvPr id="19" name="Tekstiruutu 18">
            <a:extLst>
              <a:ext uri="{FF2B5EF4-FFF2-40B4-BE49-F238E27FC236}">
                <a16:creationId xmlns:a16="http://schemas.microsoft.com/office/drawing/2014/main" id="{7EEE834E-751B-4C70-A457-4864C3CEF078}"/>
              </a:ext>
            </a:extLst>
          </p:cNvPr>
          <p:cNvSpPr txBox="1"/>
          <p:nvPr userDrawn="1"/>
        </p:nvSpPr>
        <p:spPr>
          <a:xfrm>
            <a:off x="17270" y="7912"/>
            <a:ext cx="2529476" cy="338554"/>
          </a:xfrm>
          <a:prstGeom prst="rect">
            <a:avLst/>
          </a:prstGeom>
          <a:noFill/>
        </p:spPr>
        <p:txBody>
          <a:bodyPr wrap="square" rtlCol="0">
            <a:spAutoFit/>
          </a:bodyPr>
          <a:lstStyle/>
          <a:p>
            <a:pPr algn="l">
              <a:defRPr/>
            </a:pPr>
            <a:r>
              <a:rPr lang="fi-FI" sz="1600" b="1" dirty="0">
                <a:solidFill>
                  <a:schemeClr val="bg1"/>
                </a:solidFill>
                <a:latin typeface="Calibri" pitchFamily="34" charset="0"/>
              </a:rPr>
              <a:t>Lohjan Yhteislyseon lukio</a:t>
            </a:r>
          </a:p>
        </p:txBody>
      </p:sp>
      <p:pic>
        <p:nvPicPr>
          <p:cNvPr id="7" name="Kuva 6">
            <a:extLst>
              <a:ext uri="{FF2B5EF4-FFF2-40B4-BE49-F238E27FC236}">
                <a16:creationId xmlns:a16="http://schemas.microsoft.com/office/drawing/2014/main" id="{7521350A-FAC5-458B-8C19-D0592EF1B136}"/>
              </a:ext>
            </a:extLst>
          </p:cNvPr>
          <p:cNvPicPr>
            <a:picLocks noChangeAspect="1"/>
          </p:cNvPicPr>
          <p:nvPr userDrawn="1"/>
        </p:nvPicPr>
        <p:blipFill rotWithShape="1">
          <a:blip r:embed="rId37"/>
          <a:srcRect t="14444" b="21283"/>
          <a:stretch/>
        </p:blipFill>
        <p:spPr>
          <a:xfrm>
            <a:off x="2508598" y="-5447"/>
            <a:ext cx="4165451" cy="1778263"/>
          </a:xfrm>
          <a:prstGeom prst="rect">
            <a:avLst/>
          </a:prstGeom>
        </p:spPr>
      </p:pic>
    </p:spTree>
    <p:extLst>
      <p:ext uri="{BB962C8B-B14F-4D97-AF65-F5344CB8AC3E}">
        <p14:creationId xmlns:p14="http://schemas.microsoft.com/office/powerpoint/2010/main" val="1051999629"/>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 id="2147484372" r:id="rId12"/>
    <p:sldLayoutId id="2147484373" r:id="rId13"/>
    <p:sldLayoutId id="2147484374" r:id="rId14"/>
    <p:sldLayoutId id="2147484375" r:id="rId15"/>
    <p:sldLayoutId id="2147484376" r:id="rId16"/>
    <p:sldLayoutId id="2147484377" r:id="rId17"/>
    <p:sldLayoutId id="2147484378" r:id="rId18"/>
    <p:sldLayoutId id="2147484379" r:id="rId19"/>
    <p:sldLayoutId id="2147484380" r:id="rId20"/>
    <p:sldLayoutId id="2147484384" r:id="rId21"/>
    <p:sldLayoutId id="2147484386" r:id="rId22"/>
    <p:sldLayoutId id="2147484388" r:id="rId23"/>
    <p:sldLayoutId id="2147484389" r:id="rId24"/>
    <p:sldLayoutId id="2147484391" r:id="rId25"/>
    <p:sldLayoutId id="2147484395" r:id="rId26"/>
    <p:sldLayoutId id="2147484396" r:id="rId27"/>
    <p:sldLayoutId id="2147484427" r:id="rId28"/>
    <p:sldLayoutId id="2147483651" r:id="rId29"/>
    <p:sldLayoutId id="2147483653" r:id="rId30"/>
    <p:sldLayoutId id="2147483654" r:id="rId31"/>
    <p:sldLayoutId id="2147483656" r:id="rId32"/>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hyperlink" Target="https://ilmo.ylioppilastutkinto.fi/fi" TargetMode="Externa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fi/url?sa=i&amp;rct=j&amp;q=&amp;esrc=s&amp;frm=1&amp;source=images&amp;cd=&amp;cad=rja&amp;uact=8&amp;docid=YPExdgFAEdNAFM&amp;tbnid=VEtgQ5jasnYfpM:&amp;ved=0CAUQjRw&amp;url=http://winthedatinggame.wordpress.com/&amp;ei=IkpfU4-SGa__yAPQpYCABA&amp;bvm=bv.65397613,d.bGQ&amp;psig=AFQjCNGcytDo__7BXw8vlLRo1VyZ5jhFSg&amp;ust=1398840212535902" TargetMode="Externa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fi/url?sa=i&amp;rct=j&amp;q=&amp;esrc=s&amp;frm=1&amp;source=images&amp;cd=&amp;cad=rja&amp;uact=8&amp;docid=qyA309BXvVbw8M&amp;tbnid=jlOHTBvi98HkPM:&amp;ved=0CAUQjRw&amp;url=http://appleseed.org.nz/blog/what-do-you-want-a-workshop-on/&amp;ei=vUZfU-66NoekyAOa2YGIAQ&amp;bvm=bv.65397613,d.bGQ&amp;psig=AFQjCNHUPggwBFw4rtQ8vJFNHCOrlWVkTA&amp;ust=1398839343794315" TargetMode="Externa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fi/url?sa=i&amp;rct=j&amp;q=&amp;esrc=s&amp;frm=1&amp;source=images&amp;cd=&amp;cad=rja&amp;uact=8&amp;docid=e-E7xV5ulwyIRM&amp;tbnid=FLNiK3GckZqXnM:&amp;ved=0CAUQjRw&amp;url=http://www.wsoaonline.com/8-rules-to-writing-quality-content/3d-man-with-pencil-2/&amp;ei=YEtfU-uxBa73ygPQqoCABg&amp;bvm=bv.65397613,d.bGQ&amp;psig=AFQjCNFhHMJpUs5ViRN52Mly8mwRXLGjAw&amp;ust=1398840500093812" TargetMode="Externa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ruutu 7">
            <a:extLst>
              <a:ext uri="{FF2B5EF4-FFF2-40B4-BE49-F238E27FC236}">
                <a16:creationId xmlns:a16="http://schemas.microsoft.com/office/drawing/2014/main" id="{A69B8164-FD0C-4EAF-A570-6AAECF3F0565}"/>
              </a:ext>
            </a:extLst>
          </p:cNvPr>
          <p:cNvSpPr txBox="1"/>
          <p:nvPr/>
        </p:nvSpPr>
        <p:spPr>
          <a:xfrm>
            <a:off x="251520" y="2852936"/>
            <a:ext cx="8388932" cy="3170099"/>
          </a:xfrm>
          <a:prstGeom prst="rect">
            <a:avLst/>
          </a:prstGeom>
          <a:noFill/>
        </p:spPr>
        <p:txBody>
          <a:bodyPr wrap="square" rtlCol="0">
            <a:spAutoFit/>
          </a:bodyPr>
          <a:lstStyle/>
          <a:p>
            <a:pPr algn="ctr">
              <a:defRPr/>
            </a:pPr>
            <a:r>
              <a:rPr lang="fi-FI" sz="6000" b="1" dirty="0">
                <a:solidFill>
                  <a:schemeClr val="accent2">
                    <a:lumMod val="50000"/>
                  </a:schemeClr>
                </a:solidFill>
                <a:latin typeface="Calibri" pitchFamily="34" charset="0"/>
              </a:rPr>
              <a:t>SYKSYN 2024</a:t>
            </a:r>
            <a:br>
              <a:rPr lang="fi-FI" sz="6000" b="1" dirty="0">
                <a:solidFill>
                  <a:schemeClr val="accent2">
                    <a:lumMod val="50000"/>
                  </a:schemeClr>
                </a:solidFill>
                <a:latin typeface="Calibri" pitchFamily="34" charset="0"/>
              </a:rPr>
            </a:br>
            <a:r>
              <a:rPr lang="fi-FI" sz="6000" b="1" dirty="0">
                <a:solidFill>
                  <a:schemeClr val="accent2">
                    <a:lumMod val="50000"/>
                  </a:schemeClr>
                </a:solidFill>
                <a:latin typeface="Calibri" pitchFamily="34" charset="0"/>
              </a:rPr>
              <a:t>YLIOPPILASKIRJOITUKSET</a:t>
            </a:r>
          </a:p>
          <a:p>
            <a:pPr algn="ctr">
              <a:defRPr/>
            </a:pPr>
            <a:endParaRPr lang="fi-FI" sz="4000" b="1" dirty="0">
              <a:solidFill>
                <a:schemeClr val="tx1">
                  <a:lumMod val="95000"/>
                  <a:lumOff val="5000"/>
                </a:schemeClr>
              </a:solidFill>
              <a:latin typeface="Calibri" pitchFamily="34" charset="0"/>
            </a:endParaRPr>
          </a:p>
          <a:p>
            <a:pPr algn="ctr">
              <a:defRPr/>
            </a:pPr>
            <a:r>
              <a:rPr lang="fi-FI" sz="4000" dirty="0">
                <a:latin typeface="Calibri" pitchFamily="34" charset="0"/>
              </a:rPr>
              <a:t>Lohjan Yhteislyseon lukio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2041411" y="1844824"/>
            <a:ext cx="4898906" cy="553998"/>
          </a:xfrm>
          <a:prstGeom prst="rect">
            <a:avLst/>
          </a:prstGeom>
        </p:spPr>
        <p:txBody>
          <a:bodyPr wrap="none">
            <a:spAutoFit/>
          </a:bodyPr>
          <a:lstStyle/>
          <a:p>
            <a:pPr algn="ctr">
              <a:defRPr/>
            </a:pPr>
            <a:r>
              <a:rPr lang="fi-FI" sz="3000" b="1" dirty="0">
                <a:latin typeface="Calibri" pitchFamily="34" charset="0"/>
              </a:rPr>
              <a:t>Koetilanteen erityisjärjestelyt</a:t>
            </a:r>
          </a:p>
        </p:txBody>
      </p:sp>
      <p:sp>
        <p:nvSpPr>
          <p:cNvPr id="3" name="Suorakulmio 2"/>
          <p:cNvSpPr/>
          <p:nvPr/>
        </p:nvSpPr>
        <p:spPr>
          <a:xfrm>
            <a:off x="683568" y="2421843"/>
            <a:ext cx="7632848" cy="4185761"/>
          </a:xfrm>
          <a:prstGeom prst="rect">
            <a:avLst/>
          </a:prstGeom>
        </p:spPr>
        <p:txBody>
          <a:bodyPr wrap="square">
            <a:spAutoFit/>
          </a:bodyPr>
          <a:lstStyle/>
          <a:p>
            <a:pPr eaLnBrk="1" hangingPunct="1"/>
            <a:r>
              <a:rPr lang="fi-FI" altLang="fi-FI" sz="2800" b="1" dirty="0">
                <a:latin typeface="Calibri" pitchFamily="34" charset="0"/>
              </a:rPr>
              <a:t>Kokelaalle  voidaan  erityisjärjestelyinä  myöntää</a:t>
            </a:r>
          </a:p>
          <a:p>
            <a:pPr marL="285750" indent="-285750" eaLnBrk="1" hangingPunct="1">
              <a:spcAft>
                <a:spcPts val="600"/>
              </a:spcAft>
              <a:buFont typeface="Arial" panose="020B0604020202020204" pitchFamily="34" charset="0"/>
              <a:buChar char="•"/>
            </a:pPr>
            <a:r>
              <a:rPr lang="fi-FI" altLang="fi-FI" sz="2600" dirty="0">
                <a:latin typeface="Calibri" pitchFamily="34" charset="0"/>
              </a:rPr>
              <a:t>Lisäaika kokeen suorittamiseen </a:t>
            </a:r>
          </a:p>
          <a:p>
            <a:pPr marL="285750" indent="-285750" eaLnBrk="1" hangingPunct="1">
              <a:spcAft>
                <a:spcPts val="600"/>
              </a:spcAft>
              <a:buFont typeface="Arial" panose="020B0604020202020204" pitchFamily="34" charset="0"/>
              <a:buChar char="•"/>
            </a:pPr>
            <a:r>
              <a:rPr lang="fi-FI" altLang="fi-FI" sz="2600" dirty="0">
                <a:latin typeface="Calibri" pitchFamily="34" charset="0"/>
              </a:rPr>
              <a:t>Erillinen pienryhmätila </a:t>
            </a:r>
          </a:p>
          <a:p>
            <a:pPr marL="285750" indent="-285750" eaLnBrk="1" hangingPunct="1">
              <a:spcAft>
                <a:spcPts val="600"/>
              </a:spcAft>
              <a:buFont typeface="Arial" panose="020B0604020202020204" pitchFamily="34" charset="0"/>
              <a:buChar char="•"/>
            </a:pPr>
            <a:r>
              <a:rPr lang="fi-FI" altLang="fi-FI" sz="2600" dirty="0">
                <a:latin typeface="Calibri" pitchFamily="34" charset="0"/>
              </a:rPr>
              <a:t>Lepäämiseen tarkoitettu tila</a:t>
            </a:r>
          </a:p>
          <a:p>
            <a:pPr marL="285750" indent="-285750" eaLnBrk="1" hangingPunct="1">
              <a:spcAft>
                <a:spcPts val="600"/>
              </a:spcAft>
              <a:buFont typeface="Arial" panose="020B0604020202020204" pitchFamily="34" charset="0"/>
              <a:buChar char="•"/>
            </a:pPr>
            <a:r>
              <a:rPr lang="fi-FI" altLang="fi-FI" sz="2600" dirty="0">
                <a:latin typeface="Calibri" pitchFamily="34" charset="0"/>
              </a:rPr>
              <a:t>Oikeus suurentaa kirjasinkokoa tai </a:t>
            </a:r>
            <a:br>
              <a:rPr lang="fi-FI" altLang="fi-FI" sz="2600" dirty="0">
                <a:latin typeface="Calibri" pitchFamily="34" charset="0"/>
              </a:rPr>
            </a:br>
            <a:r>
              <a:rPr lang="fi-FI" altLang="fi-FI" sz="2600" dirty="0">
                <a:latin typeface="Calibri" pitchFamily="34" charset="0"/>
              </a:rPr>
              <a:t>käyttää suurempaa näyttöä</a:t>
            </a:r>
          </a:p>
          <a:p>
            <a:pPr marL="285750" indent="-285750" eaLnBrk="1" hangingPunct="1">
              <a:spcAft>
                <a:spcPts val="600"/>
              </a:spcAft>
              <a:buFont typeface="Arial" panose="020B0604020202020204" pitchFamily="34" charset="0"/>
              <a:buChar char="•"/>
            </a:pPr>
            <a:r>
              <a:rPr lang="fi-FI" altLang="fi-FI" sz="2600" dirty="0">
                <a:latin typeface="Calibri" pitchFamily="34" charset="0"/>
              </a:rPr>
              <a:t>Näkövammaisen apuvälineillä suoritettava koe</a:t>
            </a:r>
          </a:p>
          <a:p>
            <a:pPr marL="285750" indent="-285750" eaLnBrk="1" hangingPunct="1">
              <a:spcAft>
                <a:spcPts val="600"/>
              </a:spcAft>
              <a:buFont typeface="Arial" panose="020B0604020202020204" pitchFamily="34" charset="0"/>
              <a:buChar char="•"/>
            </a:pPr>
            <a:r>
              <a:rPr lang="fi-FI" altLang="fi-FI" sz="2600" dirty="0">
                <a:latin typeface="Calibri" pitchFamily="34" charset="0"/>
              </a:rPr>
              <a:t>Ääniaineistoiltaan rajoitettu koe</a:t>
            </a:r>
          </a:p>
          <a:p>
            <a:pPr marL="285750" indent="-285750" eaLnBrk="1" hangingPunct="1">
              <a:spcAft>
                <a:spcPts val="600"/>
              </a:spcAft>
              <a:buFont typeface="Arial" panose="020B0604020202020204" pitchFamily="34" charset="0"/>
              <a:buChar char="•"/>
            </a:pPr>
            <a:r>
              <a:rPr lang="fi-FI" altLang="fi-FI" sz="2600" dirty="0">
                <a:latin typeface="Calibri" pitchFamily="34" charset="0"/>
              </a:rPr>
              <a:t>Avustajan käyttö</a:t>
            </a:r>
          </a:p>
        </p:txBody>
      </p:sp>
    </p:spTree>
    <p:extLst>
      <p:ext uri="{BB962C8B-B14F-4D97-AF65-F5344CB8AC3E}">
        <p14:creationId xmlns:p14="http://schemas.microsoft.com/office/powerpoint/2010/main" val="2345032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144462" y="1655174"/>
            <a:ext cx="9144000" cy="708025"/>
          </a:xfrm>
          <a:prstGeom prst="rect">
            <a:avLst/>
          </a:prstGeom>
          <a:noFill/>
          <a:ln w="9525">
            <a:noFill/>
            <a:miter lim="800000"/>
            <a:headEnd/>
            <a:tailEnd/>
          </a:ln>
        </p:spPr>
        <p:txBody>
          <a:bodyPr anchor="ctr">
            <a:spAutoFit/>
          </a:bodyPr>
          <a:lstStyle/>
          <a:p>
            <a:pPr algn="ctr">
              <a:defRPr/>
            </a:pPr>
            <a:r>
              <a:rPr lang="fi-FI" sz="4000" b="1" dirty="0">
                <a:latin typeface="Calibri" pitchFamily="34" charset="0"/>
              </a:rPr>
              <a:t>Hajauttaminen ja osallistumisoikeus</a:t>
            </a:r>
          </a:p>
        </p:txBody>
      </p:sp>
      <p:sp>
        <p:nvSpPr>
          <p:cNvPr id="12291" name="Rectangle 4"/>
          <p:cNvSpPr>
            <a:spLocks noChangeArrowheads="1"/>
          </p:cNvSpPr>
          <p:nvPr/>
        </p:nvSpPr>
        <p:spPr bwMode="auto">
          <a:xfrm>
            <a:off x="611188" y="2348880"/>
            <a:ext cx="76327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i-FI" altLang="fi-FI" sz="2000" dirty="0">
                <a:latin typeface="Calibri" pitchFamily="34" charset="0"/>
              </a:rPr>
              <a:t>Ylioppilastutkinnon voi suorittaa hajautettuna enintään kolmena (3) peräkkäisenä tutkintokertana. Kokeet järjestetään kahdesti (2) vuodessa ja molemmat tutkintokerrat ovat samanveroisia.</a:t>
            </a:r>
            <a:br>
              <a:rPr lang="fi-FI" altLang="fi-FI" sz="2000" dirty="0">
                <a:latin typeface="Calibri" pitchFamily="34" charset="0"/>
              </a:rPr>
            </a:br>
            <a:endParaRPr lang="fi-FI" altLang="fi-FI" sz="2000" dirty="0">
              <a:latin typeface="Calibri" pitchFamily="34" charset="0"/>
            </a:endParaRPr>
          </a:p>
          <a:p>
            <a:pPr eaLnBrk="1" hangingPunct="1"/>
            <a:r>
              <a:rPr lang="fi-FI" altLang="fi-FI" sz="2000" dirty="0">
                <a:latin typeface="Calibri" pitchFamily="34" charset="0"/>
              </a:rPr>
              <a:t>Kokelas voi osallistua yo-kokeisiin opiskeltuaan </a:t>
            </a:r>
          </a:p>
          <a:p>
            <a:pPr eaLnBrk="1" hangingPunct="1"/>
            <a:r>
              <a:rPr lang="fi-FI" altLang="fi-FI" sz="2000" b="1" dirty="0">
                <a:latin typeface="Calibri" pitchFamily="34" charset="0"/>
              </a:rPr>
              <a:t>asianomaisen oppiaineen pakolliset kurssit</a:t>
            </a:r>
            <a:r>
              <a:rPr lang="fi-FI" altLang="fi-FI" sz="2000" dirty="0">
                <a:latin typeface="Calibri" pitchFamily="34" charset="0"/>
              </a:rPr>
              <a:t>. </a:t>
            </a:r>
          </a:p>
          <a:p>
            <a:pPr eaLnBrk="1" hangingPunct="1"/>
            <a:endParaRPr lang="fi-FI" altLang="fi-FI" sz="2000" b="1" dirty="0">
              <a:latin typeface="Calibri" pitchFamily="34" charset="0"/>
            </a:endParaRPr>
          </a:p>
          <a:p>
            <a:pPr eaLnBrk="1" hangingPunct="1">
              <a:spcBef>
                <a:spcPts val="600"/>
              </a:spcBef>
            </a:pPr>
            <a:r>
              <a:rPr lang="fi-FI" altLang="fi-FI" sz="2000" b="1" dirty="0">
                <a:solidFill>
                  <a:srgbClr val="FF0000"/>
                </a:solidFill>
                <a:latin typeface="Calibri" pitchFamily="34" charset="0"/>
              </a:rPr>
              <a:t>Kirjoitusaineissa pakolliset kurssit on oltava opiskeltuna (syksyn tutkintoon) 5. periodin ja (kevään tutkintoon) 3. periodin loppuun mennessä, jotta saa tulla kokeeseen!</a:t>
            </a:r>
            <a:br>
              <a:rPr lang="fi-FI" altLang="fi-FI" sz="2000" dirty="0">
                <a:latin typeface="Calibri" pitchFamily="34" charset="0"/>
              </a:rPr>
            </a:br>
            <a:r>
              <a:rPr lang="fi-FI" altLang="fi-FI" sz="2000" dirty="0">
                <a:latin typeface="Calibri" pitchFamily="34" charset="0"/>
              </a:rPr>
              <a:t>(hylättyjä saa olla, mutta kokeessa on käytävä). Aineissa, joissa ei ole pakollisia kursseja, vähintään kaksi (2) kurssia on oltava opiskeltuna. Lyhyissä kielissä vähintään kolme (3) kurssia.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29"/>
          <p:cNvSpPr>
            <a:spLocks noChangeArrowheads="1"/>
          </p:cNvSpPr>
          <p:nvPr/>
        </p:nvSpPr>
        <p:spPr bwMode="auto">
          <a:xfrm>
            <a:off x="1331914" y="2983413"/>
            <a:ext cx="7149616" cy="1656215"/>
          </a:xfrm>
          <a:prstGeom prst="rect">
            <a:avLst/>
          </a:prstGeom>
          <a:solidFill>
            <a:schemeClr val="accent3">
              <a:lumMod val="85000"/>
            </a:schemeClr>
          </a:solidFill>
          <a:ln>
            <a:noFill/>
          </a:ln>
        </p:spPr>
        <p:txBody>
          <a:bodyPr wrap="none"/>
          <a:lstStyle>
            <a:lvl1pPr eaLnBrk="0" hangingPunct="0">
              <a:tabLst>
                <a:tab pos="4114800" algn="r"/>
                <a:tab pos="4800600" algn="r"/>
              </a:tabLst>
              <a:defRPr>
                <a:solidFill>
                  <a:schemeClr val="tx1"/>
                </a:solidFill>
                <a:latin typeface="Arial" pitchFamily="34" charset="0"/>
              </a:defRPr>
            </a:lvl1pPr>
            <a:lvl2pPr marL="742950" indent="-285750" eaLnBrk="0" hangingPunct="0">
              <a:tabLst>
                <a:tab pos="4114800" algn="r"/>
                <a:tab pos="4800600" algn="r"/>
              </a:tabLst>
              <a:defRPr>
                <a:solidFill>
                  <a:schemeClr val="tx1"/>
                </a:solidFill>
                <a:latin typeface="Arial" pitchFamily="34" charset="0"/>
              </a:defRPr>
            </a:lvl2pPr>
            <a:lvl3pPr marL="1143000" indent="-228600" eaLnBrk="0" hangingPunct="0">
              <a:tabLst>
                <a:tab pos="4114800" algn="r"/>
                <a:tab pos="4800600" algn="r"/>
              </a:tabLst>
              <a:defRPr>
                <a:solidFill>
                  <a:schemeClr val="tx1"/>
                </a:solidFill>
                <a:latin typeface="Arial" pitchFamily="34" charset="0"/>
              </a:defRPr>
            </a:lvl3pPr>
            <a:lvl4pPr marL="1600200" indent="-228600" eaLnBrk="0" hangingPunct="0">
              <a:tabLst>
                <a:tab pos="4114800" algn="r"/>
                <a:tab pos="4800600" algn="r"/>
              </a:tabLst>
              <a:defRPr>
                <a:solidFill>
                  <a:schemeClr val="tx1"/>
                </a:solidFill>
                <a:latin typeface="Arial" pitchFamily="34" charset="0"/>
              </a:defRPr>
            </a:lvl4pPr>
            <a:lvl5pPr marL="2057400" indent="-228600" eaLnBrk="0" hangingPunct="0">
              <a:tabLst>
                <a:tab pos="4114800" algn="r"/>
                <a:tab pos="4800600" algn="r"/>
              </a:tabLst>
              <a:defRPr>
                <a:solidFill>
                  <a:schemeClr val="tx1"/>
                </a:solidFill>
                <a:latin typeface="Arial" pitchFamily="34" charset="0"/>
              </a:defRPr>
            </a:lvl5pPr>
            <a:lvl6pPr marL="2514600" indent="-228600" eaLnBrk="0" fontAlgn="base" hangingPunct="0">
              <a:spcBef>
                <a:spcPct val="0"/>
              </a:spcBef>
              <a:spcAft>
                <a:spcPct val="0"/>
              </a:spcAft>
              <a:tabLst>
                <a:tab pos="4114800" algn="r"/>
                <a:tab pos="4800600" algn="r"/>
              </a:tabLst>
              <a:defRPr>
                <a:solidFill>
                  <a:schemeClr val="tx1"/>
                </a:solidFill>
                <a:latin typeface="Arial" pitchFamily="34" charset="0"/>
              </a:defRPr>
            </a:lvl6pPr>
            <a:lvl7pPr marL="2971800" indent="-228600" eaLnBrk="0" fontAlgn="base" hangingPunct="0">
              <a:spcBef>
                <a:spcPct val="0"/>
              </a:spcBef>
              <a:spcAft>
                <a:spcPct val="0"/>
              </a:spcAft>
              <a:tabLst>
                <a:tab pos="4114800" algn="r"/>
                <a:tab pos="4800600" algn="r"/>
              </a:tabLst>
              <a:defRPr>
                <a:solidFill>
                  <a:schemeClr val="tx1"/>
                </a:solidFill>
                <a:latin typeface="Arial" pitchFamily="34" charset="0"/>
              </a:defRPr>
            </a:lvl7pPr>
            <a:lvl8pPr marL="3429000" indent="-228600" eaLnBrk="0" fontAlgn="base" hangingPunct="0">
              <a:spcBef>
                <a:spcPct val="0"/>
              </a:spcBef>
              <a:spcAft>
                <a:spcPct val="0"/>
              </a:spcAft>
              <a:tabLst>
                <a:tab pos="4114800" algn="r"/>
                <a:tab pos="4800600" algn="r"/>
              </a:tabLst>
              <a:defRPr>
                <a:solidFill>
                  <a:schemeClr val="tx1"/>
                </a:solidFill>
                <a:latin typeface="Arial" pitchFamily="34" charset="0"/>
              </a:defRPr>
            </a:lvl8pPr>
            <a:lvl9pPr marL="3886200" indent="-228600" eaLnBrk="0" fontAlgn="base" hangingPunct="0">
              <a:spcBef>
                <a:spcPct val="0"/>
              </a:spcBef>
              <a:spcAft>
                <a:spcPct val="0"/>
              </a:spcAft>
              <a:tabLst>
                <a:tab pos="4114800" algn="r"/>
                <a:tab pos="4800600" algn="r"/>
              </a:tabLst>
              <a:defRPr>
                <a:solidFill>
                  <a:schemeClr val="tx1"/>
                </a:solidFill>
                <a:latin typeface="Arial" pitchFamily="34" charset="0"/>
              </a:defRPr>
            </a:lvl9pPr>
          </a:lstStyle>
          <a:p>
            <a:pPr>
              <a:defRPr/>
            </a:pPr>
            <a:endParaRPr lang="fi-FI" altLang="fi-FI">
              <a:latin typeface="Calibri" pitchFamily="34" charset="0"/>
              <a:ea typeface="Times New Roman" pitchFamily="18" charset="0"/>
              <a:cs typeface="ArialMT"/>
            </a:endParaRPr>
          </a:p>
        </p:txBody>
      </p:sp>
      <p:sp>
        <p:nvSpPr>
          <p:cNvPr id="3" name="Text Box 3"/>
          <p:cNvSpPr txBox="1">
            <a:spLocks noChangeArrowheads="1"/>
          </p:cNvSpPr>
          <p:nvPr/>
        </p:nvSpPr>
        <p:spPr bwMode="auto">
          <a:xfrm>
            <a:off x="1331912" y="4784772"/>
            <a:ext cx="4647599" cy="59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80000" rIns="0" bIns="0" anchor="ctr">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9pPr>
          </a:lstStyle>
          <a:p>
            <a:pPr eaLnBrk="1">
              <a:lnSpc>
                <a:spcPct val="95000"/>
              </a:lnSpc>
              <a:buClr>
                <a:srgbClr val="000000"/>
              </a:buClr>
              <a:buSzPct val="45000"/>
              <a:buFont typeface="StarSymbol"/>
              <a:buNone/>
            </a:pPr>
            <a:r>
              <a:rPr lang="en-GB" altLang="fi-FI" sz="2800" b="1" dirty="0">
                <a:latin typeface="Calibri" pitchFamily="34" charset="0"/>
              </a:rPr>
              <a:t>= 5 </a:t>
            </a:r>
            <a:r>
              <a:rPr lang="en-GB" altLang="fi-FI" sz="2800" b="1" dirty="0" err="1">
                <a:latin typeface="Calibri" pitchFamily="34" charset="0"/>
              </a:rPr>
              <a:t>tutkintoainetta</a:t>
            </a:r>
            <a:r>
              <a:rPr lang="en-GB" altLang="fi-FI" sz="2800" b="1" dirty="0">
                <a:latin typeface="Calibri" pitchFamily="34" charset="0"/>
              </a:rPr>
              <a:t> </a:t>
            </a:r>
            <a:r>
              <a:rPr lang="en-GB" altLang="fi-FI" sz="2800" b="1" dirty="0" err="1">
                <a:latin typeface="Calibri" pitchFamily="34" charset="0"/>
              </a:rPr>
              <a:t>vaaditaan</a:t>
            </a:r>
            <a:endParaRPr lang="en-GB" altLang="fi-FI" sz="2800" b="1" dirty="0">
              <a:latin typeface="Calibri" pitchFamily="34" charset="0"/>
            </a:endParaRPr>
          </a:p>
        </p:txBody>
      </p:sp>
      <p:sp>
        <p:nvSpPr>
          <p:cNvPr id="4" name="Text Box 4"/>
          <p:cNvSpPr txBox="1">
            <a:spLocks noChangeArrowheads="1"/>
          </p:cNvSpPr>
          <p:nvPr/>
        </p:nvSpPr>
        <p:spPr bwMode="auto">
          <a:xfrm>
            <a:off x="0" y="3162300"/>
            <a:ext cx="1371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i-FI" altLang="fi-FI" b="1" dirty="0">
                <a:latin typeface="Calibri" pitchFamily="34" charset="0"/>
              </a:rPr>
              <a:t>ja </a:t>
            </a:r>
            <a:r>
              <a:rPr lang="fi-FI" altLang="fi-FI" b="1" dirty="0" err="1">
                <a:solidFill>
                  <a:srgbClr val="FF0000"/>
                </a:solidFill>
                <a:latin typeface="Calibri" pitchFamily="34" charset="0"/>
              </a:rPr>
              <a:t>väh</a:t>
            </a:r>
            <a:r>
              <a:rPr lang="fi-FI" altLang="fi-FI" b="1" dirty="0">
                <a:solidFill>
                  <a:srgbClr val="FF0000"/>
                </a:solidFill>
                <a:latin typeface="Calibri" pitchFamily="34" charset="0"/>
              </a:rPr>
              <a:t>. neljä</a:t>
            </a:r>
            <a:br>
              <a:rPr lang="fi-FI" altLang="fi-FI" b="1" dirty="0">
                <a:latin typeface="Calibri" pitchFamily="34" charset="0"/>
              </a:rPr>
            </a:br>
            <a:r>
              <a:rPr lang="fi-FI" altLang="fi-FI" b="1" dirty="0">
                <a:latin typeface="Calibri" pitchFamily="34" charset="0"/>
              </a:rPr>
              <a:t>näistä </a:t>
            </a:r>
            <a:r>
              <a:rPr lang="fi-FI" altLang="fi-FI" b="1" dirty="0" err="1">
                <a:latin typeface="Calibri" pitchFamily="34" charset="0"/>
              </a:rPr>
              <a:t>väh</a:t>
            </a:r>
            <a:r>
              <a:rPr lang="fi-FI" altLang="fi-FI" b="1" dirty="0">
                <a:latin typeface="Calibri" pitchFamily="34" charset="0"/>
              </a:rPr>
              <a:t>.</a:t>
            </a:r>
          </a:p>
          <a:p>
            <a:pPr eaLnBrk="1" hangingPunct="1"/>
            <a:r>
              <a:rPr lang="fi-FI" altLang="fi-FI" b="1" dirty="0">
                <a:latin typeface="Calibri" pitchFamily="34" charset="0"/>
              </a:rPr>
              <a:t>kolmesta eri ryhmästä</a:t>
            </a:r>
          </a:p>
        </p:txBody>
      </p:sp>
      <p:sp>
        <p:nvSpPr>
          <p:cNvPr id="5" name="AutoShape 6"/>
          <p:cNvSpPr>
            <a:spLocks noChangeArrowheads="1"/>
          </p:cNvSpPr>
          <p:nvPr/>
        </p:nvSpPr>
        <p:spPr bwMode="auto">
          <a:xfrm>
            <a:off x="1331913" y="1797131"/>
            <a:ext cx="1674812" cy="1204913"/>
          </a:xfrm>
          <a:prstGeom prst="roundRect">
            <a:avLst>
              <a:gd name="adj" fmla="val 130"/>
            </a:avLst>
          </a:prstGeom>
          <a:solidFill>
            <a:srgbClr val="003399"/>
          </a:solidFill>
          <a:ln w="9360">
            <a:noFill/>
            <a:round/>
            <a:headEnd/>
            <a:tailEnd/>
          </a:ln>
          <a:effectLst>
            <a:outerShdw blurRad="317500" dist="139700" dir="3120000" algn="t" rotWithShape="0">
              <a:prstClr val="black">
                <a:alpha val="33000"/>
              </a:prstClr>
            </a:outerShdw>
          </a:effectLst>
        </p:spPr>
        <p:txBody>
          <a:bodyPr wrap="none" anchor="ctr"/>
          <a:lstStyle/>
          <a:p>
            <a:pPr>
              <a:defRPr/>
            </a:pPr>
            <a:endParaRPr lang="fi-FI">
              <a:latin typeface="Calibri" pitchFamily="34" charset="0"/>
              <a:cs typeface="+mn-cs"/>
            </a:endParaRPr>
          </a:p>
        </p:txBody>
      </p:sp>
      <p:sp>
        <p:nvSpPr>
          <p:cNvPr id="6" name="Text Box 7"/>
          <p:cNvSpPr txBox="1">
            <a:spLocks noChangeArrowheads="1"/>
          </p:cNvSpPr>
          <p:nvPr/>
        </p:nvSpPr>
        <p:spPr bwMode="auto">
          <a:xfrm>
            <a:off x="1439863" y="2170113"/>
            <a:ext cx="16732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9pPr>
          </a:lstStyle>
          <a:p>
            <a:pPr algn="ctr" eaLnBrk="1">
              <a:lnSpc>
                <a:spcPct val="95000"/>
              </a:lnSpc>
              <a:buClr>
                <a:srgbClr val="000000"/>
              </a:buClr>
              <a:buSzPct val="45000"/>
              <a:buFont typeface="StarSymbol"/>
              <a:buNone/>
            </a:pPr>
            <a:r>
              <a:rPr lang="en-GB" altLang="fi-FI" sz="2000" b="1" dirty="0" err="1">
                <a:solidFill>
                  <a:schemeClr val="bg1"/>
                </a:solidFill>
                <a:latin typeface="Calibri" pitchFamily="34" charset="0"/>
              </a:rPr>
              <a:t>äidinkieli</a:t>
            </a:r>
            <a:endParaRPr lang="en-GB" altLang="fi-FI" sz="2000" b="1" dirty="0">
              <a:solidFill>
                <a:schemeClr val="bg1"/>
              </a:solidFill>
              <a:latin typeface="Calibri" pitchFamily="34" charset="0"/>
            </a:endParaRPr>
          </a:p>
        </p:txBody>
      </p:sp>
      <p:sp>
        <p:nvSpPr>
          <p:cNvPr id="7" name="AutoShape 8"/>
          <p:cNvSpPr>
            <a:spLocks noChangeArrowheads="1"/>
          </p:cNvSpPr>
          <p:nvPr/>
        </p:nvSpPr>
        <p:spPr bwMode="auto">
          <a:xfrm>
            <a:off x="1439863" y="3082925"/>
            <a:ext cx="1674812" cy="1204913"/>
          </a:xfrm>
          <a:prstGeom prst="roundRect">
            <a:avLst>
              <a:gd name="adj" fmla="val 130"/>
            </a:avLst>
          </a:prstGeom>
          <a:solidFill>
            <a:srgbClr val="FFCC66"/>
          </a:solidFill>
          <a:ln w="9360">
            <a:noFill/>
            <a:round/>
            <a:headEnd/>
            <a:tailEnd/>
          </a:ln>
          <a:effectLst>
            <a:outerShdw blurRad="317500" dist="139700" dir="3120000" algn="t" rotWithShape="0">
              <a:prstClr val="black">
                <a:alpha val="33000"/>
              </a:prstClr>
            </a:outerShdw>
          </a:effectLst>
        </p:spPr>
        <p:txBody>
          <a:bodyPr wrap="none" anchor="ctr"/>
          <a:lstStyle/>
          <a:p>
            <a:pPr>
              <a:defRPr/>
            </a:pPr>
            <a:endParaRPr lang="fi-FI">
              <a:latin typeface="Calibri" pitchFamily="34" charset="0"/>
              <a:cs typeface="+mn-cs"/>
            </a:endParaRPr>
          </a:p>
        </p:txBody>
      </p:sp>
      <p:sp>
        <p:nvSpPr>
          <p:cNvPr id="8" name="Text Box 9"/>
          <p:cNvSpPr txBox="1">
            <a:spLocks noChangeArrowheads="1"/>
          </p:cNvSpPr>
          <p:nvPr/>
        </p:nvSpPr>
        <p:spPr bwMode="auto">
          <a:xfrm>
            <a:off x="1493838" y="3246438"/>
            <a:ext cx="156845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9pPr>
          </a:lstStyle>
          <a:p>
            <a:pPr algn="ctr" eaLnBrk="1">
              <a:lnSpc>
                <a:spcPct val="95000"/>
              </a:lnSpc>
              <a:buClr>
                <a:srgbClr val="000000"/>
              </a:buClr>
              <a:buSzPct val="45000"/>
              <a:buFont typeface="StarSymbol"/>
              <a:buNone/>
            </a:pPr>
            <a:r>
              <a:rPr lang="en-GB" altLang="fi-FI" sz="2000" b="1">
                <a:latin typeface="Calibri" pitchFamily="34" charset="0"/>
              </a:rPr>
              <a:t>toinen</a:t>
            </a:r>
            <a:br>
              <a:rPr lang="en-GB" altLang="fi-FI" sz="2000" b="1">
                <a:latin typeface="Calibri" pitchFamily="34" charset="0"/>
              </a:rPr>
            </a:br>
            <a:r>
              <a:rPr lang="en-GB" altLang="fi-FI" sz="2000" b="1">
                <a:latin typeface="Calibri" pitchFamily="34" charset="0"/>
              </a:rPr>
              <a:t>kotimainen</a:t>
            </a:r>
            <a:br>
              <a:rPr lang="en-GB" altLang="fi-FI" sz="2000" b="1">
                <a:latin typeface="Calibri" pitchFamily="34" charset="0"/>
              </a:rPr>
            </a:br>
            <a:r>
              <a:rPr lang="en-GB" altLang="fi-FI" sz="2000" b="1">
                <a:latin typeface="Calibri" pitchFamily="34" charset="0"/>
              </a:rPr>
              <a:t>kieli</a:t>
            </a:r>
          </a:p>
        </p:txBody>
      </p:sp>
      <p:sp>
        <p:nvSpPr>
          <p:cNvPr id="9" name="AutoShape 10"/>
          <p:cNvSpPr>
            <a:spLocks noChangeArrowheads="1"/>
          </p:cNvSpPr>
          <p:nvPr/>
        </p:nvSpPr>
        <p:spPr bwMode="auto">
          <a:xfrm>
            <a:off x="6693435" y="3082925"/>
            <a:ext cx="1670050" cy="1204913"/>
          </a:xfrm>
          <a:prstGeom prst="roundRect">
            <a:avLst>
              <a:gd name="adj" fmla="val 130"/>
            </a:avLst>
          </a:prstGeom>
          <a:solidFill>
            <a:srgbClr val="FFCC66"/>
          </a:solidFill>
          <a:ln w="9360">
            <a:noFill/>
            <a:round/>
            <a:headEnd/>
            <a:tailEnd/>
          </a:ln>
          <a:effectLst>
            <a:outerShdw blurRad="317500" dist="139700" dir="3120000" algn="t" rotWithShape="0">
              <a:prstClr val="black">
                <a:alpha val="33000"/>
              </a:prstClr>
            </a:outerShdw>
          </a:effectLst>
        </p:spPr>
        <p:txBody>
          <a:bodyPr wrap="none" anchor="ctr"/>
          <a:lstStyle/>
          <a:p>
            <a:pPr>
              <a:defRPr/>
            </a:pPr>
            <a:endParaRPr lang="fi-FI">
              <a:latin typeface="Calibri" pitchFamily="34" charset="0"/>
              <a:cs typeface="+mn-cs"/>
            </a:endParaRPr>
          </a:p>
        </p:txBody>
      </p:sp>
      <p:sp>
        <p:nvSpPr>
          <p:cNvPr id="10" name="Text Box 11"/>
          <p:cNvSpPr txBox="1">
            <a:spLocks noChangeArrowheads="1"/>
          </p:cNvSpPr>
          <p:nvPr/>
        </p:nvSpPr>
        <p:spPr bwMode="auto">
          <a:xfrm>
            <a:off x="6707723" y="3538538"/>
            <a:ext cx="165576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9pPr>
          </a:lstStyle>
          <a:p>
            <a:pPr algn="ctr" eaLnBrk="1">
              <a:lnSpc>
                <a:spcPct val="95000"/>
              </a:lnSpc>
              <a:buClr>
                <a:srgbClr val="000000"/>
              </a:buClr>
              <a:buSzPct val="45000"/>
              <a:buFont typeface="StarSymbol"/>
              <a:buNone/>
            </a:pPr>
            <a:r>
              <a:rPr lang="en-GB" altLang="fi-FI" sz="2000" b="1" dirty="0" err="1">
                <a:latin typeface="Calibri" pitchFamily="34" charset="0"/>
              </a:rPr>
              <a:t>reaaliaine</a:t>
            </a:r>
            <a:endParaRPr lang="en-GB" altLang="fi-FI" sz="2000" b="1" dirty="0">
              <a:latin typeface="Calibri" pitchFamily="34" charset="0"/>
            </a:endParaRPr>
          </a:p>
        </p:txBody>
      </p:sp>
      <p:sp>
        <p:nvSpPr>
          <p:cNvPr id="11" name="AutoShape 12"/>
          <p:cNvSpPr>
            <a:spLocks noChangeArrowheads="1"/>
          </p:cNvSpPr>
          <p:nvPr/>
        </p:nvSpPr>
        <p:spPr bwMode="auto">
          <a:xfrm>
            <a:off x="3182938" y="3082925"/>
            <a:ext cx="1676400" cy="1204913"/>
          </a:xfrm>
          <a:prstGeom prst="roundRect">
            <a:avLst>
              <a:gd name="adj" fmla="val 130"/>
            </a:avLst>
          </a:prstGeom>
          <a:solidFill>
            <a:srgbClr val="FFCC66"/>
          </a:solidFill>
          <a:ln w="9360">
            <a:noFill/>
            <a:round/>
            <a:headEnd/>
            <a:tailEnd/>
          </a:ln>
          <a:effectLst>
            <a:outerShdw blurRad="317500" dist="139700" dir="3120000" algn="t" rotWithShape="0">
              <a:prstClr val="black">
                <a:alpha val="33000"/>
              </a:prstClr>
            </a:outerShdw>
          </a:effectLst>
        </p:spPr>
        <p:txBody>
          <a:bodyPr wrap="none" anchor="ctr"/>
          <a:lstStyle/>
          <a:p>
            <a:pPr>
              <a:defRPr/>
            </a:pPr>
            <a:endParaRPr lang="fi-FI">
              <a:latin typeface="Calibri" pitchFamily="34" charset="0"/>
              <a:cs typeface="+mn-cs"/>
            </a:endParaRPr>
          </a:p>
        </p:txBody>
      </p:sp>
      <p:sp>
        <p:nvSpPr>
          <p:cNvPr id="12" name="Text Box 13"/>
          <p:cNvSpPr txBox="1">
            <a:spLocks noChangeArrowheads="1"/>
          </p:cNvSpPr>
          <p:nvPr/>
        </p:nvSpPr>
        <p:spPr bwMode="auto">
          <a:xfrm>
            <a:off x="3279422" y="3222523"/>
            <a:ext cx="14398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9pPr>
          </a:lstStyle>
          <a:p>
            <a:pPr algn="ctr" eaLnBrk="1">
              <a:lnSpc>
                <a:spcPct val="95000"/>
              </a:lnSpc>
              <a:buClr>
                <a:srgbClr val="000000"/>
              </a:buClr>
              <a:buSzPct val="45000"/>
              <a:buFont typeface="StarSymbol"/>
              <a:buNone/>
            </a:pPr>
            <a:r>
              <a:rPr lang="en-GB" altLang="fi-FI" sz="2000" b="1" dirty="0" err="1">
                <a:latin typeface="Calibri" pitchFamily="34" charset="0"/>
              </a:rPr>
              <a:t>vieras</a:t>
            </a:r>
            <a:br>
              <a:rPr lang="en-GB" altLang="fi-FI" sz="2000" b="1" dirty="0">
                <a:latin typeface="Calibri" pitchFamily="34" charset="0"/>
              </a:rPr>
            </a:br>
            <a:r>
              <a:rPr lang="en-GB" altLang="fi-FI" sz="2000" b="1" dirty="0" err="1">
                <a:latin typeface="Calibri" pitchFamily="34" charset="0"/>
              </a:rPr>
              <a:t>kieli</a:t>
            </a:r>
            <a:endParaRPr lang="en-GB" altLang="fi-FI" sz="2000" b="1" dirty="0">
              <a:latin typeface="Calibri" pitchFamily="34" charset="0"/>
            </a:endParaRPr>
          </a:p>
        </p:txBody>
      </p:sp>
      <p:sp>
        <p:nvSpPr>
          <p:cNvPr id="13" name="AutoShape 15"/>
          <p:cNvSpPr>
            <a:spLocks noChangeArrowheads="1"/>
          </p:cNvSpPr>
          <p:nvPr/>
        </p:nvSpPr>
        <p:spPr bwMode="auto">
          <a:xfrm>
            <a:off x="4953000" y="3082925"/>
            <a:ext cx="1658938" cy="1204913"/>
          </a:xfrm>
          <a:prstGeom prst="roundRect">
            <a:avLst>
              <a:gd name="adj" fmla="val 130"/>
            </a:avLst>
          </a:prstGeom>
          <a:solidFill>
            <a:srgbClr val="FFCC66"/>
          </a:solidFill>
          <a:ln w="9360">
            <a:noFill/>
            <a:round/>
            <a:headEnd/>
            <a:tailEnd/>
          </a:ln>
          <a:effectLst>
            <a:outerShdw blurRad="317500" dist="139700" dir="3120000" algn="t" rotWithShape="0">
              <a:prstClr val="black">
                <a:alpha val="33000"/>
              </a:prstClr>
            </a:outerShdw>
          </a:effectLst>
        </p:spPr>
        <p:txBody>
          <a:bodyPr wrap="none" anchor="ctr"/>
          <a:lstStyle/>
          <a:p>
            <a:pPr>
              <a:defRPr/>
            </a:pPr>
            <a:endParaRPr lang="fi-FI">
              <a:latin typeface="Calibri" pitchFamily="34" charset="0"/>
              <a:cs typeface="+mn-cs"/>
            </a:endParaRPr>
          </a:p>
        </p:txBody>
      </p:sp>
      <p:sp>
        <p:nvSpPr>
          <p:cNvPr id="14" name="Text Box 16"/>
          <p:cNvSpPr txBox="1">
            <a:spLocks noChangeArrowheads="1"/>
          </p:cNvSpPr>
          <p:nvPr/>
        </p:nvSpPr>
        <p:spPr bwMode="auto">
          <a:xfrm>
            <a:off x="4953000" y="3538538"/>
            <a:ext cx="16573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9pPr>
          </a:lstStyle>
          <a:p>
            <a:pPr algn="ctr" eaLnBrk="1">
              <a:lnSpc>
                <a:spcPct val="95000"/>
              </a:lnSpc>
              <a:buClr>
                <a:srgbClr val="000000"/>
              </a:buClr>
              <a:buSzPct val="45000"/>
              <a:buFont typeface="StarSymbol"/>
              <a:buNone/>
            </a:pPr>
            <a:r>
              <a:rPr lang="en-GB" altLang="fi-FI" sz="2000" b="1">
                <a:latin typeface="Calibri" pitchFamily="34" charset="0"/>
              </a:rPr>
              <a:t>matematiikka</a:t>
            </a:r>
          </a:p>
        </p:txBody>
      </p:sp>
      <p:sp>
        <p:nvSpPr>
          <p:cNvPr id="15" name="Text Box 17"/>
          <p:cNvSpPr txBox="1">
            <a:spLocks noChangeArrowheads="1"/>
          </p:cNvSpPr>
          <p:nvPr/>
        </p:nvSpPr>
        <p:spPr bwMode="auto">
          <a:xfrm>
            <a:off x="71438" y="5481638"/>
            <a:ext cx="406483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i-FI" altLang="fi-FI" sz="2000" b="1" dirty="0">
                <a:solidFill>
                  <a:schemeClr val="accent3">
                    <a:lumMod val="75000"/>
                  </a:schemeClr>
                </a:solidFill>
                <a:latin typeface="Calibri" pitchFamily="34" charset="0"/>
              </a:rPr>
              <a:t>Ja lisäksi</a:t>
            </a:r>
          </a:p>
          <a:p>
            <a:pPr eaLnBrk="1" hangingPunct="1"/>
            <a:r>
              <a:rPr lang="fi-FI" altLang="fi-FI" sz="2000" b="1" dirty="0">
                <a:solidFill>
                  <a:schemeClr val="accent3">
                    <a:lumMod val="75000"/>
                  </a:schemeClr>
                </a:solidFill>
                <a:latin typeface="Calibri" pitchFamily="34" charset="0"/>
              </a:rPr>
              <a:t>voi suorittaa</a:t>
            </a:r>
          </a:p>
          <a:p>
            <a:pPr eaLnBrk="1" hangingPunct="1"/>
            <a:r>
              <a:rPr lang="fi-FI" altLang="fi-FI" sz="2000" b="1" dirty="0">
                <a:solidFill>
                  <a:schemeClr val="accent3">
                    <a:lumMod val="75000"/>
                  </a:schemeClr>
                </a:solidFill>
                <a:latin typeface="Calibri" pitchFamily="34" charset="0"/>
              </a:rPr>
              <a:t>useamman muun kokeen</a:t>
            </a:r>
          </a:p>
        </p:txBody>
      </p:sp>
      <p:sp>
        <p:nvSpPr>
          <p:cNvPr id="16" name="Text Box 18"/>
          <p:cNvSpPr txBox="1">
            <a:spLocks noChangeArrowheads="1"/>
          </p:cNvSpPr>
          <p:nvPr/>
        </p:nvSpPr>
        <p:spPr bwMode="auto">
          <a:xfrm>
            <a:off x="0" y="1962150"/>
            <a:ext cx="13372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i-FI" altLang="fi-FI" b="1" dirty="0">
                <a:latin typeface="Calibri" pitchFamily="34" charset="0"/>
              </a:rPr>
              <a:t>kaikkien</a:t>
            </a:r>
            <a:br>
              <a:rPr lang="fi-FI" altLang="fi-FI" b="1" dirty="0">
                <a:latin typeface="Calibri" pitchFamily="34" charset="0"/>
              </a:rPr>
            </a:br>
            <a:r>
              <a:rPr lang="fi-FI" altLang="fi-FI" b="1" dirty="0">
                <a:latin typeface="Calibri" pitchFamily="34" charset="0"/>
              </a:rPr>
              <a:t>suoritettava</a:t>
            </a:r>
          </a:p>
        </p:txBody>
      </p:sp>
      <p:sp>
        <p:nvSpPr>
          <p:cNvPr id="17" name="Text Box 19"/>
          <p:cNvSpPr txBox="1">
            <a:spLocks noChangeArrowheads="1"/>
          </p:cNvSpPr>
          <p:nvPr/>
        </p:nvSpPr>
        <p:spPr bwMode="auto">
          <a:xfrm>
            <a:off x="431800" y="4157663"/>
            <a:ext cx="25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i-FI" altLang="fi-FI" sz="2000" b="1">
                <a:latin typeface="Calibri" pitchFamily="34" charset="0"/>
              </a:rPr>
              <a:t>.</a:t>
            </a:r>
          </a:p>
          <a:p>
            <a:pPr eaLnBrk="1" hangingPunct="1"/>
            <a:r>
              <a:rPr lang="fi-FI" altLang="fi-FI" sz="2000" b="1">
                <a:latin typeface="Calibri" pitchFamily="34" charset="0"/>
              </a:rPr>
              <a:t>.</a:t>
            </a:r>
          </a:p>
          <a:p>
            <a:pPr eaLnBrk="1" hangingPunct="1"/>
            <a:r>
              <a:rPr lang="fi-FI" altLang="fi-FI" sz="2000" b="1">
                <a:latin typeface="Calibri" pitchFamily="34" charset="0"/>
              </a:rPr>
              <a:t>.</a:t>
            </a:r>
          </a:p>
          <a:p>
            <a:pPr eaLnBrk="1" hangingPunct="1"/>
            <a:endParaRPr lang="fi-FI" altLang="fi-FI" sz="2000" b="1">
              <a:latin typeface="Calibri" pitchFamily="34" charset="0"/>
            </a:endParaRPr>
          </a:p>
        </p:txBody>
      </p:sp>
      <p:sp>
        <p:nvSpPr>
          <p:cNvPr id="18" name="Text Box 20"/>
          <p:cNvSpPr txBox="1">
            <a:spLocks noChangeArrowheads="1"/>
          </p:cNvSpPr>
          <p:nvPr/>
        </p:nvSpPr>
        <p:spPr bwMode="auto">
          <a:xfrm>
            <a:off x="431800" y="2506663"/>
            <a:ext cx="25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i-FI" altLang="fi-FI" sz="2000" b="1">
                <a:latin typeface="Calibri" pitchFamily="34" charset="0"/>
              </a:rPr>
              <a:t>.</a:t>
            </a:r>
          </a:p>
          <a:p>
            <a:pPr eaLnBrk="1" hangingPunct="1"/>
            <a:r>
              <a:rPr lang="fi-FI" altLang="fi-FI" sz="2000" b="1">
                <a:latin typeface="Calibri" pitchFamily="34" charset="0"/>
              </a:rPr>
              <a:t>.</a:t>
            </a:r>
          </a:p>
        </p:txBody>
      </p:sp>
      <p:sp>
        <p:nvSpPr>
          <p:cNvPr id="19" name="AutoShape 21"/>
          <p:cNvSpPr>
            <a:spLocks noChangeArrowheads="1"/>
          </p:cNvSpPr>
          <p:nvPr/>
        </p:nvSpPr>
        <p:spPr bwMode="auto">
          <a:xfrm>
            <a:off x="4824256" y="4031020"/>
            <a:ext cx="1827212" cy="2474913"/>
          </a:xfrm>
          <a:prstGeom prst="roundRect">
            <a:avLst>
              <a:gd name="adj" fmla="val 7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fi-FI" altLang="fi-FI">
              <a:latin typeface="Calibri" pitchFamily="34" charset="0"/>
            </a:endParaRPr>
          </a:p>
        </p:txBody>
      </p:sp>
      <p:sp>
        <p:nvSpPr>
          <p:cNvPr id="20" name="AutoShape 23"/>
          <p:cNvSpPr>
            <a:spLocks noChangeArrowheads="1"/>
          </p:cNvSpPr>
          <p:nvPr/>
        </p:nvSpPr>
        <p:spPr bwMode="auto">
          <a:xfrm>
            <a:off x="6209143" y="3956347"/>
            <a:ext cx="2881312" cy="1747838"/>
          </a:xfrm>
          <a:prstGeom prst="roundRect">
            <a:avLst>
              <a:gd name="adj" fmla="val 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fi-FI" altLang="fi-FI">
              <a:latin typeface="Calibri" pitchFamily="34" charset="0"/>
            </a:endParaRPr>
          </a:p>
        </p:txBody>
      </p:sp>
      <p:sp>
        <p:nvSpPr>
          <p:cNvPr id="21" name="Text Box 24"/>
          <p:cNvSpPr txBox="1">
            <a:spLocks noChangeArrowheads="1"/>
          </p:cNvSpPr>
          <p:nvPr/>
        </p:nvSpPr>
        <p:spPr bwMode="auto">
          <a:xfrm>
            <a:off x="7594083" y="5000625"/>
            <a:ext cx="1585912"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66132" rIns="0" bIns="0">
            <a:spAutoFit/>
          </a:bodyPr>
          <a:lstStyle>
            <a:lvl1pPr marL="185738" indent="-185738" defTabSz="839788" eaLnBrk="0" hangingPunct="0">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1pPr>
            <a:lvl2pPr marL="742950" indent="-285750" defTabSz="839788" eaLnBrk="0" hangingPunct="0">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2pPr>
            <a:lvl3pPr marL="1143000" indent="-228600" defTabSz="839788" eaLnBrk="0" hangingPunct="0">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3pPr>
            <a:lvl4pPr marL="1600200" indent="-228600" defTabSz="839788" eaLnBrk="0" hangingPunct="0">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4pPr>
            <a:lvl5pPr marL="2057400" indent="-228600" defTabSz="839788" eaLnBrk="0" hangingPunct="0">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5pPr>
            <a:lvl6pPr marL="2514600" indent="-228600" defTabSz="839788" eaLnBrk="0" fontAlgn="base" hangingPunct="0">
              <a:spcBef>
                <a:spcPct val="0"/>
              </a:spcBef>
              <a:spcAft>
                <a:spcPct val="0"/>
              </a:spcAft>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6pPr>
            <a:lvl7pPr marL="2971800" indent="-228600" defTabSz="839788" eaLnBrk="0" fontAlgn="base" hangingPunct="0">
              <a:spcBef>
                <a:spcPct val="0"/>
              </a:spcBef>
              <a:spcAft>
                <a:spcPct val="0"/>
              </a:spcAft>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7pPr>
            <a:lvl8pPr marL="3429000" indent="-228600" defTabSz="839788" eaLnBrk="0" fontAlgn="base" hangingPunct="0">
              <a:spcBef>
                <a:spcPct val="0"/>
              </a:spcBef>
              <a:spcAft>
                <a:spcPct val="0"/>
              </a:spcAft>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8pPr>
            <a:lvl9pPr marL="3886200" indent="-228600" defTabSz="839788" eaLnBrk="0" fontAlgn="base" hangingPunct="0">
              <a:spcBef>
                <a:spcPct val="0"/>
              </a:spcBef>
              <a:spcAft>
                <a:spcPct val="0"/>
              </a:spcAft>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9pPr>
          </a:lstStyle>
          <a:p>
            <a:pPr eaLnBrk="1">
              <a:buClr>
                <a:srgbClr val="000000"/>
              </a:buClr>
              <a:buSzPct val="37000"/>
              <a:buFont typeface="StarSymbol"/>
              <a:buNone/>
            </a:pPr>
            <a:r>
              <a:rPr lang="en-GB" altLang="fi-FI" sz="1200" b="1" dirty="0" err="1">
                <a:latin typeface="Calibri" pitchFamily="34" charset="0"/>
              </a:rPr>
              <a:t>Ainereaali</a:t>
            </a:r>
            <a:r>
              <a:rPr lang="en-GB" altLang="fi-FI" sz="1200" b="1" dirty="0">
                <a:latin typeface="Calibri" pitchFamily="34" charset="0"/>
              </a:rPr>
              <a:t>  II</a:t>
            </a:r>
          </a:p>
          <a:p>
            <a:pPr eaLnBrk="1">
              <a:buClr>
                <a:srgbClr val="000000"/>
              </a:buClr>
              <a:buSzPct val="37000"/>
              <a:buFont typeface="StarSymbol"/>
              <a:buNone/>
            </a:pPr>
            <a:r>
              <a:rPr lang="en-GB" altLang="fi-FI" sz="1200" b="1" dirty="0">
                <a:latin typeface="Calibri" pitchFamily="34" charset="0"/>
              </a:rPr>
              <a:t> </a:t>
            </a:r>
          </a:p>
          <a:p>
            <a:pPr marL="0" indent="0" eaLnBrk="1">
              <a:buClr>
                <a:srgbClr val="000000"/>
              </a:buClr>
              <a:buSzPct val="37000"/>
            </a:pPr>
            <a:r>
              <a:rPr lang="en-GB" altLang="fi-FI" sz="1200" b="1" dirty="0" err="1">
                <a:latin typeface="Calibri" pitchFamily="34" charset="0"/>
              </a:rPr>
              <a:t>uskonto</a:t>
            </a:r>
            <a:endParaRPr lang="en-GB" altLang="fi-FI" sz="1200" b="1" dirty="0">
              <a:latin typeface="Calibri" pitchFamily="34" charset="0"/>
            </a:endParaRPr>
          </a:p>
          <a:p>
            <a:pPr marL="0" indent="0" eaLnBrk="1">
              <a:buClr>
                <a:srgbClr val="000000"/>
              </a:buClr>
              <a:buSzPct val="37000"/>
            </a:pPr>
            <a:r>
              <a:rPr lang="en-GB" altLang="fi-FI" sz="1200" b="1" dirty="0" err="1">
                <a:latin typeface="Calibri" pitchFamily="34" charset="0"/>
              </a:rPr>
              <a:t>elämänkatsomustieto</a:t>
            </a:r>
            <a:endParaRPr lang="en-GB" altLang="fi-FI" sz="1200" b="1" dirty="0">
              <a:latin typeface="Calibri" pitchFamily="34" charset="0"/>
            </a:endParaRPr>
          </a:p>
          <a:p>
            <a:pPr marL="0" indent="0" eaLnBrk="1">
              <a:buClr>
                <a:srgbClr val="000000"/>
              </a:buClr>
              <a:buSzPct val="37000"/>
            </a:pPr>
            <a:r>
              <a:rPr lang="en-GB" altLang="fi-FI" sz="1200" b="1" dirty="0" err="1">
                <a:latin typeface="Calibri" pitchFamily="34" charset="0"/>
              </a:rPr>
              <a:t>yhteiskuntaoppi</a:t>
            </a:r>
            <a:endParaRPr lang="en-GB" altLang="fi-FI" sz="1200" b="1" dirty="0">
              <a:latin typeface="Calibri" pitchFamily="34" charset="0"/>
            </a:endParaRPr>
          </a:p>
          <a:p>
            <a:pPr marL="0" indent="0" eaLnBrk="1">
              <a:buClr>
                <a:srgbClr val="000000"/>
              </a:buClr>
              <a:buSzPct val="37000"/>
            </a:pPr>
            <a:r>
              <a:rPr lang="en-GB" altLang="fi-FI" sz="1200" b="1" dirty="0" err="1">
                <a:latin typeface="Calibri" pitchFamily="34" charset="0"/>
              </a:rPr>
              <a:t>kemia</a:t>
            </a:r>
            <a:endParaRPr lang="en-GB" altLang="fi-FI" sz="1200" b="1" dirty="0">
              <a:latin typeface="Calibri" pitchFamily="34" charset="0"/>
            </a:endParaRPr>
          </a:p>
          <a:p>
            <a:pPr marL="0" indent="0" eaLnBrk="1">
              <a:buClr>
                <a:srgbClr val="000000"/>
              </a:buClr>
              <a:buSzPct val="37000"/>
            </a:pPr>
            <a:r>
              <a:rPr lang="en-GB" altLang="fi-FI" sz="1200" b="1" dirty="0" err="1">
                <a:latin typeface="Calibri" pitchFamily="34" charset="0"/>
              </a:rPr>
              <a:t>maantiede</a:t>
            </a:r>
            <a:endParaRPr lang="en-GB" altLang="fi-FI" sz="1200" b="1" dirty="0">
              <a:latin typeface="Calibri" pitchFamily="34" charset="0"/>
            </a:endParaRPr>
          </a:p>
          <a:p>
            <a:pPr marL="0" indent="0" eaLnBrk="1">
              <a:buClr>
                <a:srgbClr val="000000"/>
              </a:buClr>
              <a:buSzPct val="37000"/>
            </a:pPr>
            <a:r>
              <a:rPr lang="en-GB" altLang="fi-FI" sz="1200" b="1" dirty="0" err="1">
                <a:latin typeface="Calibri" pitchFamily="34" charset="0"/>
              </a:rPr>
              <a:t>terveystieto</a:t>
            </a:r>
            <a:r>
              <a:rPr lang="en-GB" altLang="fi-FI" sz="1200" b="1" dirty="0">
                <a:latin typeface="Calibri" pitchFamily="34" charset="0"/>
              </a:rPr>
              <a:t> </a:t>
            </a:r>
          </a:p>
        </p:txBody>
      </p:sp>
      <p:sp>
        <p:nvSpPr>
          <p:cNvPr id="22" name="Text Box 22"/>
          <p:cNvSpPr txBox="1">
            <a:spLocks noChangeArrowheads="1"/>
          </p:cNvSpPr>
          <p:nvPr/>
        </p:nvSpPr>
        <p:spPr bwMode="auto">
          <a:xfrm>
            <a:off x="6256634" y="5017303"/>
            <a:ext cx="979662"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66132" rIns="0" bIns="0">
            <a:spAutoFit/>
          </a:bodyPr>
          <a:lstStyle>
            <a:lvl1pPr marL="185738" indent="-185738" defTabSz="839788" eaLnBrk="0" hangingPunct="0">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1pPr>
            <a:lvl2pPr marL="742950" indent="-285750" defTabSz="839788" eaLnBrk="0" hangingPunct="0">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2pPr>
            <a:lvl3pPr marL="1143000" indent="-228600" defTabSz="839788" eaLnBrk="0" hangingPunct="0">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3pPr>
            <a:lvl4pPr marL="1600200" indent="-228600" defTabSz="839788" eaLnBrk="0" hangingPunct="0">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4pPr>
            <a:lvl5pPr marL="2057400" indent="-228600" defTabSz="839788" eaLnBrk="0" hangingPunct="0">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5pPr>
            <a:lvl6pPr marL="2514600" indent="-228600" defTabSz="839788" eaLnBrk="0" fontAlgn="base" hangingPunct="0">
              <a:spcBef>
                <a:spcPct val="0"/>
              </a:spcBef>
              <a:spcAft>
                <a:spcPct val="0"/>
              </a:spcAft>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6pPr>
            <a:lvl7pPr marL="2971800" indent="-228600" defTabSz="839788" eaLnBrk="0" fontAlgn="base" hangingPunct="0">
              <a:spcBef>
                <a:spcPct val="0"/>
              </a:spcBef>
              <a:spcAft>
                <a:spcPct val="0"/>
              </a:spcAft>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7pPr>
            <a:lvl8pPr marL="3429000" indent="-228600" defTabSz="839788" eaLnBrk="0" fontAlgn="base" hangingPunct="0">
              <a:spcBef>
                <a:spcPct val="0"/>
              </a:spcBef>
              <a:spcAft>
                <a:spcPct val="0"/>
              </a:spcAft>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8pPr>
            <a:lvl9pPr marL="3886200" indent="-228600" defTabSz="839788" eaLnBrk="0" fontAlgn="base" hangingPunct="0">
              <a:spcBef>
                <a:spcPct val="0"/>
              </a:spcBef>
              <a:spcAft>
                <a:spcPct val="0"/>
              </a:spcAft>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9pPr>
          </a:lstStyle>
          <a:p>
            <a:pPr eaLnBrk="1">
              <a:lnSpc>
                <a:spcPct val="95000"/>
              </a:lnSpc>
              <a:buClr>
                <a:srgbClr val="000000"/>
              </a:buClr>
              <a:buSzPct val="45000"/>
              <a:buFont typeface="StarSymbol"/>
              <a:buNone/>
            </a:pPr>
            <a:r>
              <a:rPr lang="en-GB" altLang="fi-FI" sz="1200" b="1" dirty="0" err="1">
                <a:latin typeface="Calibri" pitchFamily="34" charset="0"/>
              </a:rPr>
              <a:t>Ainereaali</a:t>
            </a:r>
            <a:r>
              <a:rPr lang="en-GB" altLang="fi-FI" sz="1200" b="1" dirty="0">
                <a:latin typeface="Calibri" pitchFamily="34" charset="0"/>
              </a:rPr>
              <a:t>  I</a:t>
            </a:r>
            <a:br>
              <a:rPr lang="en-GB" altLang="fi-FI" sz="1400" b="1" dirty="0">
                <a:latin typeface="Calibri" pitchFamily="34" charset="0"/>
              </a:rPr>
            </a:br>
            <a:endParaRPr lang="en-GB" altLang="fi-FI" sz="1400" b="1" dirty="0">
              <a:latin typeface="Calibri" pitchFamily="34" charset="0"/>
            </a:endParaRPr>
          </a:p>
          <a:p>
            <a:pPr marL="0" indent="0" eaLnBrk="1">
              <a:buClr>
                <a:srgbClr val="000000"/>
              </a:buClr>
              <a:buSzPct val="37000"/>
            </a:pPr>
            <a:r>
              <a:rPr lang="en-GB" altLang="fi-FI" sz="1200" b="1" dirty="0" err="1">
                <a:latin typeface="Calibri" pitchFamily="34" charset="0"/>
              </a:rPr>
              <a:t>psykologia</a:t>
            </a:r>
            <a:endParaRPr lang="en-GB" altLang="fi-FI" sz="1200" b="1" dirty="0">
              <a:latin typeface="Calibri" pitchFamily="34" charset="0"/>
            </a:endParaRPr>
          </a:p>
          <a:p>
            <a:pPr marL="0" indent="0" eaLnBrk="1">
              <a:buClr>
                <a:srgbClr val="000000"/>
              </a:buClr>
              <a:buSzPct val="37000"/>
            </a:pPr>
            <a:r>
              <a:rPr lang="en-GB" altLang="fi-FI" sz="1200" b="1" dirty="0" err="1">
                <a:latin typeface="Calibri" pitchFamily="34" charset="0"/>
              </a:rPr>
              <a:t>historia</a:t>
            </a:r>
            <a:endParaRPr lang="en-GB" altLang="fi-FI" sz="1200" b="1" dirty="0">
              <a:latin typeface="Calibri" pitchFamily="34" charset="0"/>
            </a:endParaRPr>
          </a:p>
          <a:p>
            <a:pPr marL="0" indent="0" eaLnBrk="1">
              <a:buClr>
                <a:srgbClr val="000000"/>
              </a:buClr>
              <a:buSzPct val="37000"/>
            </a:pPr>
            <a:r>
              <a:rPr lang="en-GB" altLang="fi-FI" sz="1200" b="1" dirty="0" err="1">
                <a:latin typeface="Calibri" pitchFamily="34" charset="0"/>
              </a:rPr>
              <a:t>fysiikka</a:t>
            </a:r>
            <a:endParaRPr lang="en-GB" altLang="fi-FI" sz="1200" b="1" dirty="0">
              <a:latin typeface="Calibri" pitchFamily="34" charset="0"/>
            </a:endParaRPr>
          </a:p>
          <a:p>
            <a:pPr marL="0" indent="0" eaLnBrk="1">
              <a:buClr>
                <a:srgbClr val="000000"/>
              </a:buClr>
              <a:buSzPct val="37000"/>
            </a:pPr>
            <a:r>
              <a:rPr lang="en-GB" altLang="fi-FI" sz="1200" b="1" dirty="0" err="1">
                <a:latin typeface="Calibri" pitchFamily="34" charset="0"/>
              </a:rPr>
              <a:t>biologia</a:t>
            </a:r>
            <a:endParaRPr lang="en-GB" altLang="fi-FI" sz="1200" b="1" dirty="0">
              <a:latin typeface="Calibri" pitchFamily="34" charset="0"/>
            </a:endParaRPr>
          </a:p>
          <a:p>
            <a:pPr marL="0" indent="0" eaLnBrk="1">
              <a:buClr>
                <a:srgbClr val="000000"/>
              </a:buClr>
              <a:buSzPct val="37000"/>
            </a:pPr>
            <a:r>
              <a:rPr lang="en-GB" altLang="fi-FI" sz="1200" b="1" dirty="0" err="1">
                <a:latin typeface="Calibri" pitchFamily="34" charset="0"/>
              </a:rPr>
              <a:t>filosofia</a:t>
            </a:r>
            <a:endParaRPr lang="en-GB" altLang="fi-FI" sz="1200" b="1" dirty="0">
              <a:latin typeface="Calibri" pitchFamily="34" charset="0"/>
            </a:endParaRPr>
          </a:p>
        </p:txBody>
      </p:sp>
      <p:sp>
        <p:nvSpPr>
          <p:cNvPr id="23" name="Suorakulmio 26"/>
          <p:cNvSpPr>
            <a:spLocks noChangeArrowheads="1"/>
          </p:cNvSpPr>
          <p:nvPr/>
        </p:nvSpPr>
        <p:spPr bwMode="auto">
          <a:xfrm>
            <a:off x="1273722" y="4270966"/>
            <a:ext cx="5400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fi-FI" altLang="fi-FI" b="1" dirty="0">
                <a:latin typeface="Calibri" pitchFamily="34" charset="0"/>
                <a:ea typeface="Times New Roman" pitchFamily="18" charset="0"/>
                <a:cs typeface="ArialMT" charset="0"/>
              </a:rPr>
              <a:t>näistä vähintään yksi vaativampi koe</a:t>
            </a:r>
            <a:endParaRPr lang="fi-FI" altLang="fi-FI" dirty="0">
              <a:ea typeface="Times New Roman" pitchFamily="18" charset="0"/>
              <a:cs typeface="ArialMT" charset="0"/>
            </a:endParaRPr>
          </a:p>
        </p:txBody>
      </p:sp>
      <p:cxnSp>
        <p:nvCxnSpPr>
          <p:cNvPr id="25" name="Suora yhdysviiva 24"/>
          <p:cNvCxnSpPr/>
          <p:nvPr/>
        </p:nvCxnSpPr>
        <p:spPr>
          <a:xfrm>
            <a:off x="7339451" y="4285452"/>
            <a:ext cx="6350" cy="53181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6" name="Suorakulmio 26"/>
          <p:cNvSpPr>
            <a:spLocks noChangeArrowheads="1"/>
          </p:cNvSpPr>
          <p:nvPr/>
        </p:nvSpPr>
        <p:spPr bwMode="auto">
          <a:xfrm>
            <a:off x="1115616" y="4643844"/>
            <a:ext cx="61097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fi-FI" altLang="fi-FI" sz="1400" dirty="0">
                <a:latin typeface="Calibri" pitchFamily="34" charset="0"/>
                <a:ea typeface="Times New Roman" pitchFamily="18" charset="0"/>
                <a:cs typeface="ArialMT" charset="0"/>
              </a:rPr>
              <a:t>Kirjoitettavan aineen taso ei ole sidottu aineen opiskelutasoon.</a:t>
            </a:r>
          </a:p>
        </p:txBody>
      </p:sp>
      <p:cxnSp>
        <p:nvCxnSpPr>
          <p:cNvPr id="50" name="Suora yhdysviiva 49"/>
          <p:cNvCxnSpPr/>
          <p:nvPr/>
        </p:nvCxnSpPr>
        <p:spPr>
          <a:xfrm flipH="1">
            <a:off x="6925351" y="4836548"/>
            <a:ext cx="85859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Suora yhdysviiva 50"/>
          <p:cNvCxnSpPr/>
          <p:nvPr/>
        </p:nvCxnSpPr>
        <p:spPr>
          <a:xfrm>
            <a:off x="6944257" y="4855510"/>
            <a:ext cx="4007" cy="18019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2" name="Suora yhdysviiva 51"/>
          <p:cNvCxnSpPr/>
          <p:nvPr/>
        </p:nvCxnSpPr>
        <p:spPr>
          <a:xfrm>
            <a:off x="7764782" y="4853106"/>
            <a:ext cx="3600" cy="180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0" name="Rectangle 6">
            <a:extLst>
              <a:ext uri="{FF2B5EF4-FFF2-40B4-BE49-F238E27FC236}">
                <a16:creationId xmlns:a16="http://schemas.microsoft.com/office/drawing/2014/main" id="{50551E39-65DB-410C-96F3-D752A1397DEF}"/>
              </a:ext>
            </a:extLst>
          </p:cNvPr>
          <p:cNvSpPr>
            <a:spLocks noChangeArrowheads="1"/>
          </p:cNvSpPr>
          <p:nvPr/>
        </p:nvSpPr>
        <p:spPr bwMode="auto">
          <a:xfrm>
            <a:off x="3204369" y="1747570"/>
            <a:ext cx="5507534" cy="1138773"/>
          </a:xfrm>
          <a:prstGeom prst="rect">
            <a:avLst/>
          </a:prstGeom>
          <a:noFill/>
          <a:ln w="9525">
            <a:noFill/>
            <a:miter lim="800000"/>
            <a:headEnd/>
            <a:tailEnd/>
          </a:ln>
        </p:spPr>
        <p:txBody>
          <a:bodyPr wrap="square" anchor="ctr">
            <a:spAutoFit/>
          </a:bodyPr>
          <a:lstStyle/>
          <a:p>
            <a:pPr algn="ctr">
              <a:defRPr/>
            </a:pPr>
            <a:r>
              <a:rPr lang="fi-FI" sz="3000" b="1" dirty="0">
                <a:latin typeface="Calibri" pitchFamily="34" charset="0"/>
              </a:rPr>
              <a:t>T</a:t>
            </a:r>
            <a:r>
              <a:rPr lang="fi-FI" sz="3000" b="1" dirty="0">
                <a:latin typeface="Calibri" pitchFamily="34" charset="0"/>
                <a:cs typeface="+mn-cs"/>
              </a:rPr>
              <a:t>utkintojärjestys </a:t>
            </a:r>
            <a:br>
              <a:rPr lang="fi-FI" sz="3000" b="1" dirty="0">
                <a:latin typeface="Calibri" pitchFamily="34" charset="0"/>
                <a:cs typeface="+mn-cs"/>
              </a:rPr>
            </a:br>
            <a:r>
              <a:rPr lang="fi-FI" sz="1400" b="1" dirty="0">
                <a:solidFill>
                  <a:srgbClr val="FF0000"/>
                </a:solidFill>
                <a:latin typeface="Calibri" pitchFamily="34" charset="0"/>
              </a:rPr>
              <a:t>(</a:t>
            </a:r>
            <a:r>
              <a:rPr lang="fi-FI" sz="1400" b="1" dirty="0">
                <a:solidFill>
                  <a:srgbClr val="FF0000"/>
                </a:solidFill>
                <a:latin typeface="Calibri" pitchFamily="34" charset="0"/>
                <a:cs typeface="+mn-cs"/>
              </a:rPr>
              <a:t>tutkinto aloitettu K</a:t>
            </a:r>
            <a:r>
              <a:rPr lang="fi-FI" sz="1400" b="1" dirty="0">
                <a:solidFill>
                  <a:srgbClr val="FF0000"/>
                </a:solidFill>
                <a:latin typeface="Calibri" pitchFamily="34" charset="0"/>
              </a:rPr>
              <a:t>2022 tai myöhemmin) </a:t>
            </a:r>
            <a:br>
              <a:rPr lang="fi-FI" sz="1400" b="1" dirty="0">
                <a:latin typeface="Calibri" pitchFamily="34" charset="0"/>
              </a:rPr>
            </a:br>
            <a:r>
              <a:rPr lang="fi-FI" sz="2400" b="1" dirty="0">
                <a:latin typeface="Calibri" pitchFamily="34" charset="0"/>
                <a:cs typeface="+mn-cs"/>
              </a:rPr>
              <a:t>Tutkintoon vaadittavat kokeet</a:t>
            </a:r>
          </a:p>
        </p:txBody>
      </p:sp>
    </p:spTree>
    <p:extLst>
      <p:ext uri="{BB962C8B-B14F-4D97-AF65-F5344CB8AC3E}">
        <p14:creationId xmlns:p14="http://schemas.microsoft.com/office/powerpoint/2010/main" val="2119266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80528" y="1700808"/>
            <a:ext cx="9144000" cy="708025"/>
          </a:xfrm>
          <a:prstGeom prst="rect">
            <a:avLst/>
          </a:prstGeom>
          <a:noFill/>
          <a:ln w="9525">
            <a:noFill/>
            <a:miter lim="800000"/>
            <a:headEnd/>
            <a:tailEnd/>
          </a:ln>
        </p:spPr>
        <p:txBody>
          <a:bodyPr anchor="ctr">
            <a:spAutoFit/>
          </a:bodyPr>
          <a:lstStyle/>
          <a:p>
            <a:pPr algn="ctr">
              <a:defRPr/>
            </a:pPr>
            <a:r>
              <a:rPr lang="fi-FI" sz="4000" b="1" dirty="0">
                <a:latin typeface="Calibri" pitchFamily="34" charset="0"/>
                <a:cs typeface="+mn-cs"/>
              </a:rPr>
              <a:t>Vaadittavat ja valinnaiset kokeet</a:t>
            </a:r>
            <a:r>
              <a:rPr lang="fi-FI" sz="4000" b="1" dirty="0">
                <a:solidFill>
                  <a:schemeClr val="bg1">
                    <a:lumMod val="50000"/>
                  </a:schemeClr>
                </a:solidFill>
                <a:latin typeface="Calibri" pitchFamily="34" charset="0"/>
                <a:cs typeface="+mn-cs"/>
              </a:rPr>
              <a:t>…</a:t>
            </a:r>
          </a:p>
        </p:txBody>
      </p:sp>
      <p:sp>
        <p:nvSpPr>
          <p:cNvPr id="3" name="Rectangle 4"/>
          <p:cNvSpPr>
            <a:spLocks noChangeArrowheads="1"/>
          </p:cNvSpPr>
          <p:nvPr/>
        </p:nvSpPr>
        <p:spPr bwMode="auto">
          <a:xfrm>
            <a:off x="683568" y="2288926"/>
            <a:ext cx="7957393" cy="4555093"/>
          </a:xfrm>
          <a:prstGeom prst="rect">
            <a:avLst/>
          </a:prstGeom>
          <a:noFill/>
          <a:ln w="9525">
            <a:noFill/>
            <a:miter lim="800000"/>
            <a:headEnd/>
            <a:tailEnd/>
          </a:ln>
          <a:effectLst/>
        </p:spPr>
        <p:txBody>
          <a:bodyPr wrap="square">
            <a:spAutoFit/>
          </a:bodyPr>
          <a:lstStyle/>
          <a:p>
            <a:pPr eaLnBrk="0" hangingPunct="0">
              <a:tabLst>
                <a:tab pos="2262188" algn="r"/>
                <a:tab pos="4114800" algn="r"/>
                <a:tab pos="4800600" algn="r"/>
              </a:tabLst>
              <a:defRPr/>
            </a:pPr>
            <a:r>
              <a:rPr lang="fi-FI" dirty="0">
                <a:latin typeface="Calibri" pitchFamily="34" charset="0"/>
                <a:ea typeface="Times New Roman" pitchFamily="18" charset="0"/>
                <a:cs typeface="ArialMT" charset="0"/>
              </a:rPr>
              <a:t>Koetehtävät laaditaan oppiaineen </a:t>
            </a:r>
            <a:r>
              <a:rPr lang="fi-FI" b="1" dirty="0">
                <a:latin typeface="Calibri" pitchFamily="34" charset="0"/>
                <a:ea typeface="Times New Roman" pitchFamily="18" charset="0"/>
                <a:cs typeface="ArialMT" charset="0"/>
              </a:rPr>
              <a:t>pakollisten ja syventävien </a:t>
            </a:r>
            <a:r>
              <a:rPr lang="fi-FI" dirty="0">
                <a:latin typeface="Calibri" pitchFamily="34" charset="0"/>
                <a:ea typeface="Times New Roman" pitchFamily="18" charset="0"/>
                <a:cs typeface="ArialMT" charset="0"/>
              </a:rPr>
              <a:t>kurssien perusteella.</a:t>
            </a:r>
            <a:endParaRPr lang="fi-FI" dirty="0">
              <a:latin typeface="Calibri" pitchFamily="34" charset="0"/>
              <a:cs typeface="+mn-cs"/>
            </a:endParaRPr>
          </a:p>
          <a:p>
            <a:pPr eaLnBrk="0" hangingPunct="0">
              <a:tabLst>
                <a:tab pos="2262188" algn="r"/>
                <a:tab pos="4114800" algn="r"/>
                <a:tab pos="4800600" algn="r"/>
              </a:tabLst>
              <a:defRPr/>
            </a:pPr>
            <a:endParaRPr lang="fi-FI" sz="1000" dirty="0">
              <a:latin typeface="Calibri" pitchFamily="34" charset="0"/>
              <a:ea typeface="Times New Roman" pitchFamily="18" charset="0"/>
              <a:cs typeface="ArialMT" charset="0"/>
            </a:endParaRPr>
          </a:p>
          <a:p>
            <a:pPr eaLnBrk="0" hangingPunct="0">
              <a:tabLst>
                <a:tab pos="2262188" algn="r"/>
                <a:tab pos="4114800" algn="r"/>
                <a:tab pos="4800600" algn="r"/>
              </a:tabLst>
              <a:defRPr/>
            </a:pPr>
            <a:r>
              <a:rPr lang="fi-FI" dirty="0">
                <a:latin typeface="Calibri" pitchFamily="34" charset="0"/>
                <a:ea typeface="Times New Roman" pitchFamily="18" charset="0"/>
                <a:cs typeface="ArialMT" charset="0"/>
              </a:rPr>
              <a:t>Ylioppilastutkintoa suorittavan kokelaan tutkintoon </a:t>
            </a:r>
            <a:br>
              <a:rPr lang="fi-FI" dirty="0">
                <a:latin typeface="Calibri" pitchFamily="34" charset="0"/>
                <a:ea typeface="Times New Roman" pitchFamily="18" charset="0"/>
                <a:cs typeface="ArialMT" charset="0"/>
              </a:rPr>
            </a:br>
            <a:r>
              <a:rPr lang="fi-FI" dirty="0">
                <a:latin typeface="Calibri" pitchFamily="34" charset="0"/>
                <a:ea typeface="Times New Roman" pitchFamily="18" charset="0"/>
                <a:cs typeface="ArialMT" charset="0"/>
              </a:rPr>
              <a:t>kuuluu </a:t>
            </a:r>
            <a:r>
              <a:rPr lang="fi-FI" b="1" dirty="0">
                <a:latin typeface="Calibri" pitchFamily="34" charset="0"/>
                <a:ea typeface="Times New Roman" pitchFamily="18" charset="0"/>
                <a:cs typeface="ArialMT" charset="0"/>
              </a:rPr>
              <a:t>vähintään viisi (5) koetta </a:t>
            </a:r>
            <a:r>
              <a:rPr lang="fi-FI" dirty="0">
                <a:latin typeface="Calibri" pitchFamily="34" charset="0"/>
                <a:ea typeface="Times New Roman" pitchFamily="18" charset="0"/>
                <a:cs typeface="ArialMT" charset="0"/>
              </a:rPr>
              <a:t>eri tutkintoaineissa.</a:t>
            </a:r>
          </a:p>
          <a:p>
            <a:pPr eaLnBrk="0" hangingPunct="0">
              <a:tabLst>
                <a:tab pos="2262188" algn="r"/>
                <a:tab pos="4114800" algn="r"/>
                <a:tab pos="4800600" algn="r"/>
              </a:tabLst>
              <a:defRPr/>
            </a:pPr>
            <a:r>
              <a:rPr lang="fi-FI" dirty="0">
                <a:latin typeface="Calibri" pitchFamily="34" charset="0"/>
                <a:ea typeface="Times New Roman" pitchFamily="18" charset="0"/>
                <a:cs typeface="ArialMT" charset="0"/>
              </a:rPr>
              <a:t>Kaikkien kokelaiden on sisällytettävä tutkintoonsa koe:</a:t>
            </a:r>
          </a:p>
          <a:p>
            <a:pPr marL="717550" indent="-717550" eaLnBrk="0" hangingPunct="0">
              <a:buFontTx/>
              <a:buChar char="•"/>
              <a:tabLst>
                <a:tab pos="2262188" algn="r"/>
                <a:tab pos="4114800" algn="r"/>
                <a:tab pos="4800600" algn="r"/>
              </a:tabLst>
              <a:defRPr/>
            </a:pPr>
            <a:r>
              <a:rPr lang="fi-FI" dirty="0">
                <a:latin typeface="Calibri" pitchFamily="34" charset="0"/>
                <a:ea typeface="Times New Roman" pitchFamily="18" charset="0"/>
                <a:cs typeface="ArialMT" charset="0"/>
              </a:rPr>
              <a:t>äidinkieli ja kirjallisuus</a:t>
            </a:r>
          </a:p>
          <a:p>
            <a:pPr eaLnBrk="0" hangingPunct="0">
              <a:tabLst>
                <a:tab pos="2262188" algn="r"/>
                <a:tab pos="4114800" algn="r"/>
                <a:tab pos="4800600" algn="r"/>
              </a:tabLst>
              <a:defRPr/>
            </a:pPr>
            <a:r>
              <a:rPr lang="fi-FI" dirty="0">
                <a:latin typeface="Calibri" pitchFamily="34" charset="0"/>
                <a:ea typeface="Times New Roman" pitchFamily="18" charset="0"/>
                <a:cs typeface="ArialMT" charset="0"/>
              </a:rPr>
              <a:t>Lisäksi tutkintoon on sisällytettävä </a:t>
            </a:r>
            <a:r>
              <a:rPr lang="fi-FI" u="sng" dirty="0">
                <a:latin typeface="Calibri" pitchFamily="34" charset="0"/>
                <a:ea typeface="Times New Roman" pitchFamily="18" charset="0"/>
                <a:cs typeface="ArialMT" charset="0"/>
              </a:rPr>
              <a:t>vähintään neljä </a:t>
            </a:r>
            <a:r>
              <a:rPr lang="fi-FI" dirty="0">
                <a:latin typeface="Calibri" pitchFamily="34" charset="0"/>
                <a:ea typeface="Times New Roman" pitchFamily="18" charset="0"/>
                <a:cs typeface="ArialMT" charset="0"/>
              </a:rPr>
              <a:t>eri tutkintoaineen koetta vähintään kolmesta eri ryhmästä: </a:t>
            </a:r>
          </a:p>
          <a:p>
            <a:pPr marL="717550" indent="-717550" eaLnBrk="0" hangingPunct="0">
              <a:buFontTx/>
              <a:buChar char="•"/>
              <a:tabLst>
                <a:tab pos="2262188" algn="r"/>
                <a:tab pos="4114800" algn="r"/>
                <a:tab pos="4800600" algn="r"/>
              </a:tabLst>
              <a:defRPr/>
            </a:pPr>
            <a:r>
              <a:rPr lang="fi-FI" dirty="0">
                <a:latin typeface="Calibri" pitchFamily="34" charset="0"/>
                <a:ea typeface="Times New Roman" pitchFamily="18" charset="0"/>
                <a:cs typeface="ArialMT" charset="0"/>
              </a:rPr>
              <a:t>vieras kieli</a:t>
            </a:r>
            <a:endParaRPr lang="fi-FI" dirty="0">
              <a:latin typeface="Calibri" pitchFamily="34" charset="0"/>
            </a:endParaRPr>
          </a:p>
          <a:p>
            <a:pPr marL="717550" indent="-717550" eaLnBrk="0" hangingPunct="0">
              <a:buFontTx/>
              <a:buChar char="•"/>
              <a:tabLst>
                <a:tab pos="2262188" algn="r"/>
                <a:tab pos="4114800" algn="r"/>
                <a:tab pos="4800600" algn="r"/>
              </a:tabLst>
              <a:defRPr/>
            </a:pPr>
            <a:r>
              <a:rPr lang="fi-FI" dirty="0">
                <a:latin typeface="Calibri" pitchFamily="34" charset="0"/>
                <a:ea typeface="Times New Roman" pitchFamily="18" charset="0"/>
                <a:cs typeface="ArialMT" charset="0"/>
              </a:rPr>
              <a:t>matematiikka</a:t>
            </a:r>
            <a:endParaRPr lang="fi-FI" dirty="0">
              <a:latin typeface="Calibri" pitchFamily="34" charset="0"/>
            </a:endParaRPr>
          </a:p>
          <a:p>
            <a:pPr marL="717550" indent="-717550" eaLnBrk="0" hangingPunct="0">
              <a:buFontTx/>
              <a:buChar char="•"/>
              <a:tabLst>
                <a:tab pos="2262188" algn="r"/>
                <a:tab pos="4114800" algn="r"/>
                <a:tab pos="4800600" algn="r"/>
              </a:tabLst>
              <a:defRPr/>
            </a:pPr>
            <a:r>
              <a:rPr lang="fi-FI" dirty="0">
                <a:latin typeface="Calibri" pitchFamily="34" charset="0"/>
                <a:ea typeface="Times New Roman" pitchFamily="18" charset="0"/>
                <a:cs typeface="ArialMT" charset="0"/>
              </a:rPr>
              <a:t>reaaliaine</a:t>
            </a:r>
          </a:p>
          <a:p>
            <a:pPr marL="717550" indent="-717550" eaLnBrk="0" hangingPunct="0">
              <a:buFontTx/>
              <a:buChar char="•"/>
              <a:tabLst>
                <a:tab pos="2262188" algn="r"/>
                <a:tab pos="4114800" algn="r"/>
                <a:tab pos="4800600" algn="r"/>
              </a:tabLst>
              <a:defRPr/>
            </a:pPr>
            <a:r>
              <a:rPr lang="fi-FI" dirty="0">
                <a:latin typeface="Calibri" pitchFamily="34" charset="0"/>
                <a:ea typeface="Times New Roman" pitchFamily="18" charset="0"/>
                <a:cs typeface="ArialMT" charset="0"/>
              </a:rPr>
              <a:t>toinen kotimaisen kieli</a:t>
            </a:r>
          </a:p>
          <a:p>
            <a:r>
              <a:rPr lang="fi-FI" altLang="fi-FI" dirty="0">
                <a:latin typeface="Calibri" pitchFamily="34" charset="0"/>
                <a:ea typeface="Times New Roman" pitchFamily="18" charset="0"/>
                <a:cs typeface="ArialMT" charset="0"/>
              </a:rPr>
              <a:t>Matematiikassa, toisessa kotimaisessa kielessä ja vieraassa kielessä järjestetään vaativuudeltaan kahden tasoiset kokeet. Kokelaan on sisällytettävä tutkintoonsa </a:t>
            </a:r>
            <a:r>
              <a:rPr lang="fi-FI" altLang="fi-FI" b="1" dirty="0">
                <a:latin typeface="Calibri" pitchFamily="34" charset="0"/>
                <a:ea typeface="Times New Roman" pitchFamily="18" charset="0"/>
                <a:cs typeface="ArialMT" charset="0"/>
              </a:rPr>
              <a:t>vähintään yksi vaativampi koe</a:t>
            </a:r>
            <a:r>
              <a:rPr lang="fi-FI" altLang="fi-FI" dirty="0">
                <a:latin typeface="Calibri" pitchFamily="34" charset="0"/>
                <a:ea typeface="Times New Roman" pitchFamily="18" charset="0"/>
                <a:cs typeface="ArialMT" charset="0"/>
              </a:rPr>
              <a:t>.</a:t>
            </a:r>
          </a:p>
          <a:p>
            <a:endParaRPr lang="fi-FI" altLang="fi-FI" sz="1000" dirty="0">
              <a:latin typeface="Calibri" pitchFamily="34" charset="0"/>
              <a:ea typeface="Times New Roman" pitchFamily="18" charset="0"/>
              <a:cs typeface="ArialMT" charset="0"/>
            </a:endParaRPr>
          </a:p>
          <a:p>
            <a:r>
              <a:rPr lang="fi-FI" altLang="fi-FI" i="1" dirty="0">
                <a:latin typeface="Calibri" pitchFamily="34" charset="0"/>
                <a:ea typeface="Times New Roman" pitchFamily="18" charset="0"/>
                <a:cs typeface="Arial-ItalicMT"/>
              </a:rPr>
              <a:t>Kirjoitettavan aineen taso ei ole sidottu aineen </a:t>
            </a:r>
            <a:r>
              <a:rPr lang="fi-FI" altLang="fi-FI" i="1" dirty="0" err="1">
                <a:latin typeface="Calibri" pitchFamily="34" charset="0"/>
                <a:ea typeface="Times New Roman" pitchFamily="18" charset="0"/>
                <a:cs typeface="Arial-ItalicMT"/>
              </a:rPr>
              <a:t>opiskelutasoon</a:t>
            </a:r>
            <a:r>
              <a:rPr lang="fi-FI" altLang="fi-FI" i="1" dirty="0">
                <a:latin typeface="Calibri" pitchFamily="34" charset="0"/>
                <a:ea typeface="Times New Roman" pitchFamily="18" charset="0"/>
                <a:cs typeface="Arial-ItalicMT"/>
              </a:rPr>
              <a:t>.</a:t>
            </a:r>
            <a:endParaRPr lang="fi-FI" altLang="fi-FI" dirty="0">
              <a:latin typeface="Calibri" pitchFamily="34" charset="0"/>
            </a:endParaRPr>
          </a:p>
        </p:txBody>
      </p:sp>
    </p:spTree>
    <p:extLst>
      <p:ext uri="{BB962C8B-B14F-4D97-AF65-F5344CB8AC3E}">
        <p14:creationId xmlns:p14="http://schemas.microsoft.com/office/powerpoint/2010/main" val="2110365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80528" y="1916832"/>
            <a:ext cx="9144000" cy="708025"/>
          </a:xfrm>
          <a:prstGeom prst="rect">
            <a:avLst/>
          </a:prstGeom>
          <a:noFill/>
          <a:ln w="9525">
            <a:noFill/>
            <a:miter lim="800000"/>
            <a:headEnd/>
            <a:tailEnd/>
          </a:ln>
        </p:spPr>
        <p:txBody>
          <a:bodyPr anchor="ctr">
            <a:spAutoFit/>
          </a:bodyPr>
          <a:lstStyle/>
          <a:p>
            <a:pPr algn="ctr">
              <a:defRPr/>
            </a:pPr>
            <a:r>
              <a:rPr lang="fi-FI" sz="4000" b="1" dirty="0">
                <a:latin typeface="Calibri" pitchFamily="34" charset="0"/>
              </a:rPr>
              <a:t>Hajauttaminen ja reaaliaineiden kokeet</a:t>
            </a:r>
          </a:p>
        </p:txBody>
      </p:sp>
      <p:sp>
        <p:nvSpPr>
          <p:cNvPr id="3" name="Rectangle 4"/>
          <p:cNvSpPr>
            <a:spLocks noChangeArrowheads="1"/>
          </p:cNvSpPr>
          <p:nvPr/>
        </p:nvSpPr>
        <p:spPr bwMode="auto">
          <a:xfrm>
            <a:off x="611560" y="2780928"/>
            <a:ext cx="7921625"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i-FI" altLang="fi-FI" sz="2600" dirty="0">
                <a:latin typeface="Calibri" pitchFamily="34" charset="0"/>
              </a:rPr>
              <a:t>Kokelas voi suorittaa yhtenä </a:t>
            </a:r>
            <a:r>
              <a:rPr lang="fi-FI" altLang="fi-FI" sz="2600" b="1" dirty="0">
                <a:latin typeface="Calibri" pitchFamily="34" charset="0"/>
              </a:rPr>
              <a:t>koepäivänä vain yhden reaaliaineen kokeen</a:t>
            </a:r>
            <a:r>
              <a:rPr lang="fi-FI" altLang="fi-FI" sz="2600" dirty="0">
                <a:latin typeface="Calibri" pitchFamily="34" charset="0"/>
              </a:rPr>
              <a:t>, johon hän on etukäteen ilmoittautunut. Yhdellä tutkintokerralla kokelas voi suorittaa enintään kaksi reaaliaineen koetta. Mikäli opiskelija hajauttaa tutkintonsa kolmeen peräkkäiseen tutkintokertaan, hän voi sisällyttää tutkintoonsa maksimissaan kuusi eri reaaliaineen koetta.</a:t>
            </a:r>
          </a:p>
        </p:txBody>
      </p:sp>
    </p:spTree>
    <p:extLst>
      <p:ext uri="{BB962C8B-B14F-4D97-AF65-F5344CB8AC3E}">
        <p14:creationId xmlns:p14="http://schemas.microsoft.com/office/powerpoint/2010/main" val="2751432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0" y="1844824"/>
            <a:ext cx="9144000" cy="1169551"/>
          </a:xfrm>
          <a:prstGeom prst="rect">
            <a:avLst/>
          </a:prstGeom>
          <a:noFill/>
          <a:ln w="9525">
            <a:noFill/>
            <a:miter lim="800000"/>
            <a:headEnd/>
            <a:tailEnd/>
          </a:ln>
        </p:spPr>
        <p:txBody>
          <a:bodyPr anchor="ctr">
            <a:spAutoFit/>
          </a:bodyPr>
          <a:lstStyle/>
          <a:p>
            <a:pPr algn="ctr">
              <a:defRPr/>
            </a:pPr>
            <a:r>
              <a:rPr lang="fi-FI" sz="3000" b="1" dirty="0">
                <a:latin typeface="Calibri" pitchFamily="34" charset="0"/>
              </a:rPr>
              <a:t>Ylioppilastutkinnon rakenne</a:t>
            </a:r>
          </a:p>
          <a:p>
            <a:pPr algn="ctr">
              <a:defRPr/>
            </a:pPr>
            <a:r>
              <a:rPr lang="fi-FI" sz="3000" b="1" dirty="0">
                <a:latin typeface="Calibri" pitchFamily="34" charset="0"/>
              </a:rPr>
              <a:t>Tarkista ILMO-työkalulla</a:t>
            </a:r>
            <a:r>
              <a:rPr lang="fi-FI" sz="4000" b="1" dirty="0">
                <a:latin typeface="Calibri" pitchFamily="34" charset="0"/>
              </a:rPr>
              <a:t> </a:t>
            </a:r>
            <a:endParaRPr lang="fi-FI" sz="2000" b="1" dirty="0">
              <a:solidFill>
                <a:srgbClr val="FF0000"/>
              </a:solidFill>
              <a:latin typeface="Calibri" pitchFamily="34" charset="0"/>
            </a:endParaRPr>
          </a:p>
        </p:txBody>
      </p:sp>
      <p:sp>
        <p:nvSpPr>
          <p:cNvPr id="3" name="Rectangle 4"/>
          <p:cNvSpPr>
            <a:spLocks noChangeArrowheads="1"/>
          </p:cNvSpPr>
          <p:nvPr/>
        </p:nvSpPr>
        <p:spPr bwMode="auto">
          <a:xfrm>
            <a:off x="611558" y="3442785"/>
            <a:ext cx="7488237" cy="2554545"/>
          </a:xfrm>
          <a:prstGeom prst="rect">
            <a:avLst/>
          </a:prstGeom>
          <a:noFill/>
          <a:ln w="9525">
            <a:noFill/>
            <a:miter lim="800000"/>
            <a:headEnd/>
            <a:tailEnd/>
          </a:ln>
          <a:effectLst/>
        </p:spPr>
        <p:txBody>
          <a:bodyPr>
            <a:spAutoFit/>
          </a:bodyPr>
          <a:lstStyle/>
          <a:p>
            <a:pPr eaLnBrk="0" hangingPunct="0">
              <a:tabLst>
                <a:tab pos="2262188" algn="r"/>
                <a:tab pos="4114800" algn="r"/>
                <a:tab pos="4800600" algn="r"/>
              </a:tabLst>
              <a:defRPr/>
            </a:pPr>
            <a:r>
              <a:rPr lang="fi-FI" sz="3000" dirty="0">
                <a:latin typeface="Calibri" pitchFamily="34" charset="0"/>
                <a:ea typeface="Times New Roman" pitchFamily="18" charset="0"/>
                <a:cs typeface="ArialMT" charset="0"/>
              </a:rPr>
              <a:t>Ylioppilastutkintolautakunta on julkaissut verkossa toimivan palvelun, jossa voi kokeilla, millaiset koeyhdistelmät täyttävät tutkintorakenteen kriteerit:</a:t>
            </a:r>
          </a:p>
          <a:p>
            <a:pPr eaLnBrk="0" hangingPunct="0">
              <a:tabLst>
                <a:tab pos="2262188" algn="r"/>
                <a:tab pos="4114800" algn="r"/>
                <a:tab pos="4800600" algn="r"/>
              </a:tabLst>
              <a:defRPr/>
            </a:pPr>
            <a:r>
              <a:rPr lang="fi-FI" sz="4000" dirty="0">
                <a:latin typeface="Calibri" pitchFamily="34" charset="0"/>
                <a:ea typeface="Times New Roman" pitchFamily="18" charset="0"/>
                <a:cs typeface="ArialMT" charset="0"/>
                <a:hlinkClick r:id="rId2"/>
              </a:rPr>
              <a:t>https://ilmo.ylioppilastutkinto.fi/fi </a:t>
            </a:r>
            <a:r>
              <a:rPr lang="fi-FI" sz="4000" dirty="0">
                <a:latin typeface="Calibri" pitchFamily="34" charset="0"/>
                <a:ea typeface="Times New Roman" pitchFamily="18" charset="0"/>
                <a:cs typeface="ArialMT" charset="0"/>
              </a:rPr>
              <a:t> </a:t>
            </a:r>
          </a:p>
        </p:txBody>
      </p:sp>
    </p:spTree>
    <p:extLst>
      <p:ext uri="{BB962C8B-B14F-4D97-AF65-F5344CB8AC3E}">
        <p14:creationId xmlns:p14="http://schemas.microsoft.com/office/powerpoint/2010/main" val="1620197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ChangeArrowheads="1"/>
          </p:cNvSpPr>
          <p:nvPr/>
        </p:nvSpPr>
        <p:spPr bwMode="auto">
          <a:xfrm>
            <a:off x="-144090" y="1916832"/>
            <a:ext cx="9144000" cy="708025"/>
          </a:xfrm>
          <a:prstGeom prst="rect">
            <a:avLst/>
          </a:prstGeom>
          <a:noFill/>
          <a:ln w="9525">
            <a:noFill/>
            <a:miter lim="800000"/>
            <a:headEnd/>
            <a:tailEnd/>
          </a:ln>
        </p:spPr>
        <p:txBody>
          <a:bodyPr anchor="ctr">
            <a:spAutoFit/>
          </a:bodyPr>
          <a:lstStyle/>
          <a:p>
            <a:pPr algn="ctr">
              <a:defRPr/>
            </a:pPr>
            <a:r>
              <a:rPr lang="fi-FI" sz="4000" b="1" dirty="0">
                <a:latin typeface="Calibri" pitchFamily="34" charset="0"/>
              </a:rPr>
              <a:t>Uusinta ja korotukset</a:t>
            </a:r>
          </a:p>
        </p:txBody>
      </p:sp>
      <p:sp>
        <p:nvSpPr>
          <p:cNvPr id="19459" name="Rectangle 4"/>
          <p:cNvSpPr>
            <a:spLocks noChangeArrowheads="1"/>
          </p:cNvSpPr>
          <p:nvPr/>
        </p:nvSpPr>
        <p:spPr bwMode="auto">
          <a:xfrm>
            <a:off x="611560" y="2586539"/>
            <a:ext cx="784887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i-FI" altLang="fi-FI" sz="2200" b="1" dirty="0">
                <a:solidFill>
                  <a:srgbClr val="FF0000"/>
                </a:solidFill>
                <a:latin typeface="Calibri" pitchFamily="34" charset="0"/>
              </a:rPr>
              <a:t>Hyväksytyn kokeen </a:t>
            </a:r>
            <a:r>
              <a:rPr lang="fi-FI" altLang="fi-FI" sz="2200" b="1" dirty="0">
                <a:latin typeface="Calibri" pitchFamily="34" charset="0"/>
              </a:rPr>
              <a:t>saa uusia ilman aikarajoitusta. </a:t>
            </a:r>
            <a:r>
              <a:rPr lang="fi-FI" altLang="fi-FI" sz="2200" dirty="0">
                <a:latin typeface="Calibri" pitchFamily="34" charset="0"/>
              </a:rPr>
              <a:t>Ylioppilastutkintoa voidaan myös jälkeenpäin täydentää ilman kokeiden lukumäärälle asetettavia rajoituksia. </a:t>
            </a:r>
            <a:endParaRPr lang="fi-FI" altLang="fi-FI" sz="2200" b="1" dirty="0">
              <a:solidFill>
                <a:srgbClr val="FF0000"/>
              </a:solidFill>
              <a:latin typeface="Calibri" pitchFamily="34" charset="0"/>
            </a:endParaRPr>
          </a:p>
          <a:p>
            <a:pPr eaLnBrk="1" hangingPunct="1"/>
            <a:endParaRPr lang="fi-FI" altLang="fi-FI" b="1" dirty="0">
              <a:solidFill>
                <a:srgbClr val="FF0000"/>
              </a:solidFill>
              <a:latin typeface="Calibri" pitchFamily="34" charset="0"/>
            </a:endParaRPr>
          </a:p>
          <a:p>
            <a:pPr eaLnBrk="1" hangingPunct="1"/>
            <a:r>
              <a:rPr lang="fi-FI" altLang="fi-FI" sz="2200" b="1" dirty="0">
                <a:solidFill>
                  <a:srgbClr val="FF0000"/>
                </a:solidFill>
                <a:latin typeface="Calibri" pitchFamily="34" charset="0"/>
              </a:rPr>
              <a:t>Hylätyn pakollisen kokeen saa uusia kolme kertaa (3) </a:t>
            </a:r>
            <a:r>
              <a:rPr lang="fi-FI" altLang="fi-FI" sz="2200" dirty="0">
                <a:latin typeface="Calibri" pitchFamily="34" charset="0"/>
              </a:rPr>
              <a:t>kokeita välittömästi seuraavien kolmen (3) ylioppilastutkinnon yhteydessä. Jollei kirjoituksia ole tässä ajassa hyväksytysti suoritettu, voi tällöin tutkinnon suorittamisen aloittaa alusta. Hyväksytyt kokeet voi sisällyttää uudelleen aloitettuun tutkintoon kuudelta (6) edelliseltä kerralta. </a:t>
            </a:r>
          </a:p>
          <a:p>
            <a:pPr eaLnBrk="1" hangingPunct="1"/>
            <a:endParaRPr lang="fi-FI" altLang="fi-FI" dirty="0">
              <a:latin typeface="Calibri" pitchFamily="34" charset="0"/>
            </a:endParaRPr>
          </a:p>
          <a:p>
            <a:pPr eaLnBrk="1" hangingPunct="1"/>
            <a:endParaRPr lang="fi-FI" altLang="fi-FI" dirty="0">
              <a:latin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539552" y="2564904"/>
            <a:ext cx="8280400"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3587750" algn="l"/>
                <a:tab pos="5286375" algn="l"/>
              </a:tabLst>
              <a:defRPr>
                <a:solidFill>
                  <a:schemeClr val="tx1"/>
                </a:solidFill>
                <a:latin typeface="Arial" pitchFamily="34" charset="0"/>
              </a:defRPr>
            </a:lvl1pPr>
            <a:lvl2pPr marL="742950" indent="-285750" eaLnBrk="0" hangingPunct="0">
              <a:tabLst>
                <a:tab pos="3587750" algn="l"/>
                <a:tab pos="5286375" algn="l"/>
              </a:tabLst>
              <a:defRPr>
                <a:solidFill>
                  <a:schemeClr val="tx1"/>
                </a:solidFill>
                <a:latin typeface="Arial" pitchFamily="34" charset="0"/>
              </a:defRPr>
            </a:lvl2pPr>
            <a:lvl3pPr marL="1143000" indent="-228600" eaLnBrk="0" hangingPunct="0">
              <a:tabLst>
                <a:tab pos="3587750" algn="l"/>
                <a:tab pos="5286375" algn="l"/>
              </a:tabLst>
              <a:defRPr>
                <a:solidFill>
                  <a:schemeClr val="tx1"/>
                </a:solidFill>
                <a:latin typeface="Arial" pitchFamily="34" charset="0"/>
              </a:defRPr>
            </a:lvl3pPr>
            <a:lvl4pPr marL="1600200" indent="-228600" eaLnBrk="0" hangingPunct="0">
              <a:tabLst>
                <a:tab pos="3587750" algn="l"/>
                <a:tab pos="5286375" algn="l"/>
              </a:tabLst>
              <a:defRPr>
                <a:solidFill>
                  <a:schemeClr val="tx1"/>
                </a:solidFill>
                <a:latin typeface="Arial" pitchFamily="34" charset="0"/>
              </a:defRPr>
            </a:lvl4pPr>
            <a:lvl5pPr marL="2057400" indent="-228600" eaLnBrk="0" hangingPunct="0">
              <a:tabLst>
                <a:tab pos="3587750" algn="l"/>
                <a:tab pos="5286375" algn="l"/>
              </a:tabLst>
              <a:defRPr>
                <a:solidFill>
                  <a:schemeClr val="tx1"/>
                </a:solidFill>
                <a:latin typeface="Arial" pitchFamily="34" charset="0"/>
              </a:defRPr>
            </a:lvl5pPr>
            <a:lvl6pPr marL="2514600" indent="-228600" eaLnBrk="0" fontAlgn="base" hangingPunct="0">
              <a:spcBef>
                <a:spcPct val="0"/>
              </a:spcBef>
              <a:spcAft>
                <a:spcPct val="0"/>
              </a:spcAft>
              <a:tabLst>
                <a:tab pos="3587750" algn="l"/>
                <a:tab pos="5286375" algn="l"/>
              </a:tabLst>
              <a:defRPr>
                <a:solidFill>
                  <a:schemeClr val="tx1"/>
                </a:solidFill>
                <a:latin typeface="Arial" pitchFamily="34" charset="0"/>
              </a:defRPr>
            </a:lvl6pPr>
            <a:lvl7pPr marL="2971800" indent="-228600" eaLnBrk="0" fontAlgn="base" hangingPunct="0">
              <a:spcBef>
                <a:spcPct val="0"/>
              </a:spcBef>
              <a:spcAft>
                <a:spcPct val="0"/>
              </a:spcAft>
              <a:tabLst>
                <a:tab pos="3587750" algn="l"/>
                <a:tab pos="5286375" algn="l"/>
              </a:tabLst>
              <a:defRPr>
                <a:solidFill>
                  <a:schemeClr val="tx1"/>
                </a:solidFill>
                <a:latin typeface="Arial" pitchFamily="34" charset="0"/>
              </a:defRPr>
            </a:lvl7pPr>
            <a:lvl8pPr marL="3429000" indent="-228600" eaLnBrk="0" fontAlgn="base" hangingPunct="0">
              <a:spcBef>
                <a:spcPct val="0"/>
              </a:spcBef>
              <a:spcAft>
                <a:spcPct val="0"/>
              </a:spcAft>
              <a:tabLst>
                <a:tab pos="3587750" algn="l"/>
                <a:tab pos="5286375" algn="l"/>
              </a:tabLst>
              <a:defRPr>
                <a:solidFill>
                  <a:schemeClr val="tx1"/>
                </a:solidFill>
                <a:latin typeface="Arial" pitchFamily="34" charset="0"/>
              </a:defRPr>
            </a:lvl8pPr>
            <a:lvl9pPr marL="3886200" indent="-228600" eaLnBrk="0" fontAlgn="base" hangingPunct="0">
              <a:spcBef>
                <a:spcPct val="0"/>
              </a:spcBef>
              <a:spcAft>
                <a:spcPct val="0"/>
              </a:spcAft>
              <a:tabLst>
                <a:tab pos="3587750" algn="l"/>
                <a:tab pos="5286375" algn="l"/>
              </a:tabLst>
              <a:defRPr>
                <a:solidFill>
                  <a:schemeClr val="tx1"/>
                </a:solidFill>
                <a:latin typeface="Arial" pitchFamily="34" charset="0"/>
              </a:defRPr>
            </a:lvl9pPr>
          </a:lstStyle>
          <a:p>
            <a:pPr eaLnBrk="1" hangingPunct="1"/>
            <a:r>
              <a:rPr lang="fi-FI" altLang="fi-FI" sz="1600" dirty="0">
                <a:latin typeface="Calibri" pitchFamily="34" charset="0"/>
              </a:rPr>
              <a:t>Kompensaatio tarkoittaa sitä, että sinulla voi olla mahdollisuus valmistua ylioppilaaksi, vaikka et saa hyväksyttyä arvosanaa jostakin tutkintoon vaadittavasta kokeesta. Kustakin yo-kokeesta annetaan kompensaatiopisteitä seuraavasti:</a:t>
            </a:r>
            <a:endParaRPr lang="fi-FI" altLang="fi-FI" sz="1600" b="1" dirty="0">
              <a:latin typeface="Calibri" pitchFamily="34" charset="0"/>
            </a:endParaRPr>
          </a:p>
          <a:p>
            <a:pPr eaLnBrk="1" hangingPunct="1"/>
            <a:r>
              <a:rPr lang="fi-FI" altLang="fi-FI" sz="1400" b="1" dirty="0">
                <a:latin typeface="Calibri" pitchFamily="34" charset="0"/>
              </a:rPr>
              <a:t>                                                                                    arvosanat               kompensaatiopisteet</a:t>
            </a:r>
            <a:endParaRPr lang="fi-FI" altLang="fi-FI" sz="1400" dirty="0">
              <a:latin typeface="Calibri" pitchFamily="34" charset="0"/>
            </a:endParaRPr>
          </a:p>
          <a:p>
            <a:pPr eaLnBrk="1" hangingPunct="1"/>
            <a:r>
              <a:rPr lang="fi-FI" altLang="fi-FI" sz="1400" dirty="0">
                <a:latin typeface="Calibri" pitchFamily="34" charset="0"/>
              </a:rPr>
              <a:t>Laudatur	L	7</a:t>
            </a:r>
            <a:br>
              <a:rPr lang="fi-FI" altLang="fi-FI" sz="1400" dirty="0">
                <a:latin typeface="Calibri" pitchFamily="34" charset="0"/>
              </a:rPr>
            </a:br>
            <a:r>
              <a:rPr lang="fi-FI" altLang="fi-FI" sz="1400" dirty="0" err="1">
                <a:latin typeface="Calibri" pitchFamily="34" charset="0"/>
              </a:rPr>
              <a:t>Eximia</a:t>
            </a:r>
            <a:r>
              <a:rPr lang="fi-FI" altLang="fi-FI" sz="1400" dirty="0">
                <a:latin typeface="Calibri" pitchFamily="34" charset="0"/>
              </a:rPr>
              <a:t> </a:t>
            </a:r>
            <a:r>
              <a:rPr lang="fi-FI" altLang="fi-FI" sz="1400" dirty="0" err="1">
                <a:latin typeface="Calibri" pitchFamily="34" charset="0"/>
              </a:rPr>
              <a:t>cum</a:t>
            </a:r>
            <a:r>
              <a:rPr lang="fi-FI" altLang="fi-FI" sz="1400" dirty="0">
                <a:latin typeface="Calibri" pitchFamily="34" charset="0"/>
              </a:rPr>
              <a:t> laude approbatur	E	6</a:t>
            </a:r>
            <a:br>
              <a:rPr lang="fi-FI" altLang="fi-FI" sz="1400" dirty="0">
                <a:latin typeface="Calibri" pitchFamily="34" charset="0"/>
              </a:rPr>
            </a:br>
            <a:r>
              <a:rPr lang="fi-FI" altLang="fi-FI" sz="1400" dirty="0">
                <a:latin typeface="Calibri" pitchFamily="34" charset="0"/>
              </a:rPr>
              <a:t>Magna </a:t>
            </a:r>
            <a:r>
              <a:rPr lang="fi-FI" altLang="fi-FI" sz="1400" dirty="0" err="1">
                <a:latin typeface="Calibri" pitchFamily="34" charset="0"/>
              </a:rPr>
              <a:t>cum</a:t>
            </a:r>
            <a:r>
              <a:rPr lang="fi-FI" altLang="fi-FI" sz="1400" dirty="0">
                <a:latin typeface="Calibri" pitchFamily="34" charset="0"/>
              </a:rPr>
              <a:t> laude approbatur	M	5</a:t>
            </a:r>
            <a:br>
              <a:rPr lang="fi-FI" altLang="fi-FI" sz="1400" dirty="0">
                <a:latin typeface="Calibri" pitchFamily="34" charset="0"/>
              </a:rPr>
            </a:br>
            <a:r>
              <a:rPr lang="fi-FI" altLang="fi-FI" sz="1400" dirty="0" err="1">
                <a:latin typeface="Calibri" pitchFamily="34" charset="0"/>
              </a:rPr>
              <a:t>Cum</a:t>
            </a:r>
            <a:r>
              <a:rPr lang="fi-FI" altLang="fi-FI" sz="1400" dirty="0">
                <a:latin typeface="Calibri" pitchFamily="34" charset="0"/>
              </a:rPr>
              <a:t> laude approbatur	C	4</a:t>
            </a:r>
            <a:br>
              <a:rPr lang="fi-FI" altLang="fi-FI" sz="1400" dirty="0">
                <a:latin typeface="Calibri" pitchFamily="34" charset="0"/>
              </a:rPr>
            </a:br>
            <a:r>
              <a:rPr lang="fi-FI" altLang="fi-FI" sz="1400" dirty="0" err="1">
                <a:latin typeface="Calibri" pitchFamily="34" charset="0"/>
              </a:rPr>
              <a:t>Lubenter</a:t>
            </a:r>
            <a:r>
              <a:rPr lang="fi-FI" altLang="fi-FI" sz="1400" dirty="0">
                <a:latin typeface="Calibri" pitchFamily="34" charset="0"/>
              </a:rPr>
              <a:t> approbatur	B	3</a:t>
            </a:r>
            <a:br>
              <a:rPr lang="fi-FI" altLang="fi-FI" sz="1400" dirty="0">
                <a:latin typeface="Calibri" pitchFamily="34" charset="0"/>
              </a:rPr>
            </a:br>
            <a:r>
              <a:rPr lang="fi-FI" altLang="fi-FI" sz="1400" dirty="0">
                <a:latin typeface="Calibri" pitchFamily="34" charset="0"/>
              </a:rPr>
              <a:t>Approbatur	A	2</a:t>
            </a:r>
            <a:br>
              <a:rPr lang="fi-FI" altLang="fi-FI" sz="1400" dirty="0">
                <a:latin typeface="Calibri" pitchFamily="34" charset="0"/>
              </a:rPr>
            </a:br>
            <a:r>
              <a:rPr lang="fi-FI" altLang="fi-FI" sz="1400" dirty="0">
                <a:latin typeface="Calibri" pitchFamily="34" charset="0"/>
              </a:rPr>
              <a:t>Improbatur	I	0</a:t>
            </a:r>
          </a:p>
          <a:p>
            <a:pPr eaLnBrk="1" hangingPunct="1"/>
            <a:r>
              <a:rPr lang="fi-FI" altLang="fi-FI" b="1" dirty="0">
                <a:latin typeface="Calibri" pitchFamily="34" charset="0"/>
              </a:rPr>
              <a:t>	</a:t>
            </a:r>
            <a:r>
              <a:rPr lang="fi-FI" altLang="fi-FI" sz="1600" b="1" dirty="0">
                <a:solidFill>
                  <a:srgbClr val="FF0000"/>
                </a:solidFill>
                <a:latin typeface="Calibri" pitchFamily="34" charset="0"/>
              </a:rPr>
              <a:t>Kompensaatioon tarvitaan yhteensä vähintään </a:t>
            </a:r>
            <a:br>
              <a:rPr lang="fi-FI" altLang="fi-FI" sz="1600" b="1" dirty="0">
                <a:solidFill>
                  <a:srgbClr val="FF0000"/>
                </a:solidFill>
                <a:latin typeface="Calibri" pitchFamily="34" charset="0"/>
              </a:rPr>
            </a:br>
            <a:r>
              <a:rPr lang="fi-FI" altLang="fi-FI" sz="1600" b="1" dirty="0">
                <a:solidFill>
                  <a:srgbClr val="FF0000"/>
                </a:solidFill>
                <a:latin typeface="Calibri" pitchFamily="34" charset="0"/>
              </a:rPr>
              <a:t>	10 kompensaatiopistettä </a:t>
            </a:r>
            <a:br>
              <a:rPr lang="fi-FI" altLang="fi-FI" sz="1600" b="1" dirty="0">
                <a:solidFill>
                  <a:srgbClr val="FF0000"/>
                </a:solidFill>
                <a:latin typeface="Calibri" pitchFamily="34" charset="0"/>
              </a:rPr>
            </a:br>
            <a:r>
              <a:rPr lang="fi-FI" altLang="fi-FI" sz="1600" b="1" dirty="0">
                <a:solidFill>
                  <a:srgbClr val="FF0000"/>
                </a:solidFill>
                <a:latin typeface="Calibri" pitchFamily="34" charset="0"/>
              </a:rPr>
              <a:t>	</a:t>
            </a:r>
          </a:p>
          <a:p>
            <a:pPr eaLnBrk="1" hangingPunct="1"/>
            <a:r>
              <a:rPr lang="fi-FI" altLang="fi-FI" sz="1600" dirty="0">
                <a:latin typeface="Calibri" pitchFamily="34" charset="0"/>
              </a:rPr>
              <a:t>Kompensaatiossa otetaan huomioon vain tutkintoon vaadittavissa kokeissa saadut hyväksytyt arvosanat (= neljä parasta tutkintoon kuuluvaa arvosanaa). Esimerkiksi A-B-B-A = yhteensä 10 pistettä kompensoi hylätyn kokeen.</a:t>
            </a:r>
          </a:p>
        </p:txBody>
      </p:sp>
      <p:sp>
        <p:nvSpPr>
          <p:cNvPr id="4" name="Rectangle 8">
            <a:extLst>
              <a:ext uri="{FF2B5EF4-FFF2-40B4-BE49-F238E27FC236}">
                <a16:creationId xmlns:a16="http://schemas.microsoft.com/office/drawing/2014/main" id="{101704BE-59CB-442F-B2E7-138651DC3EB3}"/>
              </a:ext>
            </a:extLst>
          </p:cNvPr>
          <p:cNvSpPr>
            <a:spLocks noChangeArrowheads="1"/>
          </p:cNvSpPr>
          <p:nvPr/>
        </p:nvSpPr>
        <p:spPr bwMode="auto">
          <a:xfrm>
            <a:off x="-7788" y="1772816"/>
            <a:ext cx="9144000" cy="677108"/>
          </a:xfrm>
          <a:prstGeom prst="rect">
            <a:avLst/>
          </a:prstGeom>
          <a:noFill/>
          <a:ln w="9525">
            <a:noFill/>
            <a:miter lim="800000"/>
            <a:headEnd/>
            <a:tailEnd/>
          </a:ln>
        </p:spPr>
        <p:txBody>
          <a:bodyPr anchor="ctr">
            <a:spAutoFit/>
          </a:bodyPr>
          <a:lstStyle/>
          <a:p>
            <a:pPr algn="ctr">
              <a:defRPr/>
            </a:pPr>
            <a:r>
              <a:rPr lang="fi-FI" sz="3800" b="1" dirty="0">
                <a:latin typeface="Calibri" pitchFamily="34" charset="0"/>
              </a:rPr>
              <a:t>Kompensoiminen</a:t>
            </a:r>
            <a:endParaRPr lang="fi-FI" sz="2400" b="1" dirty="0">
              <a:solidFill>
                <a:srgbClr val="FF0000"/>
              </a:solidFill>
              <a:latin typeface="Calibri"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431800" y="2426405"/>
            <a:ext cx="82804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3587750" algn="l"/>
                <a:tab pos="5286375" algn="l"/>
              </a:tabLst>
              <a:defRPr>
                <a:solidFill>
                  <a:schemeClr val="tx1"/>
                </a:solidFill>
                <a:latin typeface="Arial" pitchFamily="34" charset="0"/>
              </a:defRPr>
            </a:lvl1pPr>
            <a:lvl2pPr marL="742950" indent="-285750" eaLnBrk="0" hangingPunct="0">
              <a:tabLst>
                <a:tab pos="3587750" algn="l"/>
                <a:tab pos="5286375" algn="l"/>
              </a:tabLst>
              <a:defRPr>
                <a:solidFill>
                  <a:schemeClr val="tx1"/>
                </a:solidFill>
                <a:latin typeface="Arial" pitchFamily="34" charset="0"/>
              </a:defRPr>
            </a:lvl2pPr>
            <a:lvl3pPr marL="1143000" indent="-228600" eaLnBrk="0" hangingPunct="0">
              <a:tabLst>
                <a:tab pos="3587750" algn="l"/>
                <a:tab pos="5286375" algn="l"/>
              </a:tabLst>
              <a:defRPr>
                <a:solidFill>
                  <a:schemeClr val="tx1"/>
                </a:solidFill>
                <a:latin typeface="Arial" pitchFamily="34" charset="0"/>
              </a:defRPr>
            </a:lvl3pPr>
            <a:lvl4pPr marL="1600200" indent="-228600" eaLnBrk="0" hangingPunct="0">
              <a:tabLst>
                <a:tab pos="3587750" algn="l"/>
                <a:tab pos="5286375" algn="l"/>
              </a:tabLst>
              <a:defRPr>
                <a:solidFill>
                  <a:schemeClr val="tx1"/>
                </a:solidFill>
                <a:latin typeface="Arial" pitchFamily="34" charset="0"/>
              </a:defRPr>
            </a:lvl4pPr>
            <a:lvl5pPr marL="2057400" indent="-228600" eaLnBrk="0" hangingPunct="0">
              <a:tabLst>
                <a:tab pos="3587750" algn="l"/>
                <a:tab pos="5286375" algn="l"/>
              </a:tabLst>
              <a:defRPr>
                <a:solidFill>
                  <a:schemeClr val="tx1"/>
                </a:solidFill>
                <a:latin typeface="Arial" pitchFamily="34" charset="0"/>
              </a:defRPr>
            </a:lvl5pPr>
            <a:lvl6pPr marL="2514600" indent="-228600" eaLnBrk="0" fontAlgn="base" hangingPunct="0">
              <a:spcBef>
                <a:spcPct val="0"/>
              </a:spcBef>
              <a:spcAft>
                <a:spcPct val="0"/>
              </a:spcAft>
              <a:tabLst>
                <a:tab pos="3587750" algn="l"/>
                <a:tab pos="5286375" algn="l"/>
              </a:tabLst>
              <a:defRPr>
                <a:solidFill>
                  <a:schemeClr val="tx1"/>
                </a:solidFill>
                <a:latin typeface="Arial" pitchFamily="34" charset="0"/>
              </a:defRPr>
            </a:lvl6pPr>
            <a:lvl7pPr marL="2971800" indent="-228600" eaLnBrk="0" fontAlgn="base" hangingPunct="0">
              <a:spcBef>
                <a:spcPct val="0"/>
              </a:spcBef>
              <a:spcAft>
                <a:spcPct val="0"/>
              </a:spcAft>
              <a:tabLst>
                <a:tab pos="3587750" algn="l"/>
                <a:tab pos="5286375" algn="l"/>
              </a:tabLst>
              <a:defRPr>
                <a:solidFill>
                  <a:schemeClr val="tx1"/>
                </a:solidFill>
                <a:latin typeface="Arial" pitchFamily="34" charset="0"/>
              </a:defRPr>
            </a:lvl7pPr>
            <a:lvl8pPr marL="3429000" indent="-228600" eaLnBrk="0" fontAlgn="base" hangingPunct="0">
              <a:spcBef>
                <a:spcPct val="0"/>
              </a:spcBef>
              <a:spcAft>
                <a:spcPct val="0"/>
              </a:spcAft>
              <a:tabLst>
                <a:tab pos="3587750" algn="l"/>
                <a:tab pos="5286375" algn="l"/>
              </a:tabLst>
              <a:defRPr>
                <a:solidFill>
                  <a:schemeClr val="tx1"/>
                </a:solidFill>
                <a:latin typeface="Arial" pitchFamily="34" charset="0"/>
              </a:defRPr>
            </a:lvl8pPr>
            <a:lvl9pPr marL="3886200" indent="-228600" eaLnBrk="0" fontAlgn="base" hangingPunct="0">
              <a:spcBef>
                <a:spcPct val="0"/>
              </a:spcBef>
              <a:spcAft>
                <a:spcPct val="0"/>
              </a:spcAft>
              <a:tabLst>
                <a:tab pos="3587750" algn="l"/>
                <a:tab pos="5286375" algn="l"/>
              </a:tabLst>
              <a:defRPr>
                <a:solidFill>
                  <a:schemeClr val="tx1"/>
                </a:solidFill>
                <a:latin typeface="Arial" pitchFamily="34" charset="0"/>
              </a:defRPr>
            </a:lvl9pPr>
          </a:lstStyle>
          <a:p>
            <a:r>
              <a:rPr lang="en-GB" dirty="0"/>
              <a:t>L 502/2019, 14 §	</a:t>
            </a:r>
            <a:br>
              <a:rPr lang="en-GB" dirty="0"/>
            </a:br>
            <a:r>
              <a:rPr lang="en-GB" dirty="0" err="1"/>
              <a:t>Koetilaisuuteen</a:t>
            </a:r>
            <a:r>
              <a:rPr lang="en-GB" dirty="0"/>
              <a:t> </a:t>
            </a:r>
            <a:r>
              <a:rPr lang="en-GB" dirty="0" err="1"/>
              <a:t>saapumatta</a:t>
            </a:r>
            <a:r>
              <a:rPr lang="en-GB" dirty="0"/>
              <a:t> </a:t>
            </a:r>
            <a:r>
              <a:rPr lang="en-GB" dirty="0" err="1"/>
              <a:t>jääminen</a:t>
            </a:r>
            <a:r>
              <a:rPr lang="en-GB" dirty="0"/>
              <a:t> </a:t>
            </a:r>
            <a:r>
              <a:rPr lang="en-GB" dirty="0" err="1"/>
              <a:t>ja</a:t>
            </a:r>
            <a:r>
              <a:rPr lang="en-GB" dirty="0"/>
              <a:t> </a:t>
            </a:r>
            <a:r>
              <a:rPr lang="en-GB" dirty="0" err="1"/>
              <a:t>keskeytynyt</a:t>
            </a:r>
            <a:r>
              <a:rPr lang="en-GB" dirty="0"/>
              <a:t> </a:t>
            </a:r>
            <a:r>
              <a:rPr lang="en-GB" dirty="0" err="1"/>
              <a:t>koe</a:t>
            </a:r>
            <a:r>
              <a:rPr lang="en-GB" dirty="0"/>
              <a:t> (L 502/2019, 14 §).</a:t>
            </a:r>
            <a:br>
              <a:rPr lang="en-GB" dirty="0"/>
            </a:br>
            <a:br>
              <a:rPr lang="en-GB" dirty="0"/>
            </a:br>
            <a:r>
              <a:rPr lang="en-GB" dirty="0"/>
              <a:t>Jos </a:t>
            </a:r>
            <a:r>
              <a:rPr lang="en-GB" dirty="0" err="1"/>
              <a:t>kokeeseen</a:t>
            </a:r>
            <a:r>
              <a:rPr lang="en-GB" dirty="0"/>
              <a:t> </a:t>
            </a:r>
            <a:r>
              <a:rPr lang="en-GB" dirty="0" err="1"/>
              <a:t>ilmoittautunut</a:t>
            </a:r>
            <a:r>
              <a:rPr lang="en-GB" dirty="0"/>
              <a:t> </a:t>
            </a:r>
            <a:r>
              <a:rPr lang="en-GB" dirty="0" err="1"/>
              <a:t>henkilö</a:t>
            </a:r>
            <a:r>
              <a:rPr lang="en-GB" dirty="0"/>
              <a:t> </a:t>
            </a:r>
            <a:r>
              <a:rPr lang="en-GB" dirty="0" err="1"/>
              <a:t>jää</a:t>
            </a:r>
            <a:r>
              <a:rPr lang="en-GB" dirty="0"/>
              <a:t> </a:t>
            </a:r>
            <a:r>
              <a:rPr lang="en-GB" dirty="0" err="1"/>
              <a:t>saapumatta</a:t>
            </a:r>
            <a:r>
              <a:rPr lang="en-GB" dirty="0"/>
              <a:t> </a:t>
            </a:r>
            <a:r>
              <a:rPr lang="en-GB" dirty="0" err="1"/>
              <a:t>koetilaisuuteen</a:t>
            </a:r>
            <a:r>
              <a:rPr lang="en-GB" dirty="0"/>
              <a:t> tai </a:t>
            </a:r>
            <a:r>
              <a:rPr lang="en-GB" dirty="0" err="1"/>
              <a:t>ei</a:t>
            </a:r>
            <a:r>
              <a:rPr lang="en-GB" dirty="0"/>
              <a:t> </a:t>
            </a:r>
            <a:r>
              <a:rPr lang="en-GB" dirty="0" err="1"/>
              <a:t>jätä</a:t>
            </a:r>
            <a:r>
              <a:rPr lang="en-GB" dirty="0"/>
              <a:t> </a:t>
            </a:r>
            <a:r>
              <a:rPr lang="en-GB" dirty="0" err="1"/>
              <a:t>koesuoritusta</a:t>
            </a:r>
            <a:r>
              <a:rPr lang="en-GB" dirty="0"/>
              <a:t> </a:t>
            </a:r>
            <a:r>
              <a:rPr lang="en-GB" dirty="0" err="1"/>
              <a:t>arvosteltavaksi</a:t>
            </a:r>
            <a:r>
              <a:rPr lang="en-GB" dirty="0"/>
              <a:t>, </a:t>
            </a:r>
            <a:r>
              <a:rPr lang="en-GB" dirty="0" err="1"/>
              <a:t>koe</a:t>
            </a:r>
            <a:r>
              <a:rPr lang="en-GB" dirty="0"/>
              <a:t> </a:t>
            </a:r>
            <a:r>
              <a:rPr lang="en-GB" dirty="0" err="1"/>
              <a:t>katsotaan</a:t>
            </a:r>
            <a:r>
              <a:rPr lang="en-GB" dirty="0"/>
              <a:t> </a:t>
            </a:r>
            <a:r>
              <a:rPr lang="en-GB" dirty="0" err="1"/>
              <a:t>hylätyksi</a:t>
            </a:r>
            <a:r>
              <a:rPr lang="en-GB" dirty="0"/>
              <a:t>. </a:t>
            </a:r>
            <a:r>
              <a:rPr lang="en-GB" dirty="0" err="1"/>
              <a:t>Näin</a:t>
            </a:r>
            <a:r>
              <a:rPr lang="en-GB" dirty="0"/>
              <a:t> </a:t>
            </a:r>
            <a:r>
              <a:rPr lang="en-GB" dirty="0" err="1"/>
              <a:t>saatua</a:t>
            </a:r>
            <a:r>
              <a:rPr lang="en-GB" dirty="0"/>
              <a:t> </a:t>
            </a:r>
            <a:r>
              <a:rPr lang="en-GB" dirty="0" err="1"/>
              <a:t>hylättyä</a:t>
            </a:r>
            <a:r>
              <a:rPr lang="en-GB" dirty="0"/>
              <a:t> </a:t>
            </a:r>
            <a:r>
              <a:rPr lang="en-GB" dirty="0" err="1"/>
              <a:t>ei</a:t>
            </a:r>
            <a:r>
              <a:rPr lang="en-GB" dirty="0"/>
              <a:t> </a:t>
            </a:r>
            <a:r>
              <a:rPr lang="en-GB" dirty="0" err="1"/>
              <a:t>kompensoida</a:t>
            </a:r>
            <a:r>
              <a:rPr lang="en-GB" dirty="0"/>
              <a:t>.</a:t>
            </a:r>
          </a:p>
          <a:p>
            <a:endParaRPr lang="fi-FI" dirty="0"/>
          </a:p>
          <a:p>
            <a:r>
              <a:rPr lang="en-GB" dirty="0" err="1"/>
              <a:t>Äidinkielen</a:t>
            </a:r>
            <a:r>
              <a:rPr lang="en-GB" dirty="0"/>
              <a:t> </a:t>
            </a:r>
            <a:r>
              <a:rPr lang="en-GB" dirty="0" err="1"/>
              <a:t>ja</a:t>
            </a:r>
            <a:r>
              <a:rPr lang="en-GB" dirty="0"/>
              <a:t> </a:t>
            </a:r>
            <a:r>
              <a:rPr lang="en-GB" dirty="0" err="1"/>
              <a:t>kirjallisuuden</a:t>
            </a:r>
            <a:r>
              <a:rPr lang="en-GB" dirty="0"/>
              <a:t> </a:t>
            </a:r>
            <a:r>
              <a:rPr lang="en-GB" dirty="0" err="1"/>
              <a:t>kokeen</a:t>
            </a:r>
            <a:r>
              <a:rPr lang="en-GB" dirty="0"/>
              <a:t> </a:t>
            </a:r>
            <a:r>
              <a:rPr lang="en-GB" dirty="0" err="1"/>
              <a:t>hyväksytyn</a:t>
            </a:r>
            <a:r>
              <a:rPr lang="en-GB" dirty="0"/>
              <a:t> </a:t>
            </a:r>
            <a:r>
              <a:rPr lang="en-GB" dirty="0" err="1"/>
              <a:t>arvosanan</a:t>
            </a:r>
            <a:r>
              <a:rPr lang="en-GB" dirty="0"/>
              <a:t> </a:t>
            </a:r>
            <a:r>
              <a:rPr lang="en-GB" dirty="0" err="1"/>
              <a:t>edellytyksenä</a:t>
            </a:r>
            <a:r>
              <a:rPr lang="en-GB" dirty="0"/>
              <a:t> on, </a:t>
            </a:r>
            <a:r>
              <a:rPr lang="en-GB" dirty="0" err="1"/>
              <a:t>että</a:t>
            </a:r>
            <a:r>
              <a:rPr lang="en-GB" dirty="0"/>
              <a:t> </a:t>
            </a:r>
            <a:r>
              <a:rPr lang="en-GB" dirty="0" err="1"/>
              <a:t>sinulla</a:t>
            </a:r>
            <a:r>
              <a:rPr lang="en-GB" dirty="0"/>
              <a:t> on </a:t>
            </a:r>
            <a:r>
              <a:rPr lang="en-GB" dirty="0" err="1"/>
              <a:t>suoritus</a:t>
            </a:r>
            <a:r>
              <a:rPr lang="en-GB" dirty="0"/>
              <a:t> </a:t>
            </a:r>
            <a:r>
              <a:rPr lang="en-GB" dirty="0" err="1"/>
              <a:t>sekä</a:t>
            </a:r>
            <a:r>
              <a:rPr lang="en-GB" dirty="0"/>
              <a:t> </a:t>
            </a:r>
            <a:r>
              <a:rPr lang="en-GB" dirty="0" err="1"/>
              <a:t>lukutaidon</a:t>
            </a:r>
            <a:r>
              <a:rPr lang="en-GB" dirty="0"/>
              <a:t> </a:t>
            </a:r>
            <a:r>
              <a:rPr lang="en-GB" dirty="0" err="1"/>
              <a:t>että</a:t>
            </a:r>
            <a:r>
              <a:rPr lang="en-GB" dirty="0"/>
              <a:t> </a:t>
            </a:r>
            <a:r>
              <a:rPr lang="en-GB" dirty="0" err="1"/>
              <a:t>kirjoitustaidon</a:t>
            </a:r>
            <a:r>
              <a:rPr lang="en-GB" dirty="0"/>
              <a:t> </a:t>
            </a:r>
            <a:r>
              <a:rPr lang="en-GB" dirty="0" err="1"/>
              <a:t>kokeesta</a:t>
            </a:r>
            <a:r>
              <a:rPr lang="en-GB" dirty="0"/>
              <a:t>. Jos </a:t>
            </a:r>
            <a:r>
              <a:rPr lang="en-GB" dirty="0" err="1"/>
              <a:t>jompikumpi</a:t>
            </a:r>
            <a:r>
              <a:rPr lang="en-GB" dirty="0"/>
              <a:t> </a:t>
            </a:r>
            <a:r>
              <a:rPr lang="en-GB" dirty="0" err="1"/>
              <a:t>suoritus</a:t>
            </a:r>
            <a:r>
              <a:rPr lang="en-GB" dirty="0"/>
              <a:t> </a:t>
            </a:r>
            <a:r>
              <a:rPr lang="en-GB" dirty="0" err="1"/>
              <a:t>puuttuu</a:t>
            </a:r>
            <a:r>
              <a:rPr lang="en-GB" dirty="0"/>
              <a:t>, </a:t>
            </a:r>
            <a:r>
              <a:rPr lang="en-GB" dirty="0" err="1"/>
              <a:t>katsotaan</a:t>
            </a:r>
            <a:r>
              <a:rPr lang="en-GB" dirty="0"/>
              <a:t> </a:t>
            </a:r>
            <a:r>
              <a:rPr lang="en-GB" dirty="0" err="1"/>
              <a:t>kokonaissuoritus</a:t>
            </a:r>
            <a:r>
              <a:rPr lang="en-GB" dirty="0"/>
              <a:t> </a:t>
            </a:r>
            <a:r>
              <a:rPr lang="en-GB" dirty="0" err="1"/>
              <a:t>keskeytyneeksi</a:t>
            </a:r>
            <a:r>
              <a:rPr lang="en-GB" dirty="0"/>
              <a:t>, </a:t>
            </a:r>
            <a:r>
              <a:rPr lang="en-GB" dirty="0" err="1"/>
              <a:t>jolloin</a:t>
            </a:r>
            <a:r>
              <a:rPr lang="en-GB" dirty="0"/>
              <a:t> </a:t>
            </a:r>
            <a:r>
              <a:rPr lang="en-GB" dirty="0" err="1"/>
              <a:t>koko</a:t>
            </a:r>
            <a:r>
              <a:rPr lang="en-GB" dirty="0"/>
              <a:t> </a:t>
            </a:r>
            <a:r>
              <a:rPr lang="en-GB" dirty="0" err="1"/>
              <a:t>suorituksesi</a:t>
            </a:r>
            <a:r>
              <a:rPr lang="en-GB" dirty="0"/>
              <a:t> on </a:t>
            </a:r>
            <a:r>
              <a:rPr lang="en-GB" dirty="0" err="1"/>
              <a:t>hylätty</a:t>
            </a:r>
            <a:r>
              <a:rPr lang="en-GB" dirty="0"/>
              <a:t>. </a:t>
            </a:r>
            <a:r>
              <a:rPr lang="en-GB" dirty="0" err="1"/>
              <a:t>Keskeytyneen</a:t>
            </a:r>
            <a:r>
              <a:rPr lang="en-GB" dirty="0"/>
              <a:t> </a:t>
            </a:r>
            <a:r>
              <a:rPr lang="en-GB" dirty="0" err="1"/>
              <a:t>kokeen</a:t>
            </a:r>
            <a:r>
              <a:rPr lang="en-GB" dirty="0"/>
              <a:t> </a:t>
            </a:r>
            <a:r>
              <a:rPr lang="en-GB" dirty="0" err="1"/>
              <a:t>tapauksessa</a:t>
            </a:r>
            <a:r>
              <a:rPr lang="en-GB" dirty="0"/>
              <a:t> </a:t>
            </a:r>
            <a:r>
              <a:rPr lang="en-GB" dirty="0" err="1"/>
              <a:t>kompensaatio</a:t>
            </a:r>
            <a:r>
              <a:rPr lang="en-GB" dirty="0"/>
              <a:t> </a:t>
            </a:r>
            <a:r>
              <a:rPr lang="en-GB" dirty="0" err="1"/>
              <a:t>ei</a:t>
            </a:r>
            <a:r>
              <a:rPr lang="en-GB" dirty="0"/>
              <a:t> ole </a:t>
            </a:r>
            <a:r>
              <a:rPr lang="en-GB" dirty="0" err="1"/>
              <a:t>mahdollinen</a:t>
            </a:r>
            <a:r>
              <a:rPr lang="en-GB" dirty="0"/>
              <a:t>.</a:t>
            </a:r>
            <a:endParaRPr lang="fi-FI" dirty="0"/>
          </a:p>
        </p:txBody>
      </p:sp>
      <p:sp>
        <p:nvSpPr>
          <p:cNvPr id="4" name="Rectangle 8">
            <a:extLst>
              <a:ext uri="{FF2B5EF4-FFF2-40B4-BE49-F238E27FC236}">
                <a16:creationId xmlns:a16="http://schemas.microsoft.com/office/drawing/2014/main" id="{101704BE-59CB-442F-B2E7-138651DC3EB3}"/>
              </a:ext>
            </a:extLst>
          </p:cNvPr>
          <p:cNvSpPr>
            <a:spLocks noChangeArrowheads="1"/>
          </p:cNvSpPr>
          <p:nvPr/>
        </p:nvSpPr>
        <p:spPr bwMode="auto">
          <a:xfrm>
            <a:off x="-7788" y="1772816"/>
            <a:ext cx="9144000" cy="677108"/>
          </a:xfrm>
          <a:prstGeom prst="rect">
            <a:avLst/>
          </a:prstGeom>
          <a:noFill/>
          <a:ln w="9525">
            <a:noFill/>
            <a:miter lim="800000"/>
            <a:headEnd/>
            <a:tailEnd/>
          </a:ln>
        </p:spPr>
        <p:txBody>
          <a:bodyPr anchor="ctr">
            <a:spAutoFit/>
          </a:bodyPr>
          <a:lstStyle/>
          <a:p>
            <a:pPr algn="ctr">
              <a:defRPr/>
            </a:pPr>
            <a:r>
              <a:rPr lang="fi-FI" sz="3800" b="1" dirty="0">
                <a:latin typeface="Calibri" pitchFamily="34" charset="0"/>
              </a:rPr>
              <a:t>Kompensoiminen</a:t>
            </a:r>
            <a:endParaRPr lang="fi-FI" sz="2400" b="1" dirty="0">
              <a:solidFill>
                <a:srgbClr val="FF0000"/>
              </a:solidFill>
              <a:latin typeface="Calibri" pitchFamily="34" charset="0"/>
            </a:endParaRPr>
          </a:p>
        </p:txBody>
      </p:sp>
    </p:spTree>
    <p:extLst>
      <p:ext uri="{BB962C8B-B14F-4D97-AF65-F5344CB8AC3E}">
        <p14:creationId xmlns:p14="http://schemas.microsoft.com/office/powerpoint/2010/main" val="2976917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539552" y="2564904"/>
            <a:ext cx="8280400"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3587750" algn="l"/>
                <a:tab pos="5286375" algn="l"/>
              </a:tabLst>
              <a:defRPr>
                <a:solidFill>
                  <a:schemeClr val="tx1"/>
                </a:solidFill>
                <a:latin typeface="Arial" pitchFamily="34" charset="0"/>
              </a:defRPr>
            </a:lvl1pPr>
            <a:lvl2pPr marL="742950" indent="-285750" eaLnBrk="0" hangingPunct="0">
              <a:tabLst>
                <a:tab pos="3587750" algn="l"/>
                <a:tab pos="5286375" algn="l"/>
              </a:tabLst>
              <a:defRPr>
                <a:solidFill>
                  <a:schemeClr val="tx1"/>
                </a:solidFill>
                <a:latin typeface="Arial" pitchFamily="34" charset="0"/>
              </a:defRPr>
            </a:lvl2pPr>
            <a:lvl3pPr marL="1143000" indent="-228600" eaLnBrk="0" hangingPunct="0">
              <a:tabLst>
                <a:tab pos="3587750" algn="l"/>
                <a:tab pos="5286375" algn="l"/>
              </a:tabLst>
              <a:defRPr>
                <a:solidFill>
                  <a:schemeClr val="tx1"/>
                </a:solidFill>
                <a:latin typeface="Arial" pitchFamily="34" charset="0"/>
              </a:defRPr>
            </a:lvl3pPr>
            <a:lvl4pPr marL="1600200" indent="-228600" eaLnBrk="0" hangingPunct="0">
              <a:tabLst>
                <a:tab pos="3587750" algn="l"/>
                <a:tab pos="5286375" algn="l"/>
              </a:tabLst>
              <a:defRPr>
                <a:solidFill>
                  <a:schemeClr val="tx1"/>
                </a:solidFill>
                <a:latin typeface="Arial" pitchFamily="34" charset="0"/>
              </a:defRPr>
            </a:lvl4pPr>
            <a:lvl5pPr marL="2057400" indent="-228600" eaLnBrk="0" hangingPunct="0">
              <a:tabLst>
                <a:tab pos="3587750" algn="l"/>
                <a:tab pos="5286375" algn="l"/>
              </a:tabLst>
              <a:defRPr>
                <a:solidFill>
                  <a:schemeClr val="tx1"/>
                </a:solidFill>
                <a:latin typeface="Arial" pitchFamily="34" charset="0"/>
              </a:defRPr>
            </a:lvl5pPr>
            <a:lvl6pPr marL="2514600" indent="-228600" eaLnBrk="0" fontAlgn="base" hangingPunct="0">
              <a:spcBef>
                <a:spcPct val="0"/>
              </a:spcBef>
              <a:spcAft>
                <a:spcPct val="0"/>
              </a:spcAft>
              <a:tabLst>
                <a:tab pos="3587750" algn="l"/>
                <a:tab pos="5286375" algn="l"/>
              </a:tabLst>
              <a:defRPr>
                <a:solidFill>
                  <a:schemeClr val="tx1"/>
                </a:solidFill>
                <a:latin typeface="Arial" pitchFamily="34" charset="0"/>
              </a:defRPr>
            </a:lvl6pPr>
            <a:lvl7pPr marL="2971800" indent="-228600" eaLnBrk="0" fontAlgn="base" hangingPunct="0">
              <a:spcBef>
                <a:spcPct val="0"/>
              </a:spcBef>
              <a:spcAft>
                <a:spcPct val="0"/>
              </a:spcAft>
              <a:tabLst>
                <a:tab pos="3587750" algn="l"/>
                <a:tab pos="5286375" algn="l"/>
              </a:tabLst>
              <a:defRPr>
                <a:solidFill>
                  <a:schemeClr val="tx1"/>
                </a:solidFill>
                <a:latin typeface="Arial" pitchFamily="34" charset="0"/>
              </a:defRPr>
            </a:lvl7pPr>
            <a:lvl8pPr marL="3429000" indent="-228600" eaLnBrk="0" fontAlgn="base" hangingPunct="0">
              <a:spcBef>
                <a:spcPct val="0"/>
              </a:spcBef>
              <a:spcAft>
                <a:spcPct val="0"/>
              </a:spcAft>
              <a:tabLst>
                <a:tab pos="3587750" algn="l"/>
                <a:tab pos="5286375" algn="l"/>
              </a:tabLst>
              <a:defRPr>
                <a:solidFill>
                  <a:schemeClr val="tx1"/>
                </a:solidFill>
                <a:latin typeface="Arial" pitchFamily="34" charset="0"/>
              </a:defRPr>
            </a:lvl8pPr>
            <a:lvl9pPr marL="3886200" indent="-228600" eaLnBrk="0" fontAlgn="base" hangingPunct="0">
              <a:spcBef>
                <a:spcPct val="0"/>
              </a:spcBef>
              <a:spcAft>
                <a:spcPct val="0"/>
              </a:spcAft>
              <a:tabLst>
                <a:tab pos="3587750" algn="l"/>
                <a:tab pos="5286375" algn="l"/>
              </a:tabLst>
              <a:defRPr>
                <a:solidFill>
                  <a:schemeClr val="tx1"/>
                </a:solidFill>
                <a:latin typeface="Arial" pitchFamily="34" charset="0"/>
              </a:defRPr>
            </a:lvl9pPr>
          </a:lstStyle>
          <a:p>
            <a:pPr eaLnBrk="1" hangingPunct="1"/>
            <a:r>
              <a:rPr lang="fi-FI" altLang="fi-FI" sz="1600" dirty="0">
                <a:latin typeface="Calibri" pitchFamily="34" charset="0"/>
              </a:rPr>
              <a:t>Kompensaatio tarkoittaa sitä, että sinulla voi olla mahdollisuus valmistua ylioppilaaksi, vaikka et saa hyväksyttyä arvosanaa jostakin tutkintoon vaadittavasta kokeesta. Kustakin yo-kokeesta annetaan kompensaatiopisteitä seuraavasti:</a:t>
            </a:r>
            <a:endParaRPr lang="fi-FI" altLang="fi-FI" sz="1600" b="1" dirty="0">
              <a:latin typeface="Calibri" pitchFamily="34" charset="0"/>
            </a:endParaRPr>
          </a:p>
          <a:p>
            <a:pPr eaLnBrk="1" hangingPunct="1"/>
            <a:r>
              <a:rPr lang="fi-FI" altLang="fi-FI" sz="1400" b="1" dirty="0">
                <a:latin typeface="Calibri" pitchFamily="34" charset="0"/>
              </a:rPr>
              <a:t>                                                                                    arvosanat               kompensaatiopisteet</a:t>
            </a:r>
            <a:endParaRPr lang="fi-FI" altLang="fi-FI" sz="1400" dirty="0">
              <a:latin typeface="Calibri" pitchFamily="34" charset="0"/>
            </a:endParaRPr>
          </a:p>
          <a:p>
            <a:pPr eaLnBrk="1" hangingPunct="1"/>
            <a:r>
              <a:rPr lang="fi-FI" altLang="fi-FI" sz="1400" dirty="0">
                <a:latin typeface="Calibri" pitchFamily="34" charset="0"/>
              </a:rPr>
              <a:t>Laudatur	L	7</a:t>
            </a:r>
            <a:br>
              <a:rPr lang="fi-FI" altLang="fi-FI" sz="1400" dirty="0">
                <a:latin typeface="Calibri" pitchFamily="34" charset="0"/>
              </a:rPr>
            </a:br>
            <a:r>
              <a:rPr lang="fi-FI" altLang="fi-FI" sz="1400" dirty="0" err="1">
                <a:latin typeface="Calibri" pitchFamily="34" charset="0"/>
              </a:rPr>
              <a:t>Eximia</a:t>
            </a:r>
            <a:r>
              <a:rPr lang="fi-FI" altLang="fi-FI" sz="1400" dirty="0">
                <a:latin typeface="Calibri" pitchFamily="34" charset="0"/>
              </a:rPr>
              <a:t> </a:t>
            </a:r>
            <a:r>
              <a:rPr lang="fi-FI" altLang="fi-FI" sz="1400" dirty="0" err="1">
                <a:latin typeface="Calibri" pitchFamily="34" charset="0"/>
              </a:rPr>
              <a:t>cum</a:t>
            </a:r>
            <a:r>
              <a:rPr lang="fi-FI" altLang="fi-FI" sz="1400" dirty="0">
                <a:latin typeface="Calibri" pitchFamily="34" charset="0"/>
              </a:rPr>
              <a:t> laude approbatur	E	6</a:t>
            </a:r>
            <a:br>
              <a:rPr lang="fi-FI" altLang="fi-FI" sz="1400" dirty="0">
                <a:latin typeface="Calibri" pitchFamily="34" charset="0"/>
              </a:rPr>
            </a:br>
            <a:r>
              <a:rPr lang="fi-FI" altLang="fi-FI" sz="1400" dirty="0">
                <a:latin typeface="Calibri" pitchFamily="34" charset="0"/>
              </a:rPr>
              <a:t>Magna </a:t>
            </a:r>
            <a:r>
              <a:rPr lang="fi-FI" altLang="fi-FI" sz="1400" dirty="0" err="1">
                <a:latin typeface="Calibri" pitchFamily="34" charset="0"/>
              </a:rPr>
              <a:t>cum</a:t>
            </a:r>
            <a:r>
              <a:rPr lang="fi-FI" altLang="fi-FI" sz="1400" dirty="0">
                <a:latin typeface="Calibri" pitchFamily="34" charset="0"/>
              </a:rPr>
              <a:t> laude approbatur	M	5</a:t>
            </a:r>
            <a:br>
              <a:rPr lang="fi-FI" altLang="fi-FI" sz="1400" dirty="0">
                <a:latin typeface="Calibri" pitchFamily="34" charset="0"/>
              </a:rPr>
            </a:br>
            <a:r>
              <a:rPr lang="fi-FI" altLang="fi-FI" sz="1400" dirty="0" err="1">
                <a:latin typeface="Calibri" pitchFamily="34" charset="0"/>
              </a:rPr>
              <a:t>Cum</a:t>
            </a:r>
            <a:r>
              <a:rPr lang="fi-FI" altLang="fi-FI" sz="1400" dirty="0">
                <a:latin typeface="Calibri" pitchFamily="34" charset="0"/>
              </a:rPr>
              <a:t> laude approbatur	C	4</a:t>
            </a:r>
            <a:br>
              <a:rPr lang="fi-FI" altLang="fi-FI" sz="1400" dirty="0">
                <a:latin typeface="Calibri" pitchFamily="34" charset="0"/>
              </a:rPr>
            </a:br>
            <a:r>
              <a:rPr lang="fi-FI" altLang="fi-FI" sz="1400" dirty="0" err="1">
                <a:latin typeface="Calibri" pitchFamily="34" charset="0"/>
              </a:rPr>
              <a:t>Lubenter</a:t>
            </a:r>
            <a:r>
              <a:rPr lang="fi-FI" altLang="fi-FI" sz="1400" dirty="0">
                <a:latin typeface="Calibri" pitchFamily="34" charset="0"/>
              </a:rPr>
              <a:t> approbatur	B	3</a:t>
            </a:r>
            <a:br>
              <a:rPr lang="fi-FI" altLang="fi-FI" sz="1400" dirty="0">
                <a:latin typeface="Calibri" pitchFamily="34" charset="0"/>
              </a:rPr>
            </a:br>
            <a:r>
              <a:rPr lang="fi-FI" altLang="fi-FI" sz="1400" dirty="0">
                <a:latin typeface="Calibri" pitchFamily="34" charset="0"/>
              </a:rPr>
              <a:t>Approbatur	A	2</a:t>
            </a:r>
            <a:br>
              <a:rPr lang="fi-FI" altLang="fi-FI" sz="1400" dirty="0">
                <a:latin typeface="Calibri" pitchFamily="34" charset="0"/>
              </a:rPr>
            </a:br>
            <a:r>
              <a:rPr lang="fi-FI" altLang="fi-FI" sz="1400" dirty="0">
                <a:latin typeface="Calibri" pitchFamily="34" charset="0"/>
              </a:rPr>
              <a:t>Improbatur	I	0</a:t>
            </a:r>
          </a:p>
          <a:p>
            <a:pPr eaLnBrk="1" hangingPunct="1"/>
            <a:r>
              <a:rPr lang="fi-FI" altLang="fi-FI" b="1" dirty="0">
                <a:latin typeface="Calibri" pitchFamily="34" charset="0"/>
              </a:rPr>
              <a:t>	</a:t>
            </a:r>
            <a:r>
              <a:rPr lang="fi-FI" altLang="fi-FI" sz="1600" b="1" dirty="0">
                <a:solidFill>
                  <a:srgbClr val="FF0000"/>
                </a:solidFill>
                <a:latin typeface="Calibri" pitchFamily="34" charset="0"/>
              </a:rPr>
              <a:t>Kompensaatioon tarvitaan yhteensä vähintään </a:t>
            </a:r>
            <a:br>
              <a:rPr lang="fi-FI" altLang="fi-FI" sz="1600" b="1" dirty="0">
                <a:solidFill>
                  <a:srgbClr val="FF0000"/>
                </a:solidFill>
                <a:latin typeface="Calibri" pitchFamily="34" charset="0"/>
              </a:rPr>
            </a:br>
            <a:r>
              <a:rPr lang="fi-FI" altLang="fi-FI" sz="1600" b="1" dirty="0">
                <a:solidFill>
                  <a:srgbClr val="FF0000"/>
                </a:solidFill>
                <a:latin typeface="Calibri" pitchFamily="34" charset="0"/>
              </a:rPr>
              <a:t>	10 kompensaatiopistettä </a:t>
            </a:r>
            <a:br>
              <a:rPr lang="fi-FI" altLang="fi-FI" sz="1600" b="1" dirty="0">
                <a:solidFill>
                  <a:srgbClr val="FF0000"/>
                </a:solidFill>
                <a:latin typeface="Calibri" pitchFamily="34" charset="0"/>
              </a:rPr>
            </a:br>
            <a:r>
              <a:rPr lang="fi-FI" altLang="fi-FI" sz="1600" b="1" dirty="0">
                <a:solidFill>
                  <a:srgbClr val="FF0000"/>
                </a:solidFill>
                <a:latin typeface="Calibri" pitchFamily="34" charset="0"/>
              </a:rPr>
              <a:t>	</a:t>
            </a:r>
          </a:p>
          <a:p>
            <a:pPr eaLnBrk="1" hangingPunct="1"/>
            <a:r>
              <a:rPr lang="fi-FI" altLang="fi-FI" sz="1600" dirty="0">
                <a:latin typeface="Calibri" pitchFamily="34" charset="0"/>
              </a:rPr>
              <a:t>Kompensaatiossa otetaan huomioon vain tutkintoon vaadittavissa kokeissa saadut hyväksytyt arvosanat (= neljä parasta tutkintoon kuuluvaa arvosanaa). Esimerkiksi A-B-B-A = yhteensä 10 pistettä kompensoi hylätyn kokeen.</a:t>
            </a:r>
          </a:p>
        </p:txBody>
      </p:sp>
      <p:sp>
        <p:nvSpPr>
          <p:cNvPr id="4" name="Rectangle 8">
            <a:extLst>
              <a:ext uri="{FF2B5EF4-FFF2-40B4-BE49-F238E27FC236}">
                <a16:creationId xmlns:a16="http://schemas.microsoft.com/office/drawing/2014/main" id="{101704BE-59CB-442F-B2E7-138651DC3EB3}"/>
              </a:ext>
            </a:extLst>
          </p:cNvPr>
          <p:cNvSpPr>
            <a:spLocks noChangeArrowheads="1"/>
          </p:cNvSpPr>
          <p:nvPr/>
        </p:nvSpPr>
        <p:spPr bwMode="auto">
          <a:xfrm>
            <a:off x="-7788" y="1772816"/>
            <a:ext cx="9144000" cy="677108"/>
          </a:xfrm>
          <a:prstGeom prst="rect">
            <a:avLst/>
          </a:prstGeom>
          <a:noFill/>
          <a:ln w="9525">
            <a:noFill/>
            <a:miter lim="800000"/>
            <a:headEnd/>
            <a:tailEnd/>
          </a:ln>
        </p:spPr>
        <p:txBody>
          <a:bodyPr anchor="ctr">
            <a:spAutoFit/>
          </a:bodyPr>
          <a:lstStyle/>
          <a:p>
            <a:pPr algn="ctr">
              <a:defRPr/>
            </a:pPr>
            <a:r>
              <a:rPr lang="fi-FI" sz="3800" b="1" dirty="0">
                <a:latin typeface="Calibri" pitchFamily="34" charset="0"/>
              </a:rPr>
              <a:t>Kompensoiminen</a:t>
            </a:r>
            <a:endParaRPr lang="fi-FI" sz="2400" b="1" dirty="0">
              <a:solidFill>
                <a:srgbClr val="FF0000"/>
              </a:solidFill>
              <a:latin typeface="Calibri" pitchFamily="34" charset="0"/>
            </a:endParaRPr>
          </a:p>
        </p:txBody>
      </p:sp>
    </p:spTree>
    <p:extLst>
      <p:ext uri="{BB962C8B-B14F-4D97-AF65-F5344CB8AC3E}">
        <p14:creationId xmlns:p14="http://schemas.microsoft.com/office/powerpoint/2010/main" val="1387554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66" name="Group 218"/>
          <p:cNvGraphicFramePr>
            <a:graphicFrameLocks noGrp="1"/>
          </p:cNvGraphicFramePr>
          <p:nvPr>
            <p:extLst>
              <p:ext uri="{D42A27DB-BD31-4B8C-83A1-F6EECF244321}">
                <p14:modId xmlns:p14="http://schemas.microsoft.com/office/powerpoint/2010/main" val="2479080482"/>
              </p:ext>
            </p:extLst>
          </p:nvPr>
        </p:nvGraphicFramePr>
        <p:xfrm>
          <a:off x="359532" y="2132856"/>
          <a:ext cx="8388932" cy="3253575"/>
        </p:xfrm>
        <a:graphic>
          <a:graphicData uri="http://schemas.openxmlformats.org/drawingml/2006/table">
            <a:tbl>
              <a:tblPr/>
              <a:tblGrid>
                <a:gridCol w="2664296">
                  <a:extLst>
                    <a:ext uri="{9D8B030D-6E8A-4147-A177-3AD203B41FA5}">
                      <a16:colId xmlns:a16="http://schemas.microsoft.com/office/drawing/2014/main" val="20000"/>
                    </a:ext>
                  </a:extLst>
                </a:gridCol>
                <a:gridCol w="3240732">
                  <a:extLst>
                    <a:ext uri="{9D8B030D-6E8A-4147-A177-3AD203B41FA5}">
                      <a16:colId xmlns:a16="http://schemas.microsoft.com/office/drawing/2014/main" val="20001"/>
                    </a:ext>
                  </a:extLst>
                </a:gridCol>
                <a:gridCol w="2483904">
                  <a:extLst>
                    <a:ext uri="{9D8B030D-6E8A-4147-A177-3AD203B41FA5}">
                      <a16:colId xmlns:a16="http://schemas.microsoft.com/office/drawing/2014/main" val="20002"/>
                    </a:ext>
                  </a:extLst>
                </a:gridCol>
              </a:tblGrid>
              <a:tr h="325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1" i="0" u="none" strike="noStrike" cap="none" normalizeH="0" baseline="0" dirty="0">
                          <a:ln>
                            <a:noFill/>
                          </a:ln>
                          <a:solidFill>
                            <a:schemeClr val="tx1"/>
                          </a:solidFill>
                          <a:effectLst/>
                          <a:latin typeface="Calibri" pitchFamily="34" charset="0"/>
                          <a:ea typeface="Times New Roman" pitchFamily="18" charset="0"/>
                          <a:cs typeface="Arial" charset="0"/>
                        </a:rPr>
                        <a:t>Erityisjärjestelyt</a:t>
                      </a:r>
                    </a:p>
                  </a:txBody>
                  <a:tcPr marT="45728" marB="45728" anchor="ctr" horzOverflow="overflow">
                    <a:lnL cap="flat">
                      <a:noFill/>
                    </a:lnL>
                    <a:lnR w="0" cap="flat" cmpd="sng" algn="ctr">
                      <a:solidFill>
                        <a:srgbClr val="808080"/>
                      </a:solidFill>
                      <a:prstDash val="solid"/>
                      <a:round/>
                      <a:headEnd type="none" w="med" len="med"/>
                      <a:tailEnd type="none" w="med" len="med"/>
                    </a:lnR>
                    <a:lnT cap="flat">
                      <a:noFill/>
                    </a:lnT>
                    <a:lnB w="12700" cap="flat" cmpd="sng" algn="ctr">
                      <a:solidFill>
                        <a:srgbClr val="80808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0" i="0" u="none" strike="noStrike" cap="none" normalizeH="0" baseline="0" dirty="0">
                          <a:ln>
                            <a:noFill/>
                          </a:ln>
                          <a:solidFill>
                            <a:schemeClr val="tx1"/>
                          </a:solidFill>
                          <a:effectLst/>
                          <a:latin typeface="Calibri" pitchFamily="34" charset="0"/>
                          <a:cs typeface="Arial" charset="0"/>
                        </a:rPr>
                        <a:t>ke 30.4.2023 mennessä (erityisopettajan kautta)</a:t>
                      </a:r>
                    </a:p>
                  </a:txBody>
                  <a:tcPr marT="45728" marB="45728" anchor="ctr" horzOverflow="overflow">
                    <a:lnL w="0" cap="flat" cmpd="sng" algn="ctr">
                      <a:solidFill>
                        <a:srgbClr val="808080"/>
                      </a:solidFill>
                      <a:prstDash val="solid"/>
                      <a:round/>
                      <a:headEnd type="none" w="med" len="med"/>
                      <a:tailEnd type="none" w="med" len="med"/>
                    </a:lnL>
                    <a:lnR cap="flat">
                      <a:noFill/>
                    </a:lnR>
                    <a:lnT cap="flat">
                      <a:noFill/>
                    </a:lnT>
                    <a:lnB w="12700" cap="flat" cmpd="sng" algn="ctr">
                      <a:solidFill>
                        <a:srgbClr val="808080"/>
                      </a:solidFill>
                      <a:prstDash val="solid"/>
                      <a:round/>
                      <a:headEnd type="none" w="med" len="med"/>
                      <a:tailEnd type="none" w="med" len="med"/>
                    </a:lnB>
                    <a:lnTlToBr>
                      <a:noFill/>
                    </a:lnTlToBr>
                    <a:lnBlToTr>
                      <a:noFill/>
                    </a:lnBlToTr>
                    <a:noFill/>
                  </a:tcPr>
                </a:tc>
                <a:tc hMerge="1">
                  <a:txBody>
                    <a:bodyPr/>
                    <a:lstStyle/>
                    <a:p>
                      <a:endParaRPr lang="fi-FI"/>
                    </a:p>
                  </a:txBody>
                  <a:tcPr/>
                </a:tc>
                <a:extLst>
                  <a:ext uri="{0D108BD9-81ED-4DB2-BD59-A6C34878D82A}">
                    <a16:rowId xmlns:a16="http://schemas.microsoft.com/office/drawing/2014/main" val="10000"/>
                  </a:ext>
                </a:extLst>
              </a:tr>
              <a:tr h="3178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1" i="0" u="none" strike="noStrike" cap="none" normalizeH="0" baseline="0" dirty="0">
                          <a:ln>
                            <a:noFill/>
                          </a:ln>
                          <a:solidFill>
                            <a:schemeClr val="tx1"/>
                          </a:solidFill>
                          <a:effectLst/>
                          <a:latin typeface="Calibri" pitchFamily="34" charset="0"/>
                          <a:ea typeface="Times New Roman" pitchFamily="18" charset="0"/>
                          <a:cs typeface="Arial" charset="0"/>
                        </a:rPr>
                        <a:t>Valmentavat opintojaksot</a:t>
                      </a:r>
                    </a:p>
                  </a:txBody>
                  <a:tcPr marT="45728" marB="45728" anchor="ctr" horzOverflow="overflow">
                    <a:lnL cap="flat">
                      <a:noFill/>
                    </a:lnL>
                    <a:lnR w="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1600" b="0" i="0" u="none" strike="noStrike" cap="none" normalizeH="0" baseline="0" dirty="0">
                          <a:ln>
                            <a:noFill/>
                          </a:ln>
                          <a:solidFill>
                            <a:schemeClr val="tx1"/>
                          </a:solidFill>
                          <a:effectLst/>
                          <a:latin typeface="Calibri" pitchFamily="34" charset="0"/>
                          <a:ea typeface="Times New Roman" pitchFamily="18" charset="0"/>
                          <a:cs typeface="Arial" charset="0"/>
                        </a:rPr>
                        <a:t>katso päivälukion kurssitarjotin lukuvuosi 2024 - 2025</a:t>
                      </a:r>
                    </a:p>
                  </a:txBody>
                  <a:tcPr marT="45728" marB="45728" anchor="ctr" horzOverflow="overflow">
                    <a:lnL w="0" cap="flat" cmpd="sng" algn="ctr">
                      <a:solidFill>
                        <a:srgbClr val="808080"/>
                      </a:solidFill>
                      <a:prstDash val="solid"/>
                      <a:round/>
                      <a:headEnd type="none" w="med" len="med"/>
                      <a:tailEnd type="none" w="med" len="med"/>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hMerge="1">
                  <a:txBody>
                    <a:bodyPr/>
                    <a:lstStyle/>
                    <a:p>
                      <a:endParaRPr lang="fi-FI"/>
                    </a:p>
                  </a:txBody>
                  <a:tcPr/>
                </a:tc>
                <a:extLst>
                  <a:ext uri="{0D108BD9-81ED-4DB2-BD59-A6C34878D82A}">
                    <a16:rowId xmlns:a16="http://schemas.microsoft.com/office/drawing/2014/main" val="10002"/>
                  </a:ext>
                </a:extLst>
              </a:tr>
              <a:tr h="554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1" i="0" u="none" strike="noStrike" cap="none" normalizeH="0" baseline="0" dirty="0">
                          <a:ln>
                            <a:noFill/>
                          </a:ln>
                          <a:solidFill>
                            <a:schemeClr val="tx1"/>
                          </a:solidFill>
                          <a:effectLst/>
                          <a:latin typeface="Calibri" pitchFamily="34" charset="0"/>
                          <a:ea typeface="Times New Roman" pitchFamily="18" charset="0"/>
                          <a:cs typeface="Arial" charset="0"/>
                        </a:rPr>
                        <a:t>I korotustenttikausi</a:t>
                      </a:r>
                      <a:endParaRPr kumimoji="0" lang="fi-FI" sz="1600" b="0" i="0" u="none" strike="noStrike" cap="none" normalizeH="0" baseline="0" dirty="0">
                        <a:ln>
                          <a:noFill/>
                        </a:ln>
                        <a:solidFill>
                          <a:schemeClr val="tx1"/>
                        </a:solidFill>
                        <a:effectLst/>
                        <a:latin typeface="Calibri" pitchFamily="34" charset="0"/>
                        <a:ea typeface="Times New Roman" pitchFamily="18" charset="0"/>
                        <a:cs typeface="Arial" charset="0"/>
                      </a:endParaRPr>
                    </a:p>
                  </a:txBody>
                  <a:tcPr marT="45728" marB="45728" anchor="ctr" horzOverflow="overflow">
                    <a:lnL cap="flat">
                      <a:noFill/>
                    </a:lnL>
                    <a:lnR w="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fi-FI" sz="1600" kern="1200" dirty="0">
                          <a:solidFill>
                            <a:schemeClr val="tx1"/>
                          </a:solidFill>
                          <a:effectLst/>
                          <a:latin typeface="Calibri" panose="020F0502020204030204" pitchFamily="34" charset="0"/>
                          <a:ea typeface="+mn-ea"/>
                          <a:cs typeface="Calibri" panose="020F0502020204030204" pitchFamily="34" charset="0"/>
                        </a:rPr>
                        <a:t>ma 19.8. – pe 13.9.2024</a:t>
                      </a: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1" i="0" u="none" strike="noStrike" cap="none" normalizeH="0" baseline="0" dirty="0">
                          <a:ln>
                            <a:noFill/>
                          </a:ln>
                          <a:solidFill>
                            <a:schemeClr val="tx1"/>
                          </a:solidFill>
                          <a:effectLst/>
                          <a:latin typeface="Calibri" pitchFamily="34" charset="0"/>
                          <a:cs typeface="Arial" charset="0"/>
                        </a:rPr>
                        <a:t>ilmoittautuminen pe 5.6. mennessä </a:t>
                      </a:r>
                    </a:p>
                  </a:txBody>
                  <a:tcPr marT="45728" marB="45728" anchor="ctr" horzOverflow="overflow">
                    <a:lnL w="0" cap="flat" cmpd="sng" algn="ctr">
                      <a:solidFill>
                        <a:srgbClr val="808080"/>
                      </a:solidFill>
                      <a:prstDash val="solid"/>
                      <a:round/>
                      <a:headEnd type="none" w="med" len="med"/>
                      <a:tailEnd type="none" w="med" len="med"/>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hMerge="1">
                  <a:txBody>
                    <a:bodyPr/>
                    <a:lstStyle/>
                    <a:p>
                      <a:endParaRPr lang="fi-FI"/>
                    </a:p>
                  </a:txBody>
                  <a:tcPr/>
                </a:tc>
                <a:extLst>
                  <a:ext uri="{0D108BD9-81ED-4DB2-BD59-A6C34878D82A}">
                    <a16:rowId xmlns:a16="http://schemas.microsoft.com/office/drawing/2014/main" val="10003"/>
                  </a:ext>
                </a:extLst>
              </a:tr>
              <a:tr h="5490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1" i="0" u="none" strike="noStrike" cap="none" normalizeH="0" baseline="0" dirty="0">
                          <a:ln>
                            <a:noFill/>
                          </a:ln>
                          <a:solidFill>
                            <a:schemeClr val="tx1"/>
                          </a:solidFill>
                          <a:effectLst/>
                          <a:latin typeface="Calibri" pitchFamily="34" charset="0"/>
                          <a:ea typeface="Times New Roman" pitchFamily="18" charset="0"/>
                          <a:cs typeface="Arial" charset="0"/>
                        </a:rPr>
                        <a:t>YO-info (PAKOLLINEN)</a:t>
                      </a:r>
                      <a:endParaRPr kumimoji="0" lang="fi-FI" sz="1600" b="0" i="0" u="none" strike="noStrike" cap="none" normalizeH="0" baseline="0" dirty="0">
                        <a:ln>
                          <a:noFill/>
                        </a:ln>
                        <a:solidFill>
                          <a:schemeClr val="tx1"/>
                        </a:solidFill>
                        <a:effectLst/>
                        <a:latin typeface="Calibri" pitchFamily="34" charset="0"/>
                        <a:ea typeface="Times New Roman" pitchFamily="18" charset="0"/>
                        <a:cs typeface="Arial" charset="0"/>
                      </a:endParaRPr>
                    </a:p>
                  </a:txBody>
                  <a:tcPr marT="45728" marB="45728" anchor="ctr" horzOverflow="overflow">
                    <a:lnL cap="flat">
                      <a:noFill/>
                    </a:lnL>
                    <a:lnR w="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fi-FI" sz="1600" kern="1200" dirty="0">
                          <a:solidFill>
                            <a:schemeClr val="tx1"/>
                          </a:solidFill>
                          <a:effectLst/>
                          <a:latin typeface="Calibri" panose="020F0502020204030204" pitchFamily="34" charset="0"/>
                          <a:ea typeface="+mn-ea"/>
                          <a:cs typeface="Calibri" panose="020F0502020204030204" pitchFamily="34" charset="0"/>
                        </a:rPr>
                        <a:t>ma 2.9.2024 klo 13.20 </a:t>
                      </a:r>
                      <a:br>
                        <a:rPr lang="fi-FI" sz="1600" kern="1200" dirty="0">
                          <a:solidFill>
                            <a:schemeClr val="tx1"/>
                          </a:solidFill>
                          <a:effectLst/>
                          <a:latin typeface="Calibri" panose="020F0502020204030204" pitchFamily="34" charset="0"/>
                          <a:ea typeface="+mn-ea"/>
                          <a:cs typeface="Calibri" panose="020F0502020204030204" pitchFamily="34" charset="0"/>
                        </a:rPr>
                      </a:br>
                      <a:r>
                        <a:rPr lang="fi-FI" sz="1600" kern="1200" dirty="0">
                          <a:solidFill>
                            <a:schemeClr val="tx1"/>
                          </a:solidFill>
                          <a:effectLst/>
                          <a:latin typeface="Calibri" panose="020F0502020204030204" pitchFamily="34" charset="0"/>
                          <a:ea typeface="+mn-ea"/>
                          <a:cs typeface="Calibri" panose="020F0502020204030204" pitchFamily="34" charset="0"/>
                        </a:rPr>
                        <a:t>ma 4.11.2024 klo 13.20 (YO K2025)</a:t>
                      </a:r>
                      <a:endParaRPr lang="pl-PL" sz="1600" kern="1200" dirty="0">
                        <a:solidFill>
                          <a:schemeClr val="tx1"/>
                        </a:solidFill>
                        <a:effectLst/>
                        <a:latin typeface="Calibri" panose="020F0502020204030204" pitchFamily="34" charset="0"/>
                        <a:ea typeface="+mn-ea"/>
                        <a:cs typeface="Calibri" panose="020F0502020204030204" pitchFamily="34" charset="0"/>
                      </a:endParaRPr>
                    </a:p>
                  </a:txBody>
                  <a:tcPr marT="45728" marB="45728" anchor="ctr" horzOverflow="overflow">
                    <a:lnL w="0" cap="flat" cmpd="sng" algn="ctr">
                      <a:solidFill>
                        <a:srgbClr val="808080"/>
                      </a:solidFill>
                      <a:prstDash val="solid"/>
                      <a:round/>
                      <a:headEnd type="none" w="med" len="med"/>
                      <a:tailEnd type="none" w="med" len="med"/>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i-FI" sz="1600" b="0" i="0" u="none" strike="noStrike" cap="none" normalizeH="0" baseline="0" dirty="0">
                        <a:ln>
                          <a:noFill/>
                        </a:ln>
                        <a:solidFill>
                          <a:srgbClr val="FF0000"/>
                        </a:solidFill>
                        <a:effectLst/>
                        <a:latin typeface="Calibri" pitchFamily="34" charset="0"/>
                        <a:cs typeface="Arial" charset="0"/>
                      </a:endParaRPr>
                    </a:p>
                  </a:txBody>
                  <a:tcPr marT="45728" marB="45728" anchor="ctr" horzOverflow="overflow">
                    <a:lnL w="0" cap="flat" cmpd="sng" algn="ctr">
                      <a:noFill/>
                      <a:prstDash val="solid"/>
                      <a:round/>
                      <a:headEnd type="none" w="med" len="med"/>
                      <a:tailEnd type="none" w="med" len="med"/>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93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1" i="0" u="none" strike="noStrike" cap="none" normalizeH="0" baseline="0" dirty="0">
                          <a:ln>
                            <a:noFill/>
                          </a:ln>
                          <a:solidFill>
                            <a:schemeClr val="tx1"/>
                          </a:solidFill>
                          <a:effectLst/>
                          <a:latin typeface="Calibri" pitchFamily="34" charset="0"/>
                          <a:ea typeface="Times New Roman" pitchFamily="18" charset="0"/>
                          <a:cs typeface="Arial" charset="0"/>
                        </a:rPr>
                        <a:t>YO- testi </a:t>
                      </a:r>
                    </a:p>
                  </a:txBody>
                  <a:tcPr marT="45728" marB="45728" anchor="ctr" horzOverflow="overflow">
                    <a:lnL cap="flat">
                      <a:noFill/>
                    </a:lnL>
                    <a:lnR w="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fi-FI" sz="1600" kern="1200" dirty="0">
                          <a:solidFill>
                            <a:schemeClr val="tx1"/>
                          </a:solidFill>
                          <a:effectLst/>
                          <a:latin typeface="Calibri" panose="020F0502020204030204" pitchFamily="34" charset="0"/>
                          <a:ea typeface="+mn-ea"/>
                          <a:cs typeface="Calibri" panose="020F0502020204030204" pitchFamily="34" charset="0"/>
                        </a:rPr>
                        <a:t>pe 13.9.2024 klo 14.00 Tennarissa</a:t>
                      </a:r>
                    </a:p>
                  </a:txBody>
                  <a:tcPr marT="45728" marB="45728" anchor="ctr" horzOverflow="overflow">
                    <a:lnL w="0" cap="flat" cmpd="sng" algn="ctr">
                      <a:solidFill>
                        <a:srgbClr val="808080"/>
                      </a:solidFill>
                      <a:prstDash val="solid"/>
                      <a:round/>
                      <a:headEnd type="none" w="med" len="med"/>
                      <a:tailEnd type="none" w="med" len="med"/>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i-FI" sz="1600" b="0" i="0" u="none" strike="noStrike" cap="none" normalizeH="0" baseline="0" dirty="0">
                        <a:ln>
                          <a:noFill/>
                        </a:ln>
                        <a:solidFill>
                          <a:srgbClr val="FF0000"/>
                        </a:solidFill>
                        <a:effectLst/>
                        <a:latin typeface="Calibri" pitchFamily="34" charset="0"/>
                        <a:cs typeface="Arial" charset="0"/>
                      </a:endParaRPr>
                    </a:p>
                  </a:txBody>
                  <a:tcPr marT="45728" marB="45728" anchor="ctr" horzOverflow="overflow">
                    <a:lnL w="0" cap="flat" cmpd="sng" algn="ctr">
                      <a:noFill/>
                      <a:prstDash val="solid"/>
                      <a:round/>
                      <a:headEnd type="none" w="med" len="med"/>
                      <a:tailEnd type="none" w="med" len="med"/>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9202733"/>
                  </a:ext>
                </a:extLst>
              </a:tr>
              <a:tr h="3868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1" i="0" u="none" strike="noStrike" kern="1200" cap="none" normalizeH="0" baseline="0" dirty="0">
                          <a:ln>
                            <a:noFill/>
                          </a:ln>
                          <a:solidFill>
                            <a:schemeClr val="tx1"/>
                          </a:solidFill>
                          <a:effectLst/>
                          <a:latin typeface="Calibri" pitchFamily="34" charset="0"/>
                          <a:ea typeface="Times New Roman" pitchFamily="18" charset="0"/>
                          <a:cs typeface="Arial" charset="0"/>
                        </a:rPr>
                        <a:t>S-merkintäpyyntö</a:t>
                      </a:r>
                    </a:p>
                  </a:txBody>
                  <a:tcPr marT="45728" marB="45728" anchor="ctr" horzOverflow="overflow">
                    <a:lnL cap="flat">
                      <a:noFill/>
                    </a:lnL>
                    <a:lnR w="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fi-FI" sz="1600" kern="1200" dirty="0">
                          <a:solidFill>
                            <a:schemeClr val="tx1"/>
                          </a:solidFill>
                          <a:effectLst/>
                          <a:latin typeface="Calibri" panose="020F0502020204030204" pitchFamily="34" charset="0"/>
                          <a:ea typeface="+mn-ea"/>
                          <a:cs typeface="Calibri" panose="020F0502020204030204" pitchFamily="34" charset="0"/>
                        </a:rPr>
                        <a:t>pe 1.11.2024 mennessä</a:t>
                      </a:r>
                      <a:br>
                        <a:rPr lang="fi-FI" sz="1600" kern="1200" dirty="0">
                          <a:solidFill>
                            <a:schemeClr val="tx1"/>
                          </a:solidFill>
                          <a:effectLst/>
                          <a:latin typeface="Calibri" panose="020F0502020204030204" pitchFamily="34" charset="0"/>
                          <a:ea typeface="+mn-ea"/>
                          <a:cs typeface="Calibri" panose="020F0502020204030204" pitchFamily="34" charset="0"/>
                        </a:rPr>
                      </a:br>
                      <a:r>
                        <a:rPr lang="fi-FI" sz="1600" kern="1200" dirty="0">
                          <a:solidFill>
                            <a:schemeClr val="tx1"/>
                          </a:solidFill>
                          <a:effectLst/>
                          <a:latin typeface="Calibri" panose="020F0502020204030204" pitchFamily="34" charset="0"/>
                          <a:ea typeface="+mn-ea"/>
                          <a:cs typeface="Calibri" panose="020F0502020204030204" pitchFamily="34" charset="0"/>
                        </a:rPr>
                        <a:t>(koskee syksyllä valmistuvia)</a:t>
                      </a:r>
                    </a:p>
                  </a:txBody>
                  <a:tcPr marT="45728" marB="45728" anchor="ctr" horzOverflow="overflow">
                    <a:lnL w="0" cap="flat" cmpd="sng" algn="ctr">
                      <a:solidFill>
                        <a:srgbClr val="808080"/>
                      </a:solidFill>
                      <a:prstDash val="solid"/>
                      <a:round/>
                      <a:headEnd type="none" w="med" len="med"/>
                      <a:tailEnd type="none" w="med" len="med"/>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hMerge="1">
                  <a:txBody>
                    <a:bodyPr/>
                    <a:lstStyle/>
                    <a:p>
                      <a:endParaRPr lang="fi-FI"/>
                    </a:p>
                  </a:txBody>
                  <a:tcPr/>
                </a:tc>
                <a:extLst>
                  <a:ext uri="{0D108BD9-81ED-4DB2-BD59-A6C34878D82A}">
                    <a16:rowId xmlns:a16="http://schemas.microsoft.com/office/drawing/2014/main" val="10006"/>
                  </a:ext>
                </a:extLst>
              </a:tr>
              <a:tr h="48624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1600" b="1" i="0" u="none" strike="noStrike" cap="none" normalizeH="0" baseline="0" dirty="0">
                          <a:ln>
                            <a:noFill/>
                          </a:ln>
                          <a:solidFill>
                            <a:schemeClr val="tx1"/>
                          </a:solidFill>
                          <a:effectLst/>
                          <a:latin typeface="Calibri" pitchFamily="34" charset="0"/>
                          <a:ea typeface="Times New Roman" pitchFamily="18" charset="0"/>
                          <a:cs typeface="Arial" charset="0"/>
                        </a:rPr>
                        <a:t>Ylioppilasjuhla</a:t>
                      </a:r>
                    </a:p>
                  </a:txBody>
                  <a:tcPr marT="45728" marB="45728" anchor="ctr" horzOverflow="overflow">
                    <a:lnL cap="flat">
                      <a:noFill/>
                    </a:lnL>
                    <a:lnR w="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fi-FI" sz="1600" kern="1200" dirty="0">
                          <a:solidFill>
                            <a:schemeClr val="tx1"/>
                          </a:solidFill>
                          <a:effectLst/>
                          <a:latin typeface="Calibri" panose="020F0502020204030204" pitchFamily="34" charset="0"/>
                          <a:ea typeface="+mn-ea"/>
                          <a:cs typeface="Calibri" panose="020F0502020204030204" pitchFamily="34" charset="0"/>
                        </a:rPr>
                        <a:t>to 5.12.2024klo </a:t>
                      </a:r>
                      <a:r>
                        <a:rPr kumimoji="0" lang="fi-FI" sz="1600" b="0" i="0" u="none" strike="noStrike" cap="none" normalizeH="0" baseline="0" dirty="0">
                          <a:ln>
                            <a:noFill/>
                          </a:ln>
                          <a:solidFill>
                            <a:schemeClr val="tx1"/>
                          </a:solidFill>
                          <a:effectLst/>
                          <a:latin typeface="Calibri" pitchFamily="34" charset="0"/>
                          <a:ea typeface="Times New Roman" pitchFamily="18" charset="0"/>
                          <a:cs typeface="Arial" charset="0"/>
                        </a:rPr>
                        <a:t>13.00-, Ervin Sali</a:t>
                      </a:r>
                    </a:p>
                  </a:txBody>
                  <a:tcPr marT="45728" marB="45728" anchor="ctr" horzOverflow="overflow">
                    <a:lnL w="0" cap="flat" cmpd="sng" algn="ctr">
                      <a:solidFill>
                        <a:srgbClr val="808080"/>
                      </a:solidFill>
                      <a:prstDash val="solid"/>
                      <a:round/>
                      <a:headEnd type="none" w="med" len="med"/>
                      <a:tailEnd type="none" w="med" len="med"/>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hMerge="1">
                  <a:txBody>
                    <a:bodyPr/>
                    <a:lstStyle/>
                    <a:p>
                      <a:endParaRPr lang="fi-FI"/>
                    </a:p>
                  </a:txBody>
                  <a:tcPr/>
                </a:tc>
                <a:extLst>
                  <a:ext uri="{0D108BD9-81ED-4DB2-BD59-A6C34878D82A}">
                    <a16:rowId xmlns:a16="http://schemas.microsoft.com/office/drawing/2014/main" val="2887948591"/>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2"/>
          <p:cNvSpPr/>
          <p:nvPr/>
        </p:nvSpPr>
        <p:spPr>
          <a:xfrm>
            <a:off x="2261399" y="1764902"/>
            <a:ext cx="4621201" cy="553998"/>
          </a:xfrm>
          <a:prstGeom prst="rect">
            <a:avLst/>
          </a:prstGeom>
        </p:spPr>
        <p:txBody>
          <a:bodyPr wrap="none">
            <a:spAutoFit/>
          </a:bodyPr>
          <a:lstStyle/>
          <a:p>
            <a:pPr algn="ctr">
              <a:defRPr/>
            </a:pPr>
            <a:r>
              <a:rPr lang="fi-FI" sz="3000" b="1" dirty="0">
                <a:latin typeface="Calibri" pitchFamily="34" charset="0"/>
              </a:rPr>
              <a:t>Ilmoittautumisen mitätöinti</a:t>
            </a:r>
          </a:p>
        </p:txBody>
      </p:sp>
      <p:sp>
        <p:nvSpPr>
          <p:cNvPr id="4" name="Suorakulmio 3"/>
          <p:cNvSpPr/>
          <p:nvPr/>
        </p:nvSpPr>
        <p:spPr>
          <a:xfrm>
            <a:off x="457200" y="2348880"/>
            <a:ext cx="8229601" cy="3416320"/>
          </a:xfrm>
          <a:prstGeom prst="rect">
            <a:avLst/>
          </a:prstGeom>
        </p:spPr>
        <p:txBody>
          <a:bodyPr wrap="square">
            <a:spAutoFit/>
          </a:bodyPr>
          <a:lstStyle/>
          <a:p>
            <a:pPr eaLnBrk="1" hangingPunct="1"/>
            <a:r>
              <a:rPr lang="fi-FI" altLang="fi-FI" dirty="0">
                <a:latin typeface="Calibri" pitchFamily="34" charset="0"/>
              </a:rPr>
              <a:t>Ylioppilastutkintolautakunta voi erityisen painavasta syystä mitätöidä kokelaan ilmoittautumisen hakemuksen perusteella. Painaviksi syiksi lautakunta on katsonut esimerkiksi sairauden, ulkomailla tapahtuvan opiskelun tai työskentelyn sekä varusmiespalveluksen aiheuttaman esteen. Hakemukseen on liitettävä todistus esteestä, esimerkiksi lääkärintodistus, josta sairaus ja työkyvyttömyysaika ilmenevät, todistus ulkomailla opiskelusta tai ulkomailla työskentelystä kokeiden aikana tai todistus siitä, että varusmiehelle ei ole myönnetty lomaa tutkintoon osallistumista varten. Opiskelu tai työskentely kotimaassa tai pelkkä varusmiespalvelus ei riitä perusteeksi.</a:t>
            </a:r>
            <a:br>
              <a:rPr lang="fi-FI" altLang="fi-FI" dirty="0">
                <a:latin typeface="Calibri" pitchFamily="34" charset="0"/>
              </a:rPr>
            </a:br>
            <a:r>
              <a:rPr lang="en-GB" altLang="fi-FI" dirty="0" err="1">
                <a:latin typeface="Calibri" pitchFamily="34" charset="0"/>
              </a:rPr>
              <a:t>Ilmoittautumisen</a:t>
            </a:r>
            <a:r>
              <a:rPr lang="en-GB" altLang="fi-FI" dirty="0">
                <a:latin typeface="Calibri" pitchFamily="34" charset="0"/>
              </a:rPr>
              <a:t> </a:t>
            </a:r>
            <a:r>
              <a:rPr lang="en-GB" altLang="fi-FI" dirty="0" err="1">
                <a:latin typeface="Calibri" pitchFamily="34" charset="0"/>
              </a:rPr>
              <a:t>mitätöinti</a:t>
            </a:r>
            <a:r>
              <a:rPr lang="en-GB" altLang="fi-FI" dirty="0">
                <a:latin typeface="Calibri" pitchFamily="34" charset="0"/>
              </a:rPr>
              <a:t> </a:t>
            </a:r>
            <a:r>
              <a:rPr lang="en-GB" altLang="fi-FI" dirty="0" err="1">
                <a:latin typeface="Calibri" pitchFamily="34" charset="0"/>
              </a:rPr>
              <a:t>ei</a:t>
            </a:r>
            <a:r>
              <a:rPr lang="en-GB" altLang="fi-FI" dirty="0">
                <a:latin typeface="Calibri" pitchFamily="34" charset="0"/>
              </a:rPr>
              <a:t> </a:t>
            </a:r>
            <a:r>
              <a:rPr lang="en-GB" altLang="fi-FI" dirty="0" err="1">
                <a:latin typeface="Calibri" pitchFamily="34" charset="0"/>
              </a:rPr>
              <a:t>pidennä</a:t>
            </a:r>
            <a:r>
              <a:rPr lang="en-GB" altLang="fi-FI" dirty="0">
                <a:latin typeface="Calibri" pitchFamily="34" charset="0"/>
              </a:rPr>
              <a:t> </a:t>
            </a:r>
            <a:r>
              <a:rPr lang="en-GB" altLang="fi-FI" dirty="0" err="1">
                <a:latin typeface="Calibri" pitchFamily="34" charset="0"/>
              </a:rPr>
              <a:t>tutkinnon</a:t>
            </a:r>
            <a:r>
              <a:rPr lang="en-GB" altLang="fi-FI" dirty="0">
                <a:latin typeface="Calibri" pitchFamily="34" charset="0"/>
              </a:rPr>
              <a:t> </a:t>
            </a:r>
            <a:r>
              <a:rPr lang="en-GB" altLang="fi-FI" dirty="0" err="1">
                <a:latin typeface="Calibri" pitchFamily="34" charset="0"/>
              </a:rPr>
              <a:t>suorittamiselle</a:t>
            </a:r>
            <a:r>
              <a:rPr lang="en-GB" altLang="fi-FI" dirty="0">
                <a:latin typeface="Calibri" pitchFamily="34" charset="0"/>
              </a:rPr>
              <a:t> </a:t>
            </a:r>
            <a:r>
              <a:rPr lang="en-GB" altLang="fi-FI" dirty="0" err="1">
                <a:latin typeface="Calibri" pitchFamily="34" charset="0"/>
              </a:rPr>
              <a:t>säädettyä</a:t>
            </a:r>
            <a:r>
              <a:rPr lang="en-GB" altLang="fi-FI" dirty="0">
                <a:latin typeface="Calibri" pitchFamily="34" charset="0"/>
              </a:rPr>
              <a:t> </a:t>
            </a:r>
            <a:r>
              <a:rPr lang="en-GB" altLang="fi-FI" dirty="0" err="1">
                <a:latin typeface="Calibri" pitchFamily="34" charset="0"/>
              </a:rPr>
              <a:t>aikaa</a:t>
            </a:r>
            <a:r>
              <a:rPr lang="en-GB" altLang="fi-FI" dirty="0">
                <a:latin typeface="Calibri" pitchFamily="34" charset="0"/>
              </a:rPr>
              <a:t>.</a:t>
            </a:r>
          </a:p>
          <a:p>
            <a:pPr eaLnBrk="1" hangingPunct="1"/>
            <a:r>
              <a:rPr lang="fi-FI" altLang="fi-FI" dirty="0">
                <a:latin typeface="Calibri" pitchFamily="34" charset="0"/>
              </a:rPr>
              <a:t>Vapaamuotoinen mitätöintihakemus tehdään yhdessä rehtorin kanssa, joka toimittaa hakemuksen ylioppilastutkintolautakunnalle.</a:t>
            </a:r>
            <a:endParaRPr lang="en-GB" altLang="fi-FI" dirty="0">
              <a:latin typeface="Calibri" pitchFamily="34" charset="0"/>
            </a:endParaRPr>
          </a:p>
        </p:txBody>
      </p:sp>
    </p:spTree>
    <p:extLst>
      <p:ext uri="{BB962C8B-B14F-4D97-AF65-F5344CB8AC3E}">
        <p14:creationId xmlns:p14="http://schemas.microsoft.com/office/powerpoint/2010/main" val="3317288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descr="https://encrypted-tbn0.gstatic.com/images?q=tbn:ANd9GcTG1lgse3pt6nP2tg_w88LQ1rRlrkRCnTGH9nFLozmn3A1vR41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800" y="4149080"/>
            <a:ext cx="2491699" cy="249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5"/>
          <p:cNvSpPr>
            <a:spLocks noChangeArrowheads="1"/>
          </p:cNvSpPr>
          <p:nvPr/>
        </p:nvSpPr>
        <p:spPr bwMode="auto">
          <a:xfrm>
            <a:off x="611560" y="2650529"/>
            <a:ext cx="8137525"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717550" indent="-7175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1" eaLnBrk="1" hangingPunct="1">
              <a:buFontTx/>
              <a:buChar char="•"/>
              <a:defRPr/>
            </a:pPr>
            <a:r>
              <a:rPr lang="fi-FI" sz="2000" dirty="0">
                <a:latin typeface="Calibri" pitchFamily="34" charset="0"/>
              </a:rPr>
              <a:t>Koemaksu on 38,00 € jokaiselta kokeelta.</a:t>
            </a:r>
          </a:p>
          <a:p>
            <a:pPr lvl="1" eaLnBrk="1" hangingPunct="1">
              <a:buFontTx/>
              <a:buChar char="•"/>
              <a:defRPr/>
            </a:pPr>
            <a:endParaRPr lang="fi-FI" sz="2000" dirty="0">
              <a:latin typeface="Calibri" pitchFamily="34" charset="0"/>
            </a:endParaRPr>
          </a:p>
          <a:p>
            <a:pPr lvl="1" eaLnBrk="1" hangingPunct="1">
              <a:buFontTx/>
              <a:buChar char="•"/>
              <a:defRPr/>
            </a:pPr>
            <a:r>
              <a:rPr lang="fi-FI" sz="2000" b="1" dirty="0">
                <a:latin typeface="Calibri" pitchFamily="34" charset="0"/>
              </a:rPr>
              <a:t>Maksu pankkisiirrolla</a:t>
            </a:r>
            <a:r>
              <a:rPr lang="fi-FI" sz="2000" dirty="0">
                <a:latin typeface="Calibri" pitchFamily="34" charset="0"/>
              </a:rPr>
              <a:t>, joka lähetetään kotiosoitteeseen ennen tutkintoa.</a:t>
            </a:r>
          </a:p>
          <a:p>
            <a:pPr marL="0" lvl="1" indent="0" eaLnBrk="1" hangingPunct="1">
              <a:defRPr/>
            </a:pPr>
            <a:r>
              <a:rPr lang="fi-FI" sz="2000" dirty="0">
                <a:latin typeface="Calibri" pitchFamily="34" charset="0"/>
              </a:rPr>
              <a:t> </a:t>
            </a:r>
          </a:p>
          <a:p>
            <a:pPr lvl="1" eaLnBrk="1" hangingPunct="1">
              <a:buFontTx/>
              <a:buChar char="•"/>
              <a:defRPr/>
            </a:pPr>
            <a:r>
              <a:rPr lang="fi-FI" sz="2000" b="1" dirty="0">
                <a:latin typeface="Calibri" pitchFamily="34" charset="0"/>
              </a:rPr>
              <a:t>Ilmoittautuessasi tutkintoon olet</a:t>
            </a:r>
            <a:br>
              <a:rPr lang="fi-FI" sz="2000" b="1" dirty="0">
                <a:latin typeface="Calibri" pitchFamily="34" charset="0"/>
              </a:rPr>
            </a:br>
            <a:r>
              <a:rPr lang="fi-FI" sz="2000" b="1" dirty="0">
                <a:latin typeface="Calibri" pitchFamily="34" charset="0"/>
              </a:rPr>
              <a:t>velvollinen maksamaan ylioppilas-</a:t>
            </a:r>
            <a:br>
              <a:rPr lang="fi-FI" sz="2000" b="1" dirty="0">
                <a:latin typeface="Calibri" pitchFamily="34" charset="0"/>
              </a:rPr>
            </a:br>
            <a:r>
              <a:rPr lang="fi-FI" sz="2000" b="1" dirty="0">
                <a:latin typeface="Calibri" pitchFamily="34" charset="0"/>
              </a:rPr>
              <a:t>tutkintoon liittyvät maksut.</a:t>
            </a:r>
            <a:br>
              <a:rPr lang="fi-FI" sz="2000" b="1" dirty="0">
                <a:latin typeface="Calibri" pitchFamily="34" charset="0"/>
              </a:rPr>
            </a:br>
            <a:r>
              <a:rPr lang="fi-FI" sz="2000" b="1" dirty="0">
                <a:latin typeface="Calibri" pitchFamily="34" charset="0"/>
              </a:rPr>
              <a:t>Ylioppilastutkintotodistuksen saaminen</a:t>
            </a:r>
            <a:br>
              <a:rPr lang="fi-FI" sz="2000" b="1" dirty="0">
                <a:latin typeface="Calibri" pitchFamily="34" charset="0"/>
              </a:rPr>
            </a:br>
            <a:r>
              <a:rPr lang="fi-FI" sz="2000" b="1" dirty="0">
                <a:latin typeface="Calibri" pitchFamily="34" charset="0"/>
              </a:rPr>
              <a:t>edellyttää, että olet suorittanut tutkintomaksut.</a:t>
            </a:r>
            <a:endParaRPr lang="fi-FI" sz="2000" b="1" cap="small" dirty="0">
              <a:latin typeface="Calibri" panose="020F0502020204030204" pitchFamily="34" charset="0"/>
            </a:endParaRPr>
          </a:p>
          <a:p>
            <a:pPr lvl="1" eaLnBrk="1" hangingPunct="1">
              <a:spcBef>
                <a:spcPct val="100000"/>
              </a:spcBef>
              <a:spcAft>
                <a:spcPct val="15000"/>
              </a:spcAft>
              <a:buFontTx/>
              <a:buChar char="•"/>
              <a:defRPr/>
            </a:pPr>
            <a:endParaRPr lang="fi-FI" altLang="fi-FI" sz="1600" b="1" dirty="0">
              <a:latin typeface="Calibri" pitchFamily="34" charset="0"/>
            </a:endParaRPr>
          </a:p>
        </p:txBody>
      </p:sp>
      <p:sp>
        <p:nvSpPr>
          <p:cNvPr id="5" name="Text Box 26"/>
          <p:cNvSpPr txBox="1">
            <a:spLocks noChangeArrowheads="1"/>
          </p:cNvSpPr>
          <p:nvPr/>
        </p:nvSpPr>
        <p:spPr bwMode="auto">
          <a:xfrm>
            <a:off x="85502" y="1844824"/>
            <a:ext cx="8972996" cy="707886"/>
          </a:xfrm>
          <a:prstGeom prst="rect">
            <a:avLst/>
          </a:prstGeom>
          <a:noFill/>
          <a:ln w="9525">
            <a:noFill/>
            <a:miter lim="800000"/>
            <a:headEnd/>
            <a:tailEnd/>
          </a:ln>
        </p:spPr>
        <p:txBody>
          <a:bodyPr wrap="square">
            <a:spAutoFit/>
          </a:bodyPr>
          <a:lstStyle/>
          <a:p>
            <a:pPr algn="ctr">
              <a:defRPr/>
            </a:pPr>
            <a:r>
              <a:rPr lang="fi-FI" sz="4000" b="1" dirty="0">
                <a:latin typeface="Calibri" pitchFamily="34" charset="0"/>
                <a:cs typeface="+mn-cs"/>
              </a:rPr>
              <a:t>Yo-tutkintomaksut</a:t>
            </a:r>
          </a:p>
        </p:txBody>
      </p:sp>
    </p:spTree>
    <p:extLst>
      <p:ext uri="{BB962C8B-B14F-4D97-AF65-F5344CB8AC3E}">
        <p14:creationId xmlns:p14="http://schemas.microsoft.com/office/powerpoint/2010/main" val="2573963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539552" y="1772816"/>
            <a:ext cx="7992888" cy="553998"/>
          </a:xfrm>
          <a:prstGeom prst="rect">
            <a:avLst/>
          </a:prstGeom>
          <a:noFill/>
        </p:spPr>
        <p:txBody>
          <a:bodyPr wrap="square" rtlCol="0">
            <a:spAutoFit/>
          </a:bodyPr>
          <a:lstStyle/>
          <a:p>
            <a:pPr algn="ctr"/>
            <a:r>
              <a:rPr lang="fi-FI" sz="3000" b="1" dirty="0"/>
              <a:t>Ilmoittautuminen ylioppilastutkintoon</a:t>
            </a:r>
          </a:p>
        </p:txBody>
      </p:sp>
      <p:graphicFrame>
        <p:nvGraphicFramePr>
          <p:cNvPr id="3" name="Taulukko 2"/>
          <p:cNvGraphicFramePr>
            <a:graphicFrameLocks noGrp="1"/>
          </p:cNvGraphicFramePr>
          <p:nvPr>
            <p:extLst>
              <p:ext uri="{D42A27DB-BD31-4B8C-83A1-F6EECF244321}">
                <p14:modId xmlns:p14="http://schemas.microsoft.com/office/powerpoint/2010/main" val="2996473895"/>
              </p:ext>
            </p:extLst>
          </p:nvPr>
        </p:nvGraphicFramePr>
        <p:xfrm>
          <a:off x="683568" y="2428067"/>
          <a:ext cx="7704856" cy="4511040"/>
        </p:xfrm>
        <a:graphic>
          <a:graphicData uri="http://schemas.openxmlformats.org/drawingml/2006/table">
            <a:tbl>
              <a:tblPr firstRow="1" firstCol="1" lastRow="1" lastCol="1" bandRow="1" bandCol="1">
                <a:tableStyleId>{5C22544A-7EE6-4342-B048-85BDC9FD1C3A}</a:tableStyleId>
              </a:tblPr>
              <a:tblGrid>
                <a:gridCol w="7704856">
                  <a:extLst>
                    <a:ext uri="{9D8B030D-6E8A-4147-A177-3AD203B41FA5}">
                      <a16:colId xmlns:a16="http://schemas.microsoft.com/office/drawing/2014/main" val="2580789276"/>
                    </a:ext>
                  </a:extLst>
                </a:gridCol>
              </a:tblGrid>
              <a:tr h="0">
                <a:tc>
                  <a:txBody>
                    <a:bodyPr/>
                    <a:lstStyle/>
                    <a:p>
                      <a:pPr marL="342900" indent="-342900" algn="l" defTabSz="914400" rtl="0" eaLnBrk="1" latinLnBrk="0" hangingPunct="1">
                        <a:spcAft>
                          <a:spcPts val="0"/>
                        </a:spcAft>
                        <a:buFont typeface="Arial" panose="020B0604020202020204" pitchFamily="34" charset="0"/>
                        <a:buChar char="•"/>
                      </a:pPr>
                      <a:r>
                        <a:rPr lang="fi-FI" sz="1800" b="0" kern="1200" dirty="0">
                          <a:solidFill>
                            <a:schemeClr val="tx1"/>
                          </a:solidFill>
                          <a:effectLst/>
                          <a:latin typeface="Calibri" panose="020F0502020204030204" pitchFamily="34" charset="0"/>
                          <a:ea typeface="+mn-ea"/>
                          <a:cs typeface="Calibri" panose="020F0502020204030204" pitchFamily="34" charset="0"/>
                        </a:rPr>
                        <a:t>Jos suunnitelmasi kevään yo-kirjoituksiin ei tunnu selvältä, </a:t>
                      </a:r>
                      <a:br>
                        <a:rPr lang="fi-FI" sz="1800" b="0" kern="1200" dirty="0">
                          <a:solidFill>
                            <a:schemeClr val="tx1"/>
                          </a:solidFill>
                          <a:effectLst/>
                          <a:latin typeface="Calibri" panose="020F0502020204030204" pitchFamily="34" charset="0"/>
                          <a:ea typeface="+mn-ea"/>
                          <a:cs typeface="Calibri" panose="020F0502020204030204" pitchFamily="34" charset="0"/>
                        </a:rPr>
                      </a:br>
                      <a:r>
                        <a:rPr lang="fi-FI" sz="1800" b="0" kern="1200" dirty="0">
                          <a:solidFill>
                            <a:schemeClr val="tx1"/>
                          </a:solidFill>
                          <a:effectLst/>
                          <a:latin typeface="Calibri" panose="020F0502020204030204" pitchFamily="34" charset="0"/>
                          <a:ea typeface="+mn-ea"/>
                          <a:cs typeface="Calibri" panose="020F0502020204030204" pitchFamily="34" charset="0"/>
                        </a:rPr>
                        <a:t>ole yhteydessä opinto-ohjaajasi, ennen kuin ilmoittaudut.</a:t>
                      </a:r>
                    </a:p>
                    <a:p>
                      <a:pPr marL="0" indent="0" algn="l" defTabSz="914400" rtl="0" eaLnBrk="1" latinLnBrk="0" hangingPunct="1">
                        <a:spcAft>
                          <a:spcPts val="0"/>
                        </a:spcAft>
                        <a:buFont typeface="Arial" panose="020B0604020202020204" pitchFamily="34" charset="0"/>
                        <a:buNone/>
                      </a:pPr>
                      <a:endParaRPr lang="fi-FI" sz="1800" b="0" kern="1200" dirty="0">
                        <a:solidFill>
                          <a:schemeClr val="tx1"/>
                        </a:solidFill>
                        <a:effectLst/>
                        <a:latin typeface="Calibri" panose="020F0502020204030204" pitchFamily="34" charset="0"/>
                        <a:ea typeface="+mn-ea"/>
                        <a:cs typeface="Calibri" panose="020F0502020204030204" pitchFamily="34" charset="0"/>
                      </a:endParaRPr>
                    </a:p>
                    <a:p>
                      <a:pPr marL="342900" indent="-342900">
                        <a:spcAft>
                          <a:spcPts val="0"/>
                        </a:spcAft>
                        <a:buFont typeface="Arial" panose="020B0604020202020204" pitchFamily="34" charset="0"/>
                        <a:buChar char="•"/>
                      </a:pPr>
                      <a:r>
                        <a:rPr lang="fi-FI" sz="1800" b="0" dirty="0">
                          <a:solidFill>
                            <a:schemeClr val="tx1"/>
                          </a:solidFill>
                          <a:effectLst/>
                          <a:latin typeface="Calibri" panose="020F0502020204030204" pitchFamily="34" charset="0"/>
                          <a:cs typeface="Calibri" panose="020F0502020204030204" pitchFamily="34" charset="0"/>
                        </a:rPr>
                        <a:t>Tee ilmoittautumisesi hyvissä ajoin, mielellään ennen koeviikon alkua 22.5. (</a:t>
                      </a:r>
                      <a:r>
                        <a:rPr lang="fi-FI" sz="1800" b="0" dirty="0" err="1">
                          <a:solidFill>
                            <a:schemeClr val="tx1"/>
                          </a:solidFill>
                          <a:effectLst/>
                          <a:latin typeface="Calibri" panose="020F0502020204030204" pitchFamily="34" charset="0"/>
                          <a:cs typeface="Calibri" panose="020F0502020204030204" pitchFamily="34" charset="0"/>
                        </a:rPr>
                        <a:t>YTL:n</a:t>
                      </a:r>
                      <a:r>
                        <a:rPr lang="fi-FI" sz="1800" b="0" dirty="0">
                          <a:solidFill>
                            <a:schemeClr val="tx1"/>
                          </a:solidFill>
                          <a:effectLst/>
                          <a:latin typeface="Calibri" panose="020F0502020204030204" pitchFamily="34" charset="0"/>
                          <a:cs typeface="Calibri" panose="020F0502020204030204" pitchFamily="34" charset="0"/>
                        </a:rPr>
                        <a:t> ehdoton takaraja on 5.6.)</a:t>
                      </a:r>
                      <a:br>
                        <a:rPr lang="fi-FI" sz="1800" b="0" dirty="0">
                          <a:solidFill>
                            <a:schemeClr val="tx1"/>
                          </a:solidFill>
                          <a:effectLst/>
                          <a:latin typeface="Calibri" panose="020F0502020204030204" pitchFamily="34" charset="0"/>
                          <a:cs typeface="Calibri" panose="020F0502020204030204" pitchFamily="34" charset="0"/>
                        </a:rPr>
                      </a:br>
                      <a:endParaRPr lang="fi-FI" sz="1800" b="0" dirty="0">
                        <a:solidFill>
                          <a:schemeClr val="tx1"/>
                        </a:solidFill>
                        <a:effectLst/>
                        <a:latin typeface="Calibri" panose="020F0502020204030204" pitchFamily="34" charset="0"/>
                        <a:cs typeface="Calibri" panose="020F0502020204030204" pitchFamily="34" charset="0"/>
                      </a:endParaRPr>
                    </a:p>
                    <a:p>
                      <a:pPr marL="342900" indent="-342900">
                        <a:spcAft>
                          <a:spcPts val="0"/>
                        </a:spcAft>
                        <a:buFont typeface="Arial" panose="020B0604020202020204" pitchFamily="34" charset="0"/>
                        <a:buChar char="•"/>
                      </a:pPr>
                      <a:r>
                        <a:rPr lang="fi-FI" sz="1800" b="0" dirty="0">
                          <a:solidFill>
                            <a:schemeClr val="tx1"/>
                          </a:solidFill>
                          <a:effectLst/>
                          <a:latin typeface="Calibri" panose="020F0502020204030204" pitchFamily="34" charset="0"/>
                          <a:cs typeface="Calibri" panose="020F0502020204030204" pitchFamily="34" charset="0"/>
                        </a:rPr>
                        <a:t>Ilmoittautuminen syötetään ensin Wilmaan.</a:t>
                      </a:r>
                    </a:p>
                    <a:p>
                      <a:pPr marL="0" indent="0">
                        <a:spcAft>
                          <a:spcPts val="0"/>
                        </a:spcAft>
                        <a:buFont typeface="Arial" panose="020B0604020202020204" pitchFamily="34" charset="0"/>
                        <a:buNone/>
                      </a:pPr>
                      <a:endParaRPr lang="fi-FI" sz="1800" b="0" dirty="0">
                        <a:solidFill>
                          <a:schemeClr val="tx1"/>
                        </a:solidFill>
                        <a:effectLst/>
                        <a:latin typeface="Calibri" panose="020F0502020204030204" pitchFamily="34" charset="0"/>
                        <a:cs typeface="Calibri" panose="020F0502020204030204" pitchFamily="34" charset="0"/>
                      </a:endParaRPr>
                    </a:p>
                    <a:p>
                      <a:pPr marL="342900" indent="-342900">
                        <a:spcAft>
                          <a:spcPts val="0"/>
                        </a:spcAft>
                        <a:buFont typeface="Arial" panose="020B0604020202020204" pitchFamily="34" charset="0"/>
                        <a:buChar char="•"/>
                      </a:pPr>
                      <a:r>
                        <a:rPr lang="fi-FI" sz="1800" b="0" dirty="0">
                          <a:solidFill>
                            <a:schemeClr val="tx1"/>
                          </a:solidFill>
                          <a:effectLst/>
                          <a:latin typeface="Calibri" panose="020F0502020204030204" pitchFamily="34" charset="0"/>
                          <a:cs typeface="Calibri" panose="020F0502020204030204" pitchFamily="34" charset="0"/>
                        </a:rPr>
                        <a:t>Sen jälkeen</a:t>
                      </a:r>
                      <a:r>
                        <a:rPr lang="fi-FI" sz="1800" b="0" baseline="0" dirty="0">
                          <a:solidFill>
                            <a:schemeClr val="tx1"/>
                          </a:solidFill>
                          <a:effectLst/>
                          <a:latin typeface="Calibri" panose="020F0502020204030204" pitchFamily="34" charset="0"/>
                          <a:cs typeface="Calibri" panose="020F0502020204030204" pitchFamily="34" charset="0"/>
                        </a:rPr>
                        <a:t> </a:t>
                      </a:r>
                      <a:r>
                        <a:rPr lang="fi-FI" sz="1800" b="1" dirty="0">
                          <a:solidFill>
                            <a:srgbClr val="FF0000"/>
                          </a:solidFill>
                          <a:effectLst/>
                          <a:latin typeface="Calibri" panose="020F0502020204030204" pitchFamily="34" charset="0"/>
                          <a:cs typeface="Calibri" panose="020F0502020204030204" pitchFamily="34" charset="0"/>
                        </a:rPr>
                        <a:t>LOMAKE</a:t>
                      </a:r>
                      <a:r>
                        <a:rPr lang="fi-FI" sz="1800" b="0" dirty="0">
                          <a:solidFill>
                            <a:schemeClr val="tx1"/>
                          </a:solidFill>
                          <a:effectLst/>
                          <a:latin typeface="Calibri" panose="020F0502020204030204" pitchFamily="34" charset="0"/>
                          <a:cs typeface="Calibri" panose="020F0502020204030204" pitchFamily="34" charset="0"/>
                        </a:rPr>
                        <a:t> tulostetaan, allekirjoitetaan ja paperinen ilmoittautuminen </a:t>
                      </a:r>
                      <a:br>
                        <a:rPr lang="fi-FI" sz="1800" b="0" dirty="0">
                          <a:solidFill>
                            <a:schemeClr val="tx1"/>
                          </a:solidFill>
                          <a:effectLst/>
                          <a:latin typeface="Calibri" panose="020F0502020204030204" pitchFamily="34" charset="0"/>
                          <a:cs typeface="Calibri" panose="020F0502020204030204" pitchFamily="34" charset="0"/>
                        </a:rPr>
                      </a:br>
                      <a:r>
                        <a:rPr lang="fi-FI" sz="1800" b="1" dirty="0">
                          <a:solidFill>
                            <a:srgbClr val="FF0000"/>
                          </a:solidFill>
                          <a:effectLst/>
                          <a:latin typeface="Calibri" panose="020F0502020204030204" pitchFamily="34" charset="0"/>
                          <a:cs typeface="Calibri" panose="020F0502020204030204" pitchFamily="34" charset="0"/>
                        </a:rPr>
                        <a:t>toimitetaan opintotoimistoon. </a:t>
                      </a:r>
                      <a:br>
                        <a:rPr lang="fi-FI" sz="1800" b="1" dirty="0">
                          <a:solidFill>
                            <a:srgbClr val="FF0000"/>
                          </a:solidFill>
                          <a:effectLst/>
                          <a:latin typeface="Calibri" panose="020F0502020204030204" pitchFamily="34" charset="0"/>
                          <a:cs typeface="Calibri" panose="020F0502020204030204" pitchFamily="34" charset="0"/>
                        </a:rPr>
                      </a:br>
                      <a:r>
                        <a:rPr lang="fi-FI" sz="1800" b="0" dirty="0">
                          <a:solidFill>
                            <a:srgbClr val="FF0000"/>
                          </a:solidFill>
                          <a:effectLst/>
                          <a:latin typeface="Calibri" panose="020F0502020204030204" pitchFamily="34" charset="0"/>
                          <a:cs typeface="Calibri" panose="020F0502020204030204" pitchFamily="34" charset="0"/>
                        </a:rPr>
                        <a:t>(Evelin, B-osa, 2. krs, hallinto)</a:t>
                      </a:r>
                      <a:endParaRPr lang="fi-FI" sz="1800" b="0" dirty="0">
                        <a:solidFill>
                          <a:schemeClr val="tx1"/>
                        </a:solidFill>
                        <a:effectLst/>
                        <a:latin typeface="Calibri" panose="020F0502020204030204" pitchFamily="34" charset="0"/>
                        <a:cs typeface="Calibri" panose="020F0502020204030204" pitchFamily="34" charset="0"/>
                      </a:endParaRPr>
                    </a:p>
                    <a:p>
                      <a:pPr marL="0" indent="0">
                        <a:spcAft>
                          <a:spcPts val="0"/>
                        </a:spcAft>
                        <a:buFont typeface="Arial" panose="020B0604020202020204" pitchFamily="34" charset="0"/>
                        <a:buNone/>
                      </a:pPr>
                      <a:endParaRPr lang="fi-FI" sz="1800" b="0" dirty="0">
                        <a:solidFill>
                          <a:schemeClr val="tx1"/>
                        </a:solidFill>
                        <a:effectLst/>
                        <a:latin typeface="Calibri" panose="020F0502020204030204" pitchFamily="34" charset="0"/>
                        <a:cs typeface="Calibri" panose="020F0502020204030204" pitchFamily="34" charset="0"/>
                      </a:endParaRPr>
                    </a:p>
                    <a:p>
                      <a:pPr marL="342900" indent="-342900">
                        <a:spcAft>
                          <a:spcPts val="0"/>
                        </a:spcAft>
                        <a:buFont typeface="Arial" panose="020B0604020202020204" pitchFamily="34" charset="0"/>
                        <a:buChar char="•"/>
                      </a:pPr>
                      <a:r>
                        <a:rPr lang="fi-FI" sz="1800" b="0" dirty="0">
                          <a:solidFill>
                            <a:schemeClr val="tx1"/>
                          </a:solidFill>
                          <a:effectLst/>
                          <a:latin typeface="Calibri" panose="020F0502020204030204" pitchFamily="34" charset="0"/>
                          <a:cs typeface="Calibri" panose="020F0502020204030204" pitchFamily="34" charset="0"/>
                        </a:rPr>
                        <a:t>Varaa hetki aikaa ilmoittautumisen palautukseen, opintotoimistolla tarkistamme yhdessä ilmoittautumisesi.</a:t>
                      </a:r>
                    </a:p>
                    <a:p>
                      <a:pPr marL="171450" indent="-171450">
                        <a:spcAft>
                          <a:spcPts val="0"/>
                        </a:spcAft>
                        <a:buFont typeface="Arial" panose="020B0604020202020204" pitchFamily="34" charset="0"/>
                        <a:buChar char="•"/>
                      </a:pPr>
                      <a:endParaRPr lang="fi-FI" sz="2600" b="0" dirty="0">
                        <a:solidFill>
                          <a:schemeClr val="tx1"/>
                        </a:solidFill>
                        <a:effectLst/>
                        <a:latin typeface="Calibri" panose="020F0502020204030204" pitchFamily="34" charset="0"/>
                        <a:cs typeface="Calibri" panose="020F0502020204030204" pitchFamily="34" charset="0"/>
                      </a:endParaRPr>
                    </a:p>
                  </a:txBody>
                  <a:tcPr marL="68580" marR="68580" marT="0" marB="0" anchor="ctr">
                    <a:noFill/>
                  </a:tcPr>
                </a:tc>
                <a:extLst>
                  <a:ext uri="{0D108BD9-81ED-4DB2-BD59-A6C34878D82A}">
                    <a16:rowId xmlns:a16="http://schemas.microsoft.com/office/drawing/2014/main" val="3566652657"/>
                  </a:ext>
                </a:extLst>
              </a:tr>
            </a:tbl>
          </a:graphicData>
        </a:graphic>
      </p:graphicFrame>
    </p:spTree>
    <p:extLst>
      <p:ext uri="{BB962C8B-B14F-4D97-AF65-F5344CB8AC3E}">
        <p14:creationId xmlns:p14="http://schemas.microsoft.com/office/powerpoint/2010/main" val="2795377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BFBC57AC-00DA-4E1A-B876-0FFB67CDA9BF}"/>
              </a:ext>
            </a:extLst>
          </p:cNvPr>
          <p:cNvPicPr>
            <a:picLocks noChangeAspect="1"/>
          </p:cNvPicPr>
          <p:nvPr/>
        </p:nvPicPr>
        <p:blipFill>
          <a:blip r:embed="rId2"/>
          <a:stretch>
            <a:fillRect/>
          </a:stretch>
        </p:blipFill>
        <p:spPr>
          <a:xfrm>
            <a:off x="647565" y="2193831"/>
            <a:ext cx="5976664" cy="4801911"/>
          </a:xfrm>
          <a:prstGeom prst="rect">
            <a:avLst/>
          </a:prstGeom>
        </p:spPr>
      </p:pic>
      <p:sp>
        <p:nvSpPr>
          <p:cNvPr id="3" name="Nuoli oikealle 2"/>
          <p:cNvSpPr/>
          <p:nvPr/>
        </p:nvSpPr>
        <p:spPr>
          <a:xfrm>
            <a:off x="38383" y="2196318"/>
            <a:ext cx="576064" cy="360040"/>
          </a:xfrm>
          <a:prstGeom prst="rightArrow">
            <a:avLst>
              <a:gd name="adj1" fmla="val 50000"/>
              <a:gd name="adj2" fmla="val 484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Tekstiruutu 3">
            <a:extLst>
              <a:ext uri="{FF2B5EF4-FFF2-40B4-BE49-F238E27FC236}">
                <a16:creationId xmlns:a16="http://schemas.microsoft.com/office/drawing/2014/main" id="{85B96C1C-9099-4276-B5E7-313B2D1374BB}"/>
              </a:ext>
            </a:extLst>
          </p:cNvPr>
          <p:cNvSpPr txBox="1"/>
          <p:nvPr/>
        </p:nvSpPr>
        <p:spPr>
          <a:xfrm>
            <a:off x="5599557" y="4077072"/>
            <a:ext cx="3528392" cy="1477328"/>
          </a:xfrm>
          <a:prstGeom prst="rect">
            <a:avLst/>
          </a:prstGeom>
          <a:solidFill>
            <a:srgbClr val="FFFF00"/>
          </a:solidFill>
        </p:spPr>
        <p:txBody>
          <a:bodyPr wrap="square" rtlCol="0">
            <a:spAutoFit/>
          </a:bodyPr>
          <a:lstStyle/>
          <a:p>
            <a:r>
              <a:rPr lang="fi-FI" b="1" dirty="0" err="1"/>
              <a:t>Jatkosuunnitelman</a:t>
            </a:r>
            <a:r>
              <a:rPr lang="fi-FI" dirty="0"/>
              <a:t> puolelle ne aineet, jotka kirjoitat myöhemmin, esim. 2025K. </a:t>
            </a:r>
            <a:r>
              <a:rPr lang="fi-FI" dirty="0" err="1"/>
              <a:t>Jatkosuunnitelma</a:t>
            </a:r>
            <a:r>
              <a:rPr lang="fi-FI" dirty="0"/>
              <a:t> jää tyhjäksi, jos valmistut syksyllä 2024.</a:t>
            </a:r>
          </a:p>
        </p:txBody>
      </p:sp>
      <p:sp>
        <p:nvSpPr>
          <p:cNvPr id="5" name="Tekstiruutu 4">
            <a:extLst>
              <a:ext uri="{FF2B5EF4-FFF2-40B4-BE49-F238E27FC236}">
                <a16:creationId xmlns:a16="http://schemas.microsoft.com/office/drawing/2014/main" id="{1179C055-78C5-46EB-A008-DD449766E542}"/>
              </a:ext>
            </a:extLst>
          </p:cNvPr>
          <p:cNvSpPr txBox="1"/>
          <p:nvPr/>
        </p:nvSpPr>
        <p:spPr>
          <a:xfrm>
            <a:off x="6073328" y="2736502"/>
            <a:ext cx="2952328" cy="1200329"/>
          </a:xfrm>
          <a:prstGeom prst="rect">
            <a:avLst/>
          </a:prstGeom>
          <a:solidFill>
            <a:srgbClr val="FFFF00"/>
          </a:solidFill>
        </p:spPr>
        <p:txBody>
          <a:bodyPr wrap="square" rtlCol="0">
            <a:spAutoFit/>
          </a:bodyPr>
          <a:lstStyle/>
          <a:p>
            <a:r>
              <a:rPr lang="fi-FI" b="1" dirty="0"/>
              <a:t>ilmoittautumisen puolelle </a:t>
            </a:r>
          </a:p>
          <a:p>
            <a:r>
              <a:rPr lang="fi-FI" dirty="0"/>
              <a:t>ne aineet, jotka aiot kirjoittaa </a:t>
            </a:r>
            <a:r>
              <a:rPr lang="fi-FI" b="1" dirty="0">
                <a:solidFill>
                  <a:srgbClr val="FF0000"/>
                </a:solidFill>
              </a:rPr>
              <a:t>syksyn 2024</a:t>
            </a:r>
          </a:p>
          <a:p>
            <a:r>
              <a:rPr lang="fi-FI" dirty="0"/>
              <a:t>yo-tutkinnossa</a:t>
            </a:r>
          </a:p>
        </p:txBody>
      </p:sp>
      <p:sp>
        <p:nvSpPr>
          <p:cNvPr id="6" name="Tekstiruutu 5">
            <a:extLst>
              <a:ext uri="{FF2B5EF4-FFF2-40B4-BE49-F238E27FC236}">
                <a16:creationId xmlns:a16="http://schemas.microsoft.com/office/drawing/2014/main" id="{AECD1F62-C4DE-41C9-8AAB-E4F4D42E48B6}"/>
              </a:ext>
            </a:extLst>
          </p:cNvPr>
          <p:cNvSpPr txBox="1"/>
          <p:nvPr/>
        </p:nvSpPr>
        <p:spPr>
          <a:xfrm>
            <a:off x="536665" y="1658305"/>
            <a:ext cx="7992888" cy="553998"/>
          </a:xfrm>
          <a:prstGeom prst="rect">
            <a:avLst/>
          </a:prstGeom>
          <a:noFill/>
        </p:spPr>
        <p:txBody>
          <a:bodyPr wrap="square" rtlCol="0">
            <a:spAutoFit/>
          </a:bodyPr>
          <a:lstStyle/>
          <a:p>
            <a:pPr algn="ctr"/>
            <a:r>
              <a:rPr lang="fi-FI" sz="3000" b="1" dirty="0"/>
              <a:t>Ilmoittautuminen ylioppilastutkintoon</a:t>
            </a:r>
          </a:p>
        </p:txBody>
      </p:sp>
      <p:sp>
        <p:nvSpPr>
          <p:cNvPr id="7" name="Nuoli oikealle 2">
            <a:extLst>
              <a:ext uri="{FF2B5EF4-FFF2-40B4-BE49-F238E27FC236}">
                <a16:creationId xmlns:a16="http://schemas.microsoft.com/office/drawing/2014/main" id="{41B93B57-2B95-4700-9A5A-E44014AEECA6}"/>
              </a:ext>
            </a:extLst>
          </p:cNvPr>
          <p:cNvSpPr/>
          <p:nvPr/>
        </p:nvSpPr>
        <p:spPr>
          <a:xfrm>
            <a:off x="16051" y="4594786"/>
            <a:ext cx="576064" cy="360040"/>
          </a:xfrm>
          <a:prstGeom prst="rightArrow">
            <a:avLst>
              <a:gd name="adj1" fmla="val 50000"/>
              <a:gd name="adj2" fmla="val 484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Tekstiruutu 9">
            <a:extLst>
              <a:ext uri="{FF2B5EF4-FFF2-40B4-BE49-F238E27FC236}">
                <a16:creationId xmlns:a16="http://schemas.microsoft.com/office/drawing/2014/main" id="{FE3B8091-4F95-4DF6-BCBA-9A1DF1239641}"/>
              </a:ext>
            </a:extLst>
          </p:cNvPr>
          <p:cNvSpPr txBox="1"/>
          <p:nvPr/>
        </p:nvSpPr>
        <p:spPr>
          <a:xfrm>
            <a:off x="3563888" y="2204822"/>
            <a:ext cx="3372633" cy="369332"/>
          </a:xfrm>
          <a:prstGeom prst="rect">
            <a:avLst/>
          </a:prstGeom>
          <a:solidFill>
            <a:srgbClr val="FFFF00"/>
          </a:solidFill>
        </p:spPr>
        <p:txBody>
          <a:bodyPr wrap="square" rtlCol="0">
            <a:spAutoFit/>
          </a:bodyPr>
          <a:lstStyle/>
          <a:p>
            <a:r>
              <a:rPr lang="fi-FI" b="1" dirty="0"/>
              <a:t>Wilma, kohdasta lomakkeet</a:t>
            </a:r>
          </a:p>
        </p:txBody>
      </p:sp>
    </p:spTree>
    <p:extLst>
      <p:ext uri="{BB962C8B-B14F-4D97-AF65-F5344CB8AC3E}">
        <p14:creationId xmlns:p14="http://schemas.microsoft.com/office/powerpoint/2010/main" val="3282709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1619672" y="2060848"/>
            <a:ext cx="5112568" cy="553998"/>
          </a:xfrm>
          <a:prstGeom prst="rect">
            <a:avLst/>
          </a:prstGeom>
          <a:noFill/>
        </p:spPr>
        <p:txBody>
          <a:bodyPr wrap="square" rtlCol="0">
            <a:spAutoFit/>
          </a:bodyPr>
          <a:lstStyle/>
          <a:p>
            <a:pPr algn="ctr"/>
            <a:r>
              <a:rPr lang="fi-FI" sz="3000" b="1" dirty="0"/>
              <a:t>Ilmoittautuminen</a:t>
            </a:r>
          </a:p>
        </p:txBody>
      </p:sp>
      <p:graphicFrame>
        <p:nvGraphicFramePr>
          <p:cNvPr id="3" name="Taulukko 2"/>
          <p:cNvGraphicFramePr>
            <a:graphicFrameLocks noGrp="1"/>
          </p:cNvGraphicFramePr>
          <p:nvPr>
            <p:extLst>
              <p:ext uri="{D42A27DB-BD31-4B8C-83A1-F6EECF244321}">
                <p14:modId xmlns:p14="http://schemas.microsoft.com/office/powerpoint/2010/main" val="1321184659"/>
              </p:ext>
            </p:extLst>
          </p:nvPr>
        </p:nvGraphicFramePr>
        <p:xfrm>
          <a:off x="755576" y="2996952"/>
          <a:ext cx="7776864" cy="3017520"/>
        </p:xfrm>
        <a:graphic>
          <a:graphicData uri="http://schemas.openxmlformats.org/drawingml/2006/table">
            <a:tbl>
              <a:tblPr firstRow="1" firstCol="1" lastRow="1" lastCol="1" bandRow="1" bandCol="1">
                <a:tableStyleId>{5C22544A-7EE6-4342-B048-85BDC9FD1C3A}</a:tableStyleId>
              </a:tblPr>
              <a:tblGrid>
                <a:gridCol w="7776864">
                  <a:extLst>
                    <a:ext uri="{9D8B030D-6E8A-4147-A177-3AD203B41FA5}">
                      <a16:colId xmlns:a16="http://schemas.microsoft.com/office/drawing/2014/main" val="2580789276"/>
                    </a:ext>
                  </a:extLst>
                </a:gridCol>
              </a:tblGrid>
              <a:tr h="0">
                <a:tc>
                  <a:txBody>
                    <a:bodyPr/>
                    <a:lstStyle/>
                    <a:p>
                      <a:pPr marL="0" indent="0">
                        <a:spcAft>
                          <a:spcPts val="0"/>
                        </a:spcAft>
                        <a:buFont typeface="Arial" panose="020B0604020202020204" pitchFamily="34" charset="0"/>
                        <a:buNone/>
                      </a:pPr>
                      <a:endParaRPr lang="fi-FI" sz="1200" b="0" dirty="0">
                        <a:solidFill>
                          <a:srgbClr val="FF0000"/>
                        </a:solidFill>
                        <a:effectLst/>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2000" b="0" dirty="0">
                          <a:solidFill>
                            <a:schemeClr val="tx1"/>
                          </a:solidFill>
                          <a:effectLst/>
                          <a:latin typeface="Calibri" panose="020F0502020204030204" pitchFamily="34" charset="0"/>
                          <a:cs typeface="Calibri" panose="020F0502020204030204" pitchFamily="34" charset="0"/>
                        </a:rPr>
                        <a:t>Tee ilmoittautumisesi hyvissä ajoin, mielellään ennen koeviikon alkua 22.5. (</a:t>
                      </a:r>
                      <a:r>
                        <a:rPr lang="fi-FI" sz="2000" b="0" dirty="0" err="1">
                          <a:solidFill>
                            <a:schemeClr val="tx1"/>
                          </a:solidFill>
                          <a:effectLst/>
                          <a:latin typeface="Calibri" panose="020F0502020204030204" pitchFamily="34" charset="0"/>
                          <a:cs typeface="Calibri" panose="020F0502020204030204" pitchFamily="34" charset="0"/>
                        </a:rPr>
                        <a:t>YTL:n</a:t>
                      </a:r>
                      <a:r>
                        <a:rPr lang="fi-FI" sz="2000" b="0" dirty="0">
                          <a:solidFill>
                            <a:schemeClr val="tx1"/>
                          </a:solidFill>
                          <a:effectLst/>
                          <a:latin typeface="Calibri" panose="020F0502020204030204" pitchFamily="34" charset="0"/>
                          <a:cs typeface="Calibri" panose="020F0502020204030204" pitchFamily="34" charset="0"/>
                        </a:rPr>
                        <a:t> ehdoton takaraja on 5.6.)</a:t>
                      </a:r>
                      <a:br>
                        <a:rPr lang="fi-FI" sz="2000" b="0" dirty="0">
                          <a:solidFill>
                            <a:schemeClr val="tx1"/>
                          </a:solidFill>
                          <a:effectLst/>
                          <a:latin typeface="Calibri" panose="020F0502020204030204" pitchFamily="34" charset="0"/>
                          <a:cs typeface="Calibri" panose="020F0502020204030204" pitchFamily="34" charset="0"/>
                        </a:rPr>
                      </a:br>
                      <a:endParaRPr lang="fi-FI" sz="2000" b="1" dirty="0">
                        <a:solidFill>
                          <a:srgbClr val="FF0000"/>
                        </a:solidFill>
                        <a:effectLst/>
                        <a:latin typeface="Calibri" panose="020F0502020204030204" pitchFamily="34" charset="0"/>
                        <a:cs typeface="Calibri" panose="020F0502020204030204" pitchFamily="34" charset="0"/>
                      </a:endParaRPr>
                    </a:p>
                    <a:p>
                      <a:pPr marL="171450" indent="-171450">
                        <a:spcAft>
                          <a:spcPts val="0"/>
                        </a:spcAft>
                        <a:buFont typeface="Arial" panose="020B0604020202020204" pitchFamily="34" charset="0"/>
                        <a:buChar char="•"/>
                      </a:pPr>
                      <a:r>
                        <a:rPr lang="fi-FI" sz="2000" b="1" dirty="0">
                          <a:solidFill>
                            <a:srgbClr val="FF0000"/>
                          </a:solidFill>
                          <a:effectLst/>
                          <a:latin typeface="Calibri" panose="020F0502020204030204" pitchFamily="34" charset="0"/>
                          <a:cs typeface="Calibri" panose="020F0502020204030204" pitchFamily="34" charset="0"/>
                        </a:rPr>
                        <a:t>Kevään 2024 yo-tulokset näkyvät Wilmassa 14.5. Jos odotat näitä tuloksia, toimita ilmoittautuminen tämän jälkeen, viim. 22.5.</a:t>
                      </a:r>
                    </a:p>
                    <a:p>
                      <a:pPr marL="0" indent="0">
                        <a:spcAft>
                          <a:spcPts val="0"/>
                        </a:spcAft>
                        <a:buFont typeface="Arial" panose="020B0604020202020204" pitchFamily="34" charset="0"/>
                        <a:buNone/>
                      </a:pPr>
                      <a:endParaRPr lang="fi-FI" sz="2000" b="0" dirty="0">
                        <a:solidFill>
                          <a:schemeClr val="tx1"/>
                        </a:solidFill>
                        <a:effectLst/>
                        <a:latin typeface="Calibri" panose="020F0502020204030204" pitchFamily="34" charset="0"/>
                        <a:cs typeface="Calibri" panose="020F0502020204030204" pitchFamily="34" charset="0"/>
                      </a:endParaRPr>
                    </a:p>
                    <a:p>
                      <a:pPr marL="171450" indent="-171450">
                        <a:spcAft>
                          <a:spcPts val="0"/>
                        </a:spcAft>
                        <a:buFont typeface="Arial" panose="020B0604020202020204" pitchFamily="34" charset="0"/>
                        <a:buChar char="•"/>
                      </a:pPr>
                      <a:r>
                        <a:rPr lang="fi-FI" sz="2200" b="0" dirty="0">
                          <a:solidFill>
                            <a:schemeClr val="tx1"/>
                          </a:solidFill>
                          <a:effectLst/>
                          <a:latin typeface="Calibri" panose="020F0502020204030204" pitchFamily="34" charset="0"/>
                          <a:cs typeface="Calibri" panose="020F0502020204030204" pitchFamily="34" charset="0"/>
                        </a:rPr>
                        <a:t>Opintotoimisto ja opot tarkistavat ilmoittautumisia.</a:t>
                      </a:r>
                      <a:br>
                        <a:rPr lang="fi-FI" sz="2200" b="0" dirty="0">
                          <a:solidFill>
                            <a:schemeClr val="tx1"/>
                          </a:solidFill>
                          <a:effectLst/>
                          <a:latin typeface="Calibri" panose="020F0502020204030204" pitchFamily="34" charset="0"/>
                          <a:cs typeface="Calibri" panose="020F0502020204030204" pitchFamily="34" charset="0"/>
                        </a:rPr>
                      </a:br>
                      <a:r>
                        <a:rPr lang="fi-FI" sz="2200" b="0" dirty="0">
                          <a:solidFill>
                            <a:schemeClr val="tx1"/>
                          </a:solidFill>
                          <a:effectLst/>
                          <a:latin typeface="Calibri" panose="020F0502020204030204" pitchFamily="34" charset="0"/>
                          <a:cs typeface="Calibri" panose="020F0502020204030204" pitchFamily="34" charset="0"/>
                        </a:rPr>
                        <a:t>5.6. ilmoittautumiset lähtevät Ylioppilastutkintolautakuntaan</a:t>
                      </a:r>
                    </a:p>
                  </a:txBody>
                  <a:tcPr marL="68580" marR="68580" marT="0" marB="0" anchor="ctr">
                    <a:noFill/>
                  </a:tcPr>
                </a:tc>
                <a:extLst>
                  <a:ext uri="{0D108BD9-81ED-4DB2-BD59-A6C34878D82A}">
                    <a16:rowId xmlns:a16="http://schemas.microsoft.com/office/drawing/2014/main" val="3566652657"/>
                  </a:ext>
                </a:extLst>
              </a:tr>
              <a:tr h="0">
                <a:tc>
                  <a:txBody>
                    <a:bodyPr/>
                    <a:lstStyle/>
                    <a:p>
                      <a:pPr marL="171450" indent="-171450">
                        <a:spcAft>
                          <a:spcPts val="0"/>
                        </a:spcAft>
                        <a:buFont typeface="Arial" panose="020B0604020202020204" pitchFamily="34" charset="0"/>
                        <a:buChar char="•"/>
                      </a:pPr>
                      <a:endParaRPr lang="fi-FI" sz="2200" b="0" dirty="0">
                        <a:solidFill>
                          <a:schemeClr val="tx1"/>
                        </a:solidFill>
                        <a:effectLst/>
                        <a:latin typeface="Calibri" panose="020F0502020204030204" pitchFamily="34" charset="0"/>
                        <a:cs typeface="Calibri" panose="020F0502020204030204" pitchFamily="34" charset="0"/>
                      </a:endParaRPr>
                    </a:p>
                  </a:txBody>
                  <a:tcPr marL="68580" marR="68580" marT="0" marB="0" anchor="ctr">
                    <a:noFill/>
                  </a:tcPr>
                </a:tc>
                <a:extLst>
                  <a:ext uri="{0D108BD9-81ED-4DB2-BD59-A6C34878D82A}">
                    <a16:rowId xmlns:a16="http://schemas.microsoft.com/office/drawing/2014/main" val="1196374890"/>
                  </a:ext>
                </a:extLst>
              </a:tr>
            </a:tbl>
          </a:graphicData>
        </a:graphic>
      </p:graphicFrame>
    </p:spTree>
    <p:extLst>
      <p:ext uri="{BB962C8B-B14F-4D97-AF65-F5344CB8AC3E}">
        <p14:creationId xmlns:p14="http://schemas.microsoft.com/office/powerpoint/2010/main" val="2261855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4"/>
          <p:cNvSpPr>
            <a:spLocks noChangeArrowheads="1"/>
          </p:cNvSpPr>
          <p:nvPr/>
        </p:nvSpPr>
        <p:spPr bwMode="auto">
          <a:xfrm>
            <a:off x="0" y="1988840"/>
            <a:ext cx="9144000" cy="708025"/>
          </a:xfrm>
          <a:prstGeom prst="rect">
            <a:avLst/>
          </a:prstGeom>
          <a:noFill/>
          <a:ln w="9525">
            <a:noFill/>
            <a:miter lim="800000"/>
            <a:headEnd/>
            <a:tailEnd/>
          </a:ln>
        </p:spPr>
        <p:txBody>
          <a:bodyPr anchor="ctr">
            <a:spAutoFit/>
          </a:bodyPr>
          <a:lstStyle/>
          <a:p>
            <a:pPr algn="ctr">
              <a:defRPr/>
            </a:pPr>
            <a:r>
              <a:rPr lang="fi-FI" sz="4000" b="1" dirty="0">
                <a:latin typeface="Calibri" pitchFamily="34" charset="0"/>
              </a:rPr>
              <a:t>Korotustentit</a:t>
            </a:r>
          </a:p>
        </p:txBody>
      </p:sp>
      <p:sp>
        <p:nvSpPr>
          <p:cNvPr id="25603" name="Rectangle 4"/>
          <p:cNvSpPr>
            <a:spLocks noChangeArrowheads="1"/>
          </p:cNvSpPr>
          <p:nvPr/>
        </p:nvSpPr>
        <p:spPr bwMode="auto">
          <a:xfrm>
            <a:off x="611560" y="2852936"/>
            <a:ext cx="7705725"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4114800" algn="r"/>
                <a:tab pos="4800600" algn="r"/>
              </a:tabLst>
              <a:defRPr>
                <a:solidFill>
                  <a:schemeClr val="tx1"/>
                </a:solidFill>
                <a:latin typeface="Arial" pitchFamily="34" charset="0"/>
              </a:defRPr>
            </a:lvl1pPr>
            <a:lvl2pPr marL="742950" indent="-285750" eaLnBrk="0" hangingPunct="0">
              <a:tabLst>
                <a:tab pos="4114800" algn="r"/>
                <a:tab pos="4800600" algn="r"/>
              </a:tabLst>
              <a:defRPr>
                <a:solidFill>
                  <a:schemeClr val="tx1"/>
                </a:solidFill>
                <a:latin typeface="Arial" pitchFamily="34" charset="0"/>
              </a:defRPr>
            </a:lvl2pPr>
            <a:lvl3pPr marL="1143000" indent="-228600" eaLnBrk="0" hangingPunct="0">
              <a:tabLst>
                <a:tab pos="4114800" algn="r"/>
                <a:tab pos="4800600" algn="r"/>
              </a:tabLst>
              <a:defRPr>
                <a:solidFill>
                  <a:schemeClr val="tx1"/>
                </a:solidFill>
                <a:latin typeface="Arial" pitchFamily="34" charset="0"/>
              </a:defRPr>
            </a:lvl3pPr>
            <a:lvl4pPr marL="1600200" indent="-228600" eaLnBrk="0" hangingPunct="0">
              <a:tabLst>
                <a:tab pos="4114800" algn="r"/>
                <a:tab pos="4800600" algn="r"/>
              </a:tabLst>
              <a:defRPr>
                <a:solidFill>
                  <a:schemeClr val="tx1"/>
                </a:solidFill>
                <a:latin typeface="Arial" pitchFamily="34" charset="0"/>
              </a:defRPr>
            </a:lvl4pPr>
            <a:lvl5pPr marL="2057400" indent="-228600" eaLnBrk="0" hangingPunct="0">
              <a:tabLst>
                <a:tab pos="4114800" algn="r"/>
                <a:tab pos="4800600" algn="r"/>
              </a:tabLst>
              <a:defRPr>
                <a:solidFill>
                  <a:schemeClr val="tx1"/>
                </a:solidFill>
                <a:latin typeface="Arial" pitchFamily="34" charset="0"/>
              </a:defRPr>
            </a:lvl5pPr>
            <a:lvl6pPr marL="2514600" indent="-228600" eaLnBrk="0" fontAlgn="base" hangingPunct="0">
              <a:spcBef>
                <a:spcPct val="0"/>
              </a:spcBef>
              <a:spcAft>
                <a:spcPct val="0"/>
              </a:spcAft>
              <a:tabLst>
                <a:tab pos="4114800" algn="r"/>
                <a:tab pos="4800600" algn="r"/>
              </a:tabLst>
              <a:defRPr>
                <a:solidFill>
                  <a:schemeClr val="tx1"/>
                </a:solidFill>
                <a:latin typeface="Arial" pitchFamily="34" charset="0"/>
              </a:defRPr>
            </a:lvl6pPr>
            <a:lvl7pPr marL="2971800" indent="-228600" eaLnBrk="0" fontAlgn="base" hangingPunct="0">
              <a:spcBef>
                <a:spcPct val="0"/>
              </a:spcBef>
              <a:spcAft>
                <a:spcPct val="0"/>
              </a:spcAft>
              <a:tabLst>
                <a:tab pos="4114800" algn="r"/>
                <a:tab pos="4800600" algn="r"/>
              </a:tabLst>
              <a:defRPr>
                <a:solidFill>
                  <a:schemeClr val="tx1"/>
                </a:solidFill>
                <a:latin typeface="Arial" pitchFamily="34" charset="0"/>
              </a:defRPr>
            </a:lvl7pPr>
            <a:lvl8pPr marL="3429000" indent="-228600" eaLnBrk="0" fontAlgn="base" hangingPunct="0">
              <a:spcBef>
                <a:spcPct val="0"/>
              </a:spcBef>
              <a:spcAft>
                <a:spcPct val="0"/>
              </a:spcAft>
              <a:tabLst>
                <a:tab pos="4114800" algn="r"/>
                <a:tab pos="4800600" algn="r"/>
              </a:tabLst>
              <a:defRPr>
                <a:solidFill>
                  <a:schemeClr val="tx1"/>
                </a:solidFill>
                <a:latin typeface="Arial" pitchFamily="34" charset="0"/>
              </a:defRPr>
            </a:lvl8pPr>
            <a:lvl9pPr marL="3886200" indent="-228600" eaLnBrk="0" fontAlgn="base" hangingPunct="0">
              <a:spcBef>
                <a:spcPct val="0"/>
              </a:spcBef>
              <a:spcAft>
                <a:spcPct val="0"/>
              </a:spcAft>
              <a:tabLst>
                <a:tab pos="4114800" algn="r"/>
                <a:tab pos="4800600" algn="r"/>
              </a:tabLst>
              <a:defRPr>
                <a:solidFill>
                  <a:schemeClr val="tx1"/>
                </a:solidFill>
                <a:latin typeface="Arial" pitchFamily="34" charset="0"/>
              </a:defRPr>
            </a:lvl9pPr>
          </a:lstStyle>
          <a:p>
            <a:r>
              <a:rPr lang="fi-FI" altLang="fi-FI" dirty="0">
                <a:latin typeface="Calibri" pitchFamily="34" charset="0"/>
                <a:ea typeface="Times New Roman" pitchFamily="18" charset="0"/>
                <a:cs typeface="ArialMT" charset="0"/>
              </a:rPr>
              <a:t>Yo-kirjoitusten lisäksi koulussa toimeenpannaan kirjoitusten yhteydessä eri aineissa ns. korotustentit. Tentit ovat opiskelijalle vapaaehtoisia. Arvostelussa noudatetaan lukion yleisiä arvosteluperiaatteita. Hyväksytty suoritus siis edellyttää vähintään arvosanaa viisi (5).</a:t>
            </a:r>
          </a:p>
          <a:p>
            <a:endParaRPr lang="fi-FI" altLang="fi-FI" dirty="0">
              <a:latin typeface="Calibri" pitchFamily="34" charset="0"/>
              <a:ea typeface="Times New Roman" pitchFamily="18" charset="0"/>
              <a:cs typeface="ArialMT" charset="0"/>
            </a:endParaRPr>
          </a:p>
          <a:p>
            <a:r>
              <a:rPr lang="fi-FI" altLang="fi-FI" dirty="0">
                <a:latin typeface="Calibri" pitchFamily="34" charset="0"/>
                <a:ea typeface="Times New Roman" pitchFamily="18" charset="0"/>
                <a:cs typeface="ArialMT" charset="0"/>
              </a:rPr>
              <a:t>Ennen kirjoituksia tai kirjoitusten jälkeen opiskelija voi osallistua aineen oppimäärän korotukseen. </a:t>
            </a:r>
            <a:br>
              <a:rPr lang="fi-FI" altLang="fi-FI" dirty="0">
                <a:latin typeface="Calibri" pitchFamily="34" charset="0"/>
                <a:ea typeface="Times New Roman" pitchFamily="18" charset="0"/>
                <a:cs typeface="ArialMT" charset="0"/>
              </a:rPr>
            </a:br>
            <a:endParaRPr lang="fi-FI" altLang="fi-FI" dirty="0">
              <a:latin typeface="Calibri" pitchFamily="34" charset="0"/>
              <a:ea typeface="Times New Roman" pitchFamily="18" charset="0"/>
              <a:cs typeface="ArialMT" charset="0"/>
            </a:endParaRPr>
          </a:p>
          <a:p>
            <a:r>
              <a:rPr lang="fi-FI" altLang="fi-FI" dirty="0">
                <a:latin typeface="Calibri" pitchFamily="34" charset="0"/>
                <a:ea typeface="Times New Roman" pitchFamily="18" charset="0"/>
                <a:cs typeface="ArialMT" charset="0"/>
              </a:rPr>
              <a:t>Korotustentti pidetään sen oppimäärän pohjalta, jonka opiskelija on koulussa opiskellut. </a:t>
            </a:r>
            <a:r>
              <a:rPr lang="fi-FI" altLang="fi-FI" b="1" dirty="0">
                <a:latin typeface="Calibri" pitchFamily="34" charset="0"/>
                <a:ea typeface="Times New Roman" pitchFamily="18" charset="0"/>
                <a:cs typeface="ArialMT" charset="0"/>
              </a:rPr>
              <a:t>Tentin perusteella voidaan opiskelijan päättöarvosanaa korottaa, mutta ei laskea. </a:t>
            </a:r>
            <a:r>
              <a:rPr lang="fi-FI" altLang="fi-FI" dirty="0">
                <a:latin typeface="Calibri" pitchFamily="34" charset="0"/>
                <a:ea typeface="Times New Roman" pitchFamily="18" charset="0"/>
                <a:cs typeface="ArialMT" charset="0"/>
              </a:rPr>
              <a:t>Tenttiä ei ilman erityisperusteita saa uusia.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4"/>
          <p:cNvSpPr>
            <a:spLocks noChangeArrowheads="1"/>
          </p:cNvSpPr>
          <p:nvPr/>
        </p:nvSpPr>
        <p:spPr bwMode="auto">
          <a:xfrm>
            <a:off x="-27608" y="1659007"/>
            <a:ext cx="8848080" cy="707886"/>
          </a:xfrm>
          <a:prstGeom prst="rect">
            <a:avLst/>
          </a:prstGeom>
          <a:noFill/>
          <a:ln w="9525">
            <a:noFill/>
            <a:miter lim="800000"/>
            <a:headEnd/>
            <a:tailEnd/>
          </a:ln>
        </p:spPr>
        <p:txBody>
          <a:bodyPr wrap="square" anchor="ctr">
            <a:spAutoFit/>
          </a:bodyPr>
          <a:lstStyle/>
          <a:p>
            <a:pPr algn="ctr">
              <a:defRPr/>
            </a:pPr>
            <a:r>
              <a:rPr lang="fi-FI" sz="4000" b="1" dirty="0">
                <a:latin typeface="Calibri" pitchFamily="34" charset="0"/>
              </a:rPr>
              <a:t>S-merkintäpyyntö </a:t>
            </a:r>
            <a:r>
              <a:rPr lang="fi-FI" sz="2000" b="1" dirty="0">
                <a:latin typeface="Calibri" pitchFamily="34" charset="0"/>
              </a:rPr>
              <a:t>(syksyllä 2024 valmistuva)</a:t>
            </a:r>
          </a:p>
        </p:txBody>
      </p:sp>
      <p:sp>
        <p:nvSpPr>
          <p:cNvPr id="4" name="Rectangle 4"/>
          <p:cNvSpPr>
            <a:spLocks noChangeArrowheads="1"/>
          </p:cNvSpPr>
          <p:nvPr/>
        </p:nvSpPr>
        <p:spPr bwMode="auto">
          <a:xfrm>
            <a:off x="251520" y="2269075"/>
            <a:ext cx="797940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i-FI" altLang="fi-FI" dirty="0">
                <a:latin typeface="Calibri" pitchFamily="34" charset="0"/>
              </a:rPr>
              <a:t>Suoritusmerkinnän voit pyytää liikunnasta ja oppiaineista, joissa suorittamasi oppimäärä käsittää vain yhden kurssin, sekä valinnaisista vieraista kielistä, mikäli opiskelijan suorittama oppimäärä niissä käsittää vain kaksi kurssia.</a:t>
            </a:r>
          </a:p>
          <a:p>
            <a:pPr eaLnBrk="1" hangingPunct="1"/>
            <a:endParaRPr lang="fi-FI" altLang="fi-FI" sz="1000" dirty="0">
              <a:latin typeface="Calibri" pitchFamily="34" charset="0"/>
            </a:endParaRPr>
          </a:p>
          <a:p>
            <a:pPr eaLnBrk="1" hangingPunct="1"/>
            <a:r>
              <a:rPr lang="fi-FI" altLang="fi-FI" b="1" dirty="0">
                <a:latin typeface="Calibri" pitchFamily="34" charset="0"/>
              </a:rPr>
              <a:t>Tämä valinta on sitova ja tehdään ennen päättöarviointia. S-merkintäpyynnöstä lähetetään ohje Wilma-viestillä kevään yo-kirjoitusten jälkeen.</a:t>
            </a:r>
            <a:br>
              <a:rPr lang="fi-FI" altLang="fi-FI" sz="1000" b="1" dirty="0">
                <a:latin typeface="Calibri" pitchFamily="34" charset="0"/>
              </a:rPr>
            </a:br>
            <a:endParaRPr lang="fi-FI" altLang="fi-FI" sz="1000" b="1" dirty="0">
              <a:latin typeface="Calibri" pitchFamily="34" charset="0"/>
            </a:endParaRPr>
          </a:p>
          <a:p>
            <a:pPr eaLnBrk="1" hangingPunct="1"/>
            <a:r>
              <a:rPr lang="fi-FI" altLang="fi-FI" dirty="0">
                <a:latin typeface="Calibri" pitchFamily="34" charset="0"/>
              </a:rPr>
              <a:t>S-merkinnällä opiskelija voi vaikuttaa päättöarvioinnin keskiarvoon.</a:t>
            </a:r>
          </a:p>
        </p:txBody>
      </p:sp>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869160"/>
            <a:ext cx="2038492" cy="1987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64">
            <a:extLst>
              <a:ext uri="{FF2B5EF4-FFF2-40B4-BE49-F238E27FC236}">
                <a16:creationId xmlns:a16="http://schemas.microsoft.com/office/drawing/2014/main" id="{9FB04FAA-07EB-47BB-9E52-4E2D315AD205}"/>
              </a:ext>
            </a:extLst>
          </p:cNvPr>
          <p:cNvSpPr>
            <a:spLocks noChangeArrowheads="1"/>
          </p:cNvSpPr>
          <p:nvPr/>
        </p:nvSpPr>
        <p:spPr bwMode="auto">
          <a:xfrm>
            <a:off x="1619672" y="4340747"/>
            <a:ext cx="6336704" cy="1015663"/>
          </a:xfrm>
          <a:prstGeom prst="rect">
            <a:avLst/>
          </a:prstGeom>
          <a:noFill/>
          <a:ln w="9525">
            <a:noFill/>
            <a:miter lim="800000"/>
            <a:headEnd/>
            <a:tailEnd/>
          </a:ln>
        </p:spPr>
        <p:txBody>
          <a:bodyPr wrap="square" anchor="ctr">
            <a:spAutoFit/>
          </a:bodyPr>
          <a:lstStyle/>
          <a:p>
            <a:pPr algn="ctr">
              <a:defRPr/>
            </a:pPr>
            <a:r>
              <a:rPr lang="fi-FI" sz="4000" b="1" dirty="0">
                <a:latin typeface="Calibri" pitchFamily="34" charset="0"/>
              </a:rPr>
              <a:t>Lukion tietokoneen palautus</a:t>
            </a:r>
          </a:p>
          <a:p>
            <a:pPr algn="ctr">
              <a:defRPr/>
            </a:pPr>
            <a:r>
              <a:rPr lang="fi-FI" sz="2000" b="1" dirty="0">
                <a:latin typeface="Calibri" pitchFamily="34" charset="0"/>
              </a:rPr>
              <a:t>(syksyllä 2024 valmistuva)</a:t>
            </a:r>
          </a:p>
        </p:txBody>
      </p:sp>
      <p:sp>
        <p:nvSpPr>
          <p:cNvPr id="7" name="Rectangle 4">
            <a:extLst>
              <a:ext uri="{FF2B5EF4-FFF2-40B4-BE49-F238E27FC236}">
                <a16:creationId xmlns:a16="http://schemas.microsoft.com/office/drawing/2014/main" id="{8B683658-0715-4DB6-BBD1-6060973D6242}"/>
              </a:ext>
            </a:extLst>
          </p:cNvPr>
          <p:cNvSpPr>
            <a:spLocks noChangeArrowheads="1"/>
          </p:cNvSpPr>
          <p:nvPr/>
        </p:nvSpPr>
        <p:spPr bwMode="auto">
          <a:xfrm>
            <a:off x="2038492" y="5356410"/>
            <a:ext cx="676824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i-FI" altLang="fi-FI" dirty="0">
                <a:latin typeface="Calibri" pitchFamily="34" charset="0"/>
              </a:rPr>
              <a:t>Lukiosta vuokrattu kannettava </a:t>
            </a:r>
            <a:r>
              <a:rPr lang="fi-FI" altLang="fi-FI" b="1" dirty="0">
                <a:latin typeface="Calibri" pitchFamily="34" charset="0"/>
              </a:rPr>
              <a:t>tietokone ja laturi </a:t>
            </a:r>
            <a:r>
              <a:rPr lang="fi-FI" altLang="fi-FI" dirty="0">
                <a:latin typeface="Calibri" pitchFamily="34" charset="0"/>
              </a:rPr>
              <a:t>palautetaan lukiolle.</a:t>
            </a:r>
          </a:p>
          <a:p>
            <a:pPr eaLnBrk="1" hangingPunct="1"/>
            <a:r>
              <a:rPr lang="fi-FI" altLang="fi-FI" dirty="0">
                <a:latin typeface="Calibri" pitchFamily="34" charset="0"/>
              </a:rPr>
              <a:t>Tietokoneet palautetaan lukiolle marraskuun alussa. Tietokoneiden palautusaikataulu tulee </a:t>
            </a:r>
            <a:r>
              <a:rPr lang="fi-FI" altLang="fi-FI" b="1" dirty="0">
                <a:solidFill>
                  <a:srgbClr val="FF0000"/>
                </a:solidFill>
                <a:latin typeface="Calibri" pitchFamily="34" charset="0"/>
              </a:rPr>
              <a:t>valmistuville</a:t>
            </a:r>
            <a:r>
              <a:rPr lang="fi-FI" altLang="fi-FI" dirty="0">
                <a:latin typeface="Calibri" pitchFamily="34" charset="0"/>
              </a:rPr>
              <a:t> Wilma-viestillä.</a:t>
            </a:r>
            <a:br>
              <a:rPr lang="fi-FI" altLang="fi-FI" dirty="0">
                <a:latin typeface="Calibri" pitchFamily="34" charset="0"/>
              </a:rPr>
            </a:br>
            <a:r>
              <a:rPr lang="fi-FI" altLang="fi-FI" dirty="0">
                <a:latin typeface="Calibri" pitchFamily="34" charset="0"/>
              </a:rPr>
              <a:t>Tietokoneita ei voi lunastaa itselleen.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4"/>
          <p:cNvSpPr>
            <a:spLocks noChangeArrowheads="1"/>
          </p:cNvSpPr>
          <p:nvPr/>
        </p:nvSpPr>
        <p:spPr bwMode="auto">
          <a:xfrm>
            <a:off x="-55188" y="2120873"/>
            <a:ext cx="6551712" cy="708025"/>
          </a:xfrm>
          <a:prstGeom prst="rect">
            <a:avLst/>
          </a:prstGeom>
          <a:noFill/>
          <a:ln w="9525">
            <a:noFill/>
            <a:miter lim="800000"/>
            <a:headEnd/>
            <a:tailEnd/>
          </a:ln>
        </p:spPr>
        <p:txBody>
          <a:bodyPr wrap="square" anchor="ctr">
            <a:spAutoFit/>
          </a:bodyPr>
          <a:lstStyle/>
          <a:p>
            <a:pPr algn="ctr">
              <a:defRPr/>
            </a:pPr>
            <a:r>
              <a:rPr lang="fi-FI" sz="4000" b="1" dirty="0">
                <a:latin typeface="Calibri" pitchFamily="34" charset="0"/>
                <a:cs typeface="+mn-cs"/>
              </a:rPr>
              <a:t>Ylioppilastutkintotodistus</a:t>
            </a:r>
          </a:p>
        </p:txBody>
      </p:sp>
      <p:pic>
        <p:nvPicPr>
          <p:cNvPr id="5" name="Picture 4"/>
          <p:cNvPicPr>
            <a:picLocks noChangeAspect="1" noChangeArrowheads="1"/>
          </p:cNvPicPr>
          <p:nvPr/>
        </p:nvPicPr>
        <p:blipFill>
          <a:blip r:embed="rId2"/>
          <a:srcRect/>
          <a:stretch>
            <a:fillRect/>
          </a:stretch>
        </p:blipFill>
        <p:spPr bwMode="auto">
          <a:xfrm rot="858884">
            <a:off x="5535131" y="2364729"/>
            <a:ext cx="2971273" cy="40865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4"/>
          <p:cNvSpPr>
            <a:spLocks noChangeArrowheads="1"/>
          </p:cNvSpPr>
          <p:nvPr/>
        </p:nvSpPr>
        <p:spPr bwMode="auto">
          <a:xfrm>
            <a:off x="539552" y="2888924"/>
            <a:ext cx="4824412"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4114800" algn="r"/>
                <a:tab pos="4800600" algn="r"/>
              </a:tabLst>
              <a:defRPr>
                <a:solidFill>
                  <a:schemeClr val="tx1"/>
                </a:solidFill>
                <a:latin typeface="Arial" pitchFamily="34" charset="0"/>
                <a:cs typeface="Arial" pitchFamily="34" charset="0"/>
              </a:defRPr>
            </a:lvl1pPr>
            <a:lvl2pPr marL="742950" indent="-285750" eaLnBrk="0" hangingPunct="0">
              <a:tabLst>
                <a:tab pos="4114800" algn="r"/>
                <a:tab pos="4800600" algn="r"/>
              </a:tabLst>
              <a:defRPr>
                <a:solidFill>
                  <a:schemeClr val="tx1"/>
                </a:solidFill>
                <a:latin typeface="Arial" pitchFamily="34" charset="0"/>
                <a:cs typeface="Arial" pitchFamily="34" charset="0"/>
              </a:defRPr>
            </a:lvl2pPr>
            <a:lvl3pPr marL="1143000" indent="-228600" eaLnBrk="0" hangingPunct="0">
              <a:tabLst>
                <a:tab pos="4114800" algn="r"/>
                <a:tab pos="4800600" algn="r"/>
              </a:tabLst>
              <a:defRPr>
                <a:solidFill>
                  <a:schemeClr val="tx1"/>
                </a:solidFill>
                <a:latin typeface="Arial" pitchFamily="34" charset="0"/>
                <a:cs typeface="Arial" pitchFamily="34" charset="0"/>
              </a:defRPr>
            </a:lvl3pPr>
            <a:lvl4pPr marL="1600200" indent="-228600" eaLnBrk="0" hangingPunct="0">
              <a:tabLst>
                <a:tab pos="4114800" algn="r"/>
                <a:tab pos="4800600" algn="r"/>
              </a:tabLst>
              <a:defRPr>
                <a:solidFill>
                  <a:schemeClr val="tx1"/>
                </a:solidFill>
                <a:latin typeface="Arial" pitchFamily="34" charset="0"/>
                <a:cs typeface="Arial" pitchFamily="34" charset="0"/>
              </a:defRPr>
            </a:lvl4pPr>
            <a:lvl5pPr marL="2057400" indent="-228600" eaLnBrk="0" hangingPunct="0">
              <a:tabLst>
                <a:tab pos="4114800" algn="r"/>
                <a:tab pos="48006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4114800" algn="r"/>
                <a:tab pos="48006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4114800" algn="r"/>
                <a:tab pos="48006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4114800" algn="r"/>
                <a:tab pos="48006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4114800" algn="r"/>
                <a:tab pos="4800600" algn="r"/>
              </a:tabLst>
              <a:defRPr>
                <a:solidFill>
                  <a:schemeClr val="tx1"/>
                </a:solidFill>
                <a:latin typeface="Arial" pitchFamily="34" charset="0"/>
                <a:cs typeface="Arial" pitchFamily="34" charset="0"/>
              </a:defRPr>
            </a:lvl9pPr>
          </a:lstStyle>
          <a:p>
            <a:r>
              <a:rPr lang="fi-FI" altLang="fi-FI" dirty="0">
                <a:latin typeface="Calibri" pitchFamily="34" charset="0"/>
                <a:ea typeface="Times New Roman" pitchFamily="18" charset="0"/>
                <a:cs typeface="ArialMT" charset="0"/>
              </a:rPr>
              <a:t>Niille kokelaille, joilla on tutkinto hyväksytysti suoritettu </a:t>
            </a:r>
            <a:r>
              <a:rPr lang="fi-FI" altLang="fi-FI" b="1" dirty="0">
                <a:solidFill>
                  <a:srgbClr val="FF3399"/>
                </a:solidFill>
                <a:latin typeface="Calibri" pitchFamily="34" charset="0"/>
                <a:ea typeface="Times New Roman" pitchFamily="18" charset="0"/>
                <a:cs typeface="ArialMT" charset="0"/>
              </a:rPr>
              <a:t>ja jotka saavat lukion päättötodistuksen tai vastaavan todistuksen ammatillisen tutkinnon tai yhdistelmäopintojen suorittamisesta</a:t>
            </a:r>
            <a:r>
              <a:rPr lang="fi-FI" altLang="fi-FI" dirty="0">
                <a:solidFill>
                  <a:srgbClr val="FF3399"/>
                </a:solidFill>
                <a:latin typeface="Calibri" pitchFamily="34" charset="0"/>
                <a:ea typeface="Times New Roman" pitchFamily="18" charset="0"/>
                <a:cs typeface="ArialMT" charset="0"/>
              </a:rPr>
              <a:t>, </a:t>
            </a:r>
            <a:r>
              <a:rPr lang="fi-FI" altLang="fi-FI" dirty="0">
                <a:latin typeface="Calibri" pitchFamily="34" charset="0"/>
                <a:ea typeface="Times New Roman" pitchFamily="18" charset="0"/>
                <a:cs typeface="ArialMT" charset="0"/>
              </a:rPr>
              <a:t>ylioppilastutkintolautakunta antaa ylioppilastutkintotodistuksen.</a:t>
            </a:r>
          </a:p>
          <a:p>
            <a:r>
              <a:rPr lang="fi-FI" altLang="fi-FI" dirty="0">
                <a:latin typeface="Calibri" pitchFamily="34" charset="0"/>
                <a:ea typeface="Times New Roman" pitchFamily="18" charset="0"/>
                <a:cs typeface="ArialMT" charset="0"/>
              </a:rPr>
              <a:t>Ylioppilastutkinnossa on otettu käyttöön myös digitaalinen todistus, jonka voi ladata Oma Opintopolku –palvelusta suomeksi, ruotsiksi ja englanniksi.</a:t>
            </a:r>
          </a:p>
          <a:p>
            <a:endParaRPr lang="fi-FI" altLang="fi-FI" dirty="0">
              <a:latin typeface="Calibri" pitchFamily="34" charset="0"/>
              <a:ea typeface="Times New Roman" pitchFamily="18" charset="0"/>
              <a:cs typeface="ArialMT" charset="0"/>
            </a:endParaRPr>
          </a:p>
          <a:p>
            <a:r>
              <a:rPr lang="fi-FI" altLang="fi-FI" b="1" dirty="0">
                <a:latin typeface="Calibri" pitchFamily="34" charset="0"/>
                <a:ea typeface="Times New Roman" pitchFamily="18" charset="0"/>
                <a:cs typeface="ArialMT" charset="0"/>
              </a:rPr>
              <a:t>Ylioppilastutkintotodistuksen saaminen edellyttää, että olet suorittanut tutkintomaksut.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3d man and news cubes. 3d rendering of businessman standing with news  cubes. 3d white person people man. | CanStock">
            <a:extLst>
              <a:ext uri="{FF2B5EF4-FFF2-40B4-BE49-F238E27FC236}">
                <a16:creationId xmlns:a16="http://schemas.microsoft.com/office/drawing/2014/main" id="{9961DC20-2351-4A26-AC5B-CC6CC072EC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455"/>
          <a:stretch/>
        </p:blipFill>
        <p:spPr bwMode="auto">
          <a:xfrm>
            <a:off x="7042660" y="4725144"/>
            <a:ext cx="2088159" cy="204772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64"/>
          <p:cNvSpPr>
            <a:spLocks noChangeArrowheads="1"/>
          </p:cNvSpPr>
          <p:nvPr/>
        </p:nvSpPr>
        <p:spPr bwMode="auto">
          <a:xfrm>
            <a:off x="899592" y="2374138"/>
            <a:ext cx="6336704" cy="3477875"/>
          </a:xfrm>
          <a:prstGeom prst="rect">
            <a:avLst/>
          </a:prstGeom>
          <a:noFill/>
          <a:ln w="9525">
            <a:noFill/>
            <a:miter lim="800000"/>
            <a:headEnd/>
            <a:tailEnd/>
          </a:ln>
        </p:spPr>
        <p:txBody>
          <a:bodyPr wrap="squar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i-FI" sz="4000" b="1" dirty="0">
                <a:solidFill>
                  <a:srgbClr val="FF0000"/>
                </a:solidFill>
                <a:latin typeface="Calibri" pitchFamily="34" charset="0"/>
              </a:rPr>
              <a:t>Seuraava yo-info</a:t>
            </a:r>
          </a:p>
          <a:p>
            <a:pPr algn="ctr">
              <a:defRPr/>
            </a:pPr>
            <a:r>
              <a:rPr lang="fi-FI" altLang="fi-FI" sz="7000" b="1" dirty="0">
                <a:solidFill>
                  <a:schemeClr val="accent2">
                    <a:lumMod val="50000"/>
                  </a:schemeClr>
                </a:solidFill>
                <a:latin typeface="Calibri" pitchFamily="34" charset="0"/>
                <a:ea typeface="Times New Roman" pitchFamily="18" charset="0"/>
                <a:cs typeface="ArialMT" charset="0"/>
              </a:rPr>
              <a:t>Ma 2.9.</a:t>
            </a:r>
          </a:p>
          <a:p>
            <a:pPr algn="ctr">
              <a:defRPr/>
            </a:pPr>
            <a:r>
              <a:rPr lang="fi-FI" altLang="fi-FI" sz="7000" b="1" dirty="0">
                <a:solidFill>
                  <a:schemeClr val="accent2">
                    <a:lumMod val="50000"/>
                  </a:schemeClr>
                </a:solidFill>
                <a:latin typeface="Calibri" pitchFamily="34" charset="0"/>
                <a:ea typeface="Times New Roman" pitchFamily="18" charset="0"/>
                <a:cs typeface="ArialMT" charset="0"/>
              </a:rPr>
              <a:t>lukion juhlasali</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40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516353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iruutu 4" title="KEVÄÄN 2017 KIRJOITUKSET"/>
          <p:cNvSpPr txBox="1"/>
          <p:nvPr/>
        </p:nvSpPr>
        <p:spPr>
          <a:xfrm>
            <a:off x="-1" y="135681"/>
            <a:ext cx="3141525" cy="378857"/>
          </a:xfrm>
          <a:custGeom>
            <a:avLst/>
            <a:gdLst>
              <a:gd name="connsiteX0" fmla="*/ 0 w 3132000"/>
              <a:gd name="connsiteY0" fmla="*/ 0 h 369332"/>
              <a:gd name="connsiteX1" fmla="*/ 3132000 w 3132000"/>
              <a:gd name="connsiteY1" fmla="*/ 0 h 369332"/>
              <a:gd name="connsiteX2" fmla="*/ 3132000 w 3132000"/>
              <a:gd name="connsiteY2" fmla="*/ 369332 h 369332"/>
              <a:gd name="connsiteX3" fmla="*/ 0 w 3132000"/>
              <a:gd name="connsiteY3" fmla="*/ 369332 h 369332"/>
              <a:gd name="connsiteX4" fmla="*/ 0 w 3132000"/>
              <a:gd name="connsiteY4" fmla="*/ 0 h 369332"/>
              <a:gd name="connsiteX0" fmla="*/ 0 w 3132000"/>
              <a:gd name="connsiteY0" fmla="*/ 2332 h 371664"/>
              <a:gd name="connsiteX1" fmla="*/ 904875 w 3132000"/>
              <a:gd name="connsiteY1" fmla="*/ 0 h 371664"/>
              <a:gd name="connsiteX2" fmla="*/ 3132000 w 3132000"/>
              <a:gd name="connsiteY2" fmla="*/ 2332 h 371664"/>
              <a:gd name="connsiteX3" fmla="*/ 3132000 w 3132000"/>
              <a:gd name="connsiteY3" fmla="*/ 371664 h 371664"/>
              <a:gd name="connsiteX4" fmla="*/ 0 w 3132000"/>
              <a:gd name="connsiteY4" fmla="*/ 371664 h 371664"/>
              <a:gd name="connsiteX5" fmla="*/ 0 w 3132000"/>
              <a:gd name="connsiteY5" fmla="*/ 2332 h 371664"/>
              <a:gd name="connsiteX0" fmla="*/ 0 w 3132000"/>
              <a:gd name="connsiteY0" fmla="*/ 2332 h 371664"/>
              <a:gd name="connsiteX1" fmla="*/ 904875 w 3132000"/>
              <a:gd name="connsiteY1" fmla="*/ 0 h 371664"/>
              <a:gd name="connsiteX2" fmla="*/ 2836725 w 3132000"/>
              <a:gd name="connsiteY2" fmla="*/ 21382 h 371664"/>
              <a:gd name="connsiteX3" fmla="*/ 3132000 w 3132000"/>
              <a:gd name="connsiteY3" fmla="*/ 371664 h 371664"/>
              <a:gd name="connsiteX4" fmla="*/ 0 w 3132000"/>
              <a:gd name="connsiteY4" fmla="*/ 371664 h 371664"/>
              <a:gd name="connsiteX5" fmla="*/ 0 w 3132000"/>
              <a:gd name="connsiteY5" fmla="*/ 2332 h 371664"/>
              <a:gd name="connsiteX0" fmla="*/ 0 w 3170100"/>
              <a:gd name="connsiteY0" fmla="*/ 2332 h 371664"/>
              <a:gd name="connsiteX1" fmla="*/ 904875 w 3170100"/>
              <a:gd name="connsiteY1" fmla="*/ 0 h 371664"/>
              <a:gd name="connsiteX2" fmla="*/ 3170100 w 3170100"/>
              <a:gd name="connsiteY2" fmla="*/ 21382 h 371664"/>
              <a:gd name="connsiteX3" fmla="*/ 3132000 w 3170100"/>
              <a:gd name="connsiteY3" fmla="*/ 371664 h 371664"/>
              <a:gd name="connsiteX4" fmla="*/ 0 w 3170100"/>
              <a:gd name="connsiteY4" fmla="*/ 371664 h 371664"/>
              <a:gd name="connsiteX5" fmla="*/ 0 w 3170100"/>
              <a:gd name="connsiteY5" fmla="*/ 2332 h 371664"/>
              <a:gd name="connsiteX0" fmla="*/ 0 w 3141525"/>
              <a:gd name="connsiteY0" fmla="*/ 9525 h 378857"/>
              <a:gd name="connsiteX1" fmla="*/ 904875 w 3141525"/>
              <a:gd name="connsiteY1" fmla="*/ 7193 h 378857"/>
              <a:gd name="connsiteX2" fmla="*/ 3141525 w 3141525"/>
              <a:gd name="connsiteY2" fmla="*/ 0 h 378857"/>
              <a:gd name="connsiteX3" fmla="*/ 3132000 w 3141525"/>
              <a:gd name="connsiteY3" fmla="*/ 378857 h 378857"/>
              <a:gd name="connsiteX4" fmla="*/ 0 w 3141525"/>
              <a:gd name="connsiteY4" fmla="*/ 378857 h 378857"/>
              <a:gd name="connsiteX5" fmla="*/ 0 w 3141525"/>
              <a:gd name="connsiteY5" fmla="*/ 9525 h 37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1525" h="378857">
                <a:moveTo>
                  <a:pt x="0" y="9525"/>
                </a:moveTo>
                <a:lnTo>
                  <a:pt x="904875" y="7193"/>
                </a:lnTo>
                <a:lnTo>
                  <a:pt x="3141525" y="0"/>
                </a:lnTo>
                <a:lnTo>
                  <a:pt x="3132000" y="378857"/>
                </a:lnTo>
                <a:lnTo>
                  <a:pt x="0" y="378857"/>
                </a:lnTo>
                <a:lnTo>
                  <a:pt x="0" y="9525"/>
                </a:lnTo>
                <a:close/>
              </a:path>
            </a:pathLst>
          </a:custGeom>
          <a:noFill/>
        </p:spPr>
        <p:txBody>
          <a:bodyPr vert="horz" wrap="square" spcCol="144000" rtlCol="0">
            <a:spAutoFit/>
          </a:bodyPr>
          <a:lstStyle>
            <a:defPPr>
              <a:defRPr lang="fi-FI"/>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endParaRPr lang="fi-FI" dirty="0"/>
          </a:p>
        </p:txBody>
      </p:sp>
      <p:pic>
        <p:nvPicPr>
          <p:cNvPr id="4" name="Picture 7" descr="http://appleseed.org.nz/wp-content/uploads/2011/12/question-icon-375x50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1473" y="4149080"/>
            <a:ext cx="2262527" cy="270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467544" y="2348880"/>
            <a:ext cx="8424936" cy="4176464"/>
          </a:xfrm>
          <a:prstGeom prst="rect">
            <a:avLst/>
          </a:prstGeom>
          <a:noFill/>
          <a:ln w="9525">
            <a:noFill/>
            <a:miter lim="800000"/>
            <a:headEnd/>
            <a:tailEnd/>
          </a:ln>
        </p:spPr>
        <p:txBody>
          <a:bodyPr/>
          <a:lstStyle/>
          <a:p>
            <a:pPr algn="ctr">
              <a:spcBef>
                <a:spcPct val="50000"/>
              </a:spcBef>
              <a:defRPr/>
            </a:pPr>
            <a:r>
              <a:rPr lang="fi-FI" sz="7200" b="1" dirty="0">
                <a:solidFill>
                  <a:schemeClr val="accent5"/>
                </a:solidFill>
                <a:latin typeface="Calibri" pitchFamily="34" charset="0"/>
                <a:cs typeface="+mn-cs"/>
              </a:rPr>
              <a:t>Kysyttävää?</a:t>
            </a:r>
          </a:p>
          <a:p>
            <a:pPr algn="ctr">
              <a:spcBef>
                <a:spcPct val="50000"/>
              </a:spcBef>
              <a:defRPr/>
            </a:pPr>
            <a:r>
              <a:rPr lang="fi-FI" sz="3000" b="1" dirty="0">
                <a:latin typeface="Calibri" pitchFamily="34" charset="0"/>
                <a:cs typeface="+mn-cs"/>
              </a:rPr>
              <a:t>Voit tulla kyselemään myös jälkikäteen</a:t>
            </a:r>
            <a:br>
              <a:rPr lang="fi-FI" sz="3000" b="1" dirty="0">
                <a:latin typeface="Calibri" pitchFamily="34" charset="0"/>
                <a:cs typeface="+mn-cs"/>
              </a:rPr>
            </a:br>
            <a:r>
              <a:rPr lang="fi-FI" sz="3000" b="1" dirty="0">
                <a:latin typeface="Calibri" pitchFamily="34" charset="0"/>
                <a:cs typeface="+mn-cs"/>
              </a:rPr>
              <a:t>opinto-ohjaajalta </a:t>
            </a:r>
            <a:br>
              <a:rPr lang="fi-FI" sz="3000" b="1" dirty="0">
                <a:latin typeface="Calibri" pitchFamily="34" charset="0"/>
                <a:cs typeface="+mn-cs"/>
              </a:rPr>
            </a:br>
            <a:r>
              <a:rPr lang="fi-FI" sz="3000" b="1" dirty="0">
                <a:latin typeface="Calibri" pitchFamily="34" charset="0"/>
                <a:cs typeface="+mn-cs"/>
              </a:rPr>
              <a:t>tai opintotoimistolta</a:t>
            </a:r>
          </a:p>
        </p:txBody>
      </p:sp>
    </p:spTree>
    <p:extLst>
      <p:ext uri="{BB962C8B-B14F-4D97-AF65-F5344CB8AC3E}">
        <p14:creationId xmlns:p14="http://schemas.microsoft.com/office/powerpoint/2010/main" val="1768270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556" name="Group 100"/>
          <p:cNvGraphicFramePr>
            <a:graphicFrameLocks noGrp="1"/>
          </p:cNvGraphicFramePr>
          <p:nvPr>
            <p:extLst>
              <p:ext uri="{D42A27DB-BD31-4B8C-83A1-F6EECF244321}">
                <p14:modId xmlns:p14="http://schemas.microsoft.com/office/powerpoint/2010/main" val="1243042176"/>
              </p:ext>
            </p:extLst>
          </p:nvPr>
        </p:nvGraphicFramePr>
        <p:xfrm>
          <a:off x="467544" y="2564905"/>
          <a:ext cx="8316441" cy="4202018"/>
        </p:xfrm>
        <a:graphic>
          <a:graphicData uri="http://schemas.openxmlformats.org/drawingml/2006/table">
            <a:tbl>
              <a:tblPr/>
              <a:tblGrid>
                <a:gridCol w="2312334">
                  <a:extLst>
                    <a:ext uri="{9D8B030D-6E8A-4147-A177-3AD203B41FA5}">
                      <a16:colId xmlns:a16="http://schemas.microsoft.com/office/drawing/2014/main" val="20000"/>
                    </a:ext>
                  </a:extLst>
                </a:gridCol>
                <a:gridCol w="6004107">
                  <a:extLst>
                    <a:ext uri="{9D8B030D-6E8A-4147-A177-3AD203B41FA5}">
                      <a16:colId xmlns:a16="http://schemas.microsoft.com/office/drawing/2014/main" val="20001"/>
                    </a:ext>
                  </a:extLst>
                </a:gridCol>
              </a:tblGrid>
              <a:tr h="513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1" i="0" u="none" strike="noStrike" kern="1200" cap="none" normalizeH="0" baseline="0" dirty="0">
                          <a:ln>
                            <a:noFill/>
                          </a:ln>
                          <a:solidFill>
                            <a:schemeClr val="tx1"/>
                          </a:solidFill>
                          <a:effectLst/>
                          <a:latin typeface="Calibri" pitchFamily="34" charset="0"/>
                          <a:ea typeface="+mn-ea"/>
                          <a:cs typeface="Arial" charset="0"/>
                        </a:rPr>
                        <a:t>Päättötodistus oltava kunnossa</a:t>
                      </a:r>
                    </a:p>
                  </a:txBody>
                  <a:tcPr marL="91436" marR="91436" marT="45731" marB="45731" anchor="ctr" horzOverflow="overflow">
                    <a:lnL cap="flat">
                      <a:noFill/>
                    </a:lnL>
                    <a:lnR w="0" cap="flat" cmpd="sng" algn="ctr">
                      <a:solidFill>
                        <a:srgbClr val="808080"/>
                      </a:solidFill>
                      <a:prstDash val="solid"/>
                      <a:round/>
                      <a:headEnd type="none" w="med" len="med"/>
                      <a:tailEnd type="none" w="med" len="med"/>
                    </a:lnR>
                    <a:lnT cap="flat">
                      <a:noFill/>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0" i="0" u="none" strike="noStrike" kern="1200" cap="none" normalizeH="0" baseline="0" dirty="0">
                          <a:ln>
                            <a:noFill/>
                          </a:ln>
                          <a:solidFill>
                            <a:schemeClr val="tx1"/>
                          </a:solidFill>
                          <a:effectLst/>
                          <a:latin typeface="Calibri" pitchFamily="34" charset="0"/>
                          <a:ea typeface="+mn-ea"/>
                          <a:cs typeface="Arial" charset="0"/>
                        </a:rPr>
                        <a:t>pe 25.10.2024</a:t>
                      </a:r>
                      <a:endParaRPr kumimoji="0" lang="fi-FI" sz="1400" b="0" i="0" u="none" strike="noStrike" kern="1200" cap="none" normalizeH="0" baseline="0" dirty="0">
                        <a:ln>
                          <a:noFill/>
                        </a:ln>
                        <a:solidFill>
                          <a:schemeClr val="tx1"/>
                        </a:solidFill>
                        <a:effectLst/>
                        <a:latin typeface="Calibri" pitchFamily="34" charset="0"/>
                        <a:ea typeface="Times New Roman" pitchFamily="18" charset="0"/>
                        <a:cs typeface="Arial" charset="0"/>
                      </a:endParaRPr>
                    </a:p>
                  </a:txBody>
                  <a:tcPr marL="91436" marR="91436" marT="45731" marB="45731" anchor="ctr" horzOverflow="overflow">
                    <a:lnL w="0" cap="flat" cmpd="sng" algn="ctr">
                      <a:solidFill>
                        <a:srgbClr val="808080"/>
                      </a:solidFill>
                      <a:prstDash val="solid"/>
                      <a:round/>
                      <a:headEnd type="none" w="med" len="med"/>
                      <a:tailEnd type="none" w="med" len="med"/>
                    </a:lnL>
                    <a:lnR w="0" cap="flat" cmpd="sng" algn="ctr">
                      <a:noFill/>
                      <a:prstDash val="solid"/>
                      <a:round/>
                      <a:headEnd type="none" w="med" len="med"/>
                      <a:tailEnd type="none" w="med" len="med"/>
                    </a:lnR>
                    <a:lnT cap="flat">
                      <a:noFill/>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37157570"/>
                  </a:ext>
                </a:extLst>
              </a:tr>
              <a:tr h="7254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1" i="0" u="none" strike="noStrike" cap="none" normalizeH="0" baseline="0" dirty="0">
                          <a:ln>
                            <a:noFill/>
                          </a:ln>
                          <a:solidFill>
                            <a:schemeClr val="tx1"/>
                          </a:solidFill>
                          <a:effectLst/>
                          <a:latin typeface="Calibri" pitchFamily="34" charset="0"/>
                          <a:ea typeface="Times New Roman" pitchFamily="18" charset="0"/>
                          <a:cs typeface="Arial" charset="0"/>
                        </a:rPr>
                        <a:t>Alustavat tulokset</a:t>
                      </a:r>
                      <a:endParaRPr kumimoji="0" lang="fi-FI" sz="1400" b="0" i="0" u="none" strike="noStrike" cap="none" normalizeH="0" baseline="0" dirty="0">
                        <a:ln>
                          <a:noFill/>
                        </a:ln>
                        <a:solidFill>
                          <a:schemeClr val="tx1"/>
                        </a:solidFill>
                        <a:effectLst/>
                        <a:latin typeface="Calibri" pitchFamily="34" charset="0"/>
                        <a:ea typeface="Times New Roman" pitchFamily="18" charset="0"/>
                        <a:cs typeface="Arial" charset="0"/>
                      </a:endParaRPr>
                    </a:p>
                  </a:txBody>
                  <a:tcPr marL="91436" marR="91436" marT="45731" marB="45731" anchor="ctr" horzOverflow="overflow">
                    <a:lnL cap="flat">
                      <a:noFill/>
                    </a:lnL>
                    <a:lnR w="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dirty="0">
                          <a:ln>
                            <a:noFill/>
                          </a:ln>
                          <a:solidFill>
                            <a:schemeClr val="tx1"/>
                          </a:solidFill>
                          <a:effectLst/>
                          <a:latin typeface="Calibri" pitchFamily="34" charset="0"/>
                          <a:ea typeface="Times New Roman" pitchFamily="18" charset="0"/>
                          <a:cs typeface="Arial" charset="0"/>
                        </a:rPr>
                        <a:t>Koesuoritukset tarkastaa ja arvostelee alustavasti lukion opettajat.</a:t>
                      </a: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dirty="0">
                          <a:ln>
                            <a:noFill/>
                          </a:ln>
                          <a:solidFill>
                            <a:schemeClr val="tx1"/>
                          </a:solidFill>
                          <a:effectLst/>
                          <a:latin typeface="Calibri" pitchFamily="34" charset="0"/>
                          <a:ea typeface="Times New Roman" pitchFamily="18" charset="0"/>
                          <a:cs typeface="Arial" charset="0"/>
                        </a:rPr>
                        <a:t>Alustavat tulokset tulevat näkyviin opiskelijan Wilmaan. Opettajan korjausaika 1-2 viikkoa riippuen kokeiden määrästä.</a:t>
                      </a:r>
                    </a:p>
                  </a:txBody>
                  <a:tcPr marL="91436" marR="91436" marT="45731" marB="45731" anchor="ctr" horzOverflow="overflow">
                    <a:lnL w="0" cap="flat" cmpd="sng" algn="ctr">
                      <a:solidFill>
                        <a:srgbClr val="808080"/>
                      </a:solidFill>
                      <a:prstDash val="solid"/>
                      <a:round/>
                      <a:headEnd type="none" w="med" len="med"/>
                      <a:tailEnd type="none" w="med" len="med"/>
                    </a:lnL>
                    <a:lnR w="0" cap="flat" cmpd="sng" algn="ctr">
                      <a:no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2172529"/>
                  </a:ext>
                </a:extLst>
              </a:tr>
              <a:tr h="17832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1" i="0" u="none" strike="noStrike" cap="none" normalizeH="0" baseline="0" dirty="0">
                          <a:ln>
                            <a:noFill/>
                          </a:ln>
                          <a:solidFill>
                            <a:schemeClr val="tx1"/>
                          </a:solidFill>
                          <a:effectLst/>
                          <a:latin typeface="Calibri" pitchFamily="34" charset="0"/>
                          <a:ea typeface="Times New Roman" pitchFamily="18" charset="0"/>
                          <a:cs typeface="Arial" charset="0"/>
                        </a:rPr>
                        <a:t>Syksyn tulokset (lopulliset)</a:t>
                      </a:r>
                    </a:p>
                  </a:txBody>
                  <a:tcPr marL="91436" marR="91436" marT="45728" marB="45728" anchor="ctr" horzOverflow="overflow">
                    <a:lnL cap="flat">
                      <a:noFill/>
                    </a:lnL>
                    <a:lnR w="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dirty="0">
                          <a:ln>
                            <a:noFill/>
                          </a:ln>
                          <a:solidFill>
                            <a:schemeClr val="tx1"/>
                          </a:solidFill>
                          <a:effectLst/>
                          <a:latin typeface="Calibri" pitchFamily="34" charset="0"/>
                          <a:cs typeface="Arial" charset="0"/>
                        </a:rPr>
                        <a:t>Näkyvät opiskelijan Wilmassa ja Oma Opintopolku –palvelussa,</a:t>
                      </a:r>
                      <a:br>
                        <a:rPr kumimoji="0" lang="fi-FI" sz="1400" b="0" i="0" u="none" strike="noStrike" cap="none" normalizeH="0" baseline="0" dirty="0">
                          <a:ln>
                            <a:noFill/>
                          </a:ln>
                          <a:solidFill>
                            <a:schemeClr val="tx1"/>
                          </a:solidFill>
                          <a:effectLst/>
                          <a:latin typeface="Calibri" pitchFamily="34" charset="0"/>
                          <a:cs typeface="Arial" charset="0"/>
                        </a:rPr>
                      </a:br>
                      <a:r>
                        <a:rPr kumimoji="0" lang="fi-FI" sz="1400" b="0" i="0" u="none" strike="noStrike" cap="none" normalizeH="0" baseline="0" dirty="0">
                          <a:ln>
                            <a:noFill/>
                          </a:ln>
                          <a:solidFill>
                            <a:schemeClr val="tx1"/>
                          </a:solidFill>
                          <a:effectLst/>
                          <a:latin typeface="Calibri" pitchFamily="34" charset="0"/>
                          <a:cs typeface="Arial" charset="0"/>
                        </a:rPr>
                        <a:t>viimeistään 15.11.2024</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400" b="0" i="0" u="none" strike="noStrike" cap="none" normalizeH="0" baseline="0" dirty="0">
                        <a:ln>
                          <a:noFill/>
                        </a:ln>
                        <a:solidFill>
                          <a:schemeClr val="tx1"/>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dirty="0">
                          <a:ln>
                            <a:noFill/>
                          </a:ln>
                          <a:solidFill>
                            <a:schemeClr val="tx1"/>
                          </a:solidFill>
                          <a:effectLst/>
                          <a:latin typeface="Calibri" pitchFamily="34" charset="0"/>
                          <a:ea typeface="Times New Roman" pitchFamily="18" charset="0"/>
                          <a:cs typeface="Arial" charset="0"/>
                        </a:rPr>
                        <a:t>Koesuoritukset tarkastaa ja arvostelee lopullisesti Ylioppilastutkinto-lautakunnan sensorit.</a:t>
                      </a: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dirty="0">
                          <a:ln>
                            <a:noFill/>
                          </a:ln>
                          <a:solidFill>
                            <a:schemeClr val="tx1"/>
                          </a:solidFill>
                          <a:effectLst/>
                          <a:latin typeface="Calibri" pitchFamily="34" charset="0"/>
                          <a:ea typeface="Times New Roman" pitchFamily="18" charset="0"/>
                          <a:cs typeface="Arial" charset="0"/>
                        </a:rPr>
                        <a:t>Tutkintotulokset näkyvät opiskelijan Wilmassa heti, kun lukio on saanut ne lautakunnasta. Tulokset ja arvostellut koesuoritukset näkyvät opiskelijalle myös Opintopolku-palvelussa.</a:t>
                      </a:r>
                    </a:p>
                  </a:txBody>
                  <a:tcPr marL="91436" marR="91436" marT="45728" marB="45728" anchor="ctr" horzOverflow="overflow">
                    <a:lnL w="0" cap="flat" cmpd="sng" algn="ctr">
                      <a:solidFill>
                        <a:srgbClr val="808080"/>
                      </a:solidFill>
                      <a:prstDash val="solid"/>
                      <a:round/>
                      <a:headEnd type="none" w="med" len="med"/>
                      <a:tailEnd type="none" w="med" len="med"/>
                    </a:lnL>
                    <a:lnR w="0" cap="flat" cmpd="sng" algn="ctr">
                      <a:no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539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1" i="0" u="none" strike="noStrike" cap="none" normalizeH="0" baseline="0" dirty="0">
                          <a:ln>
                            <a:noFill/>
                          </a:ln>
                          <a:solidFill>
                            <a:schemeClr val="tx1"/>
                          </a:solidFill>
                          <a:effectLst/>
                          <a:latin typeface="Calibri" pitchFamily="34" charset="0"/>
                          <a:ea typeface="Times New Roman" pitchFamily="18" charset="0"/>
                          <a:cs typeface="Arial" charset="0"/>
                        </a:rPr>
                        <a:t>Kevään 2025</a:t>
                      </a:r>
                      <a:br>
                        <a:rPr kumimoji="0" lang="fi-FI" sz="1400" b="1" i="0" u="none" strike="noStrike" cap="none" normalizeH="0" baseline="0" dirty="0">
                          <a:ln>
                            <a:noFill/>
                          </a:ln>
                          <a:solidFill>
                            <a:schemeClr val="tx1"/>
                          </a:solidFill>
                          <a:effectLst/>
                          <a:latin typeface="Calibri" pitchFamily="34" charset="0"/>
                          <a:ea typeface="Times New Roman" pitchFamily="18" charset="0"/>
                          <a:cs typeface="Arial" charset="0"/>
                        </a:rPr>
                      </a:br>
                      <a:r>
                        <a:rPr kumimoji="0" lang="fi-FI" sz="1400" b="1" i="0" u="none" strike="noStrike" cap="none" normalizeH="0" baseline="0" dirty="0">
                          <a:ln>
                            <a:noFill/>
                          </a:ln>
                          <a:solidFill>
                            <a:schemeClr val="tx1"/>
                          </a:solidFill>
                          <a:effectLst/>
                          <a:latin typeface="Calibri" pitchFamily="34" charset="0"/>
                          <a:ea typeface="Times New Roman" pitchFamily="18" charset="0"/>
                          <a:cs typeface="Arial" charset="0"/>
                        </a:rPr>
                        <a:t>ylioppilaskirjoitukset</a:t>
                      </a:r>
                      <a:endParaRPr kumimoji="0" lang="fi-FI" sz="1400" b="0" i="0" u="none" strike="noStrike" cap="none" normalizeH="0" baseline="0" dirty="0">
                        <a:ln>
                          <a:noFill/>
                        </a:ln>
                        <a:solidFill>
                          <a:schemeClr val="tx1"/>
                        </a:solidFill>
                        <a:effectLst/>
                        <a:latin typeface="Calibri" pitchFamily="34" charset="0"/>
                        <a:ea typeface="Times New Roman" pitchFamily="18" charset="0"/>
                        <a:cs typeface="Arial" charset="0"/>
                      </a:endParaRPr>
                    </a:p>
                  </a:txBody>
                  <a:tcPr marL="91436" marR="91436" marT="45731" marB="45731" anchor="ctr" horzOverflow="overflow">
                    <a:lnL cap="flat">
                      <a:noFill/>
                    </a:lnL>
                    <a:lnR w="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dirty="0">
                          <a:ln>
                            <a:noFill/>
                          </a:ln>
                          <a:solidFill>
                            <a:schemeClr val="tx1"/>
                          </a:solidFill>
                          <a:effectLst/>
                          <a:latin typeface="Calibri" pitchFamily="34" charset="0"/>
                          <a:cs typeface="Arial" charset="0"/>
                        </a:rPr>
                        <a:t>ilmoittauduttava viimeistään 1.12.</a:t>
                      </a:r>
                    </a:p>
                  </a:txBody>
                  <a:tcPr marL="91436" marR="91436" marT="45731" marB="45731" anchor="ctr" horzOverflow="overflow">
                    <a:lnL w="0" cap="flat" cmpd="sng" algn="ctr">
                      <a:solidFill>
                        <a:srgbClr val="808080"/>
                      </a:solidFill>
                      <a:prstDash val="solid"/>
                      <a:round/>
                      <a:headEnd type="none" w="med" len="med"/>
                      <a:tailEnd type="none" w="med" len="med"/>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36539614"/>
                  </a:ext>
                </a:extLst>
              </a:tr>
            </a:tbl>
          </a:graphicData>
        </a:graphic>
      </p:graphicFrame>
      <p:sp>
        <p:nvSpPr>
          <p:cNvPr id="4" name="Text Box 160"/>
          <p:cNvSpPr txBox="1">
            <a:spLocks noChangeArrowheads="1"/>
          </p:cNvSpPr>
          <p:nvPr/>
        </p:nvSpPr>
        <p:spPr bwMode="auto">
          <a:xfrm>
            <a:off x="107504" y="1856879"/>
            <a:ext cx="9144000" cy="708025"/>
          </a:xfrm>
          <a:prstGeom prst="rect">
            <a:avLst/>
          </a:prstGeom>
          <a:noFill/>
          <a:ln w="9525">
            <a:noFill/>
            <a:miter lim="800000"/>
            <a:headEnd/>
            <a:tailEnd/>
          </a:ln>
        </p:spPr>
        <p:txBody>
          <a:bodyPr>
            <a:spAutoFit/>
          </a:bodyPr>
          <a:lstStyle/>
          <a:p>
            <a:pPr algn="ctr">
              <a:defRPr/>
            </a:pPr>
            <a:r>
              <a:rPr lang="fi-FI" sz="4000" b="1" dirty="0">
                <a:latin typeface="Calibri" pitchFamily="34" charset="0"/>
              </a:rPr>
              <a:t>Aikataulu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4" name="Picture 35" descr="http://www.wsoaonline.com/wp-content/uploads/2013/05/3D-Man-with-Pencil1-1024x876.jp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077" r="27855"/>
          <a:stretch/>
        </p:blipFill>
        <p:spPr bwMode="auto">
          <a:xfrm>
            <a:off x="7653530" y="4944624"/>
            <a:ext cx="1475656" cy="1913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a:spLocks noChangeArrowheads="1"/>
          </p:cNvSpPr>
          <p:nvPr/>
        </p:nvSpPr>
        <p:spPr bwMode="auto">
          <a:xfrm>
            <a:off x="6300192" y="2642887"/>
            <a:ext cx="26642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i-FI" b="1" dirty="0">
                <a:solidFill>
                  <a:srgbClr val="FF0000"/>
                </a:solidFill>
              </a:rPr>
              <a:t>Koe alkaa klo 9.00.</a:t>
            </a:r>
            <a:br>
              <a:rPr lang="fi-FI" b="1" dirty="0">
                <a:solidFill>
                  <a:srgbClr val="FF0000"/>
                </a:solidFill>
              </a:rPr>
            </a:br>
            <a:r>
              <a:rPr lang="fi-FI" b="1" dirty="0">
                <a:solidFill>
                  <a:srgbClr val="FF0000"/>
                </a:solidFill>
              </a:rPr>
              <a:t>Kokeen kesto 6h (+2h) </a:t>
            </a:r>
          </a:p>
          <a:p>
            <a:r>
              <a:rPr lang="fi-FI" b="1" dirty="0">
                <a:solidFill>
                  <a:srgbClr val="FF0000"/>
                </a:solidFill>
              </a:rPr>
              <a:t>kokeesta saa poistua klo 12.00 jälkeen</a:t>
            </a:r>
            <a:r>
              <a:rPr lang="fi-FI" sz="1400" b="1" dirty="0">
                <a:solidFill>
                  <a:srgbClr val="FF0000"/>
                </a:solidFill>
              </a:rPr>
              <a:t>.</a:t>
            </a:r>
          </a:p>
        </p:txBody>
      </p:sp>
      <p:graphicFrame>
        <p:nvGraphicFramePr>
          <p:cNvPr id="10" name="Taulukko 9">
            <a:extLst>
              <a:ext uri="{FF2B5EF4-FFF2-40B4-BE49-F238E27FC236}">
                <a16:creationId xmlns:a16="http://schemas.microsoft.com/office/drawing/2014/main" id="{87BA1AB5-04D7-43D5-B04A-532B262EF095}"/>
              </a:ext>
            </a:extLst>
          </p:cNvPr>
          <p:cNvGraphicFramePr>
            <a:graphicFrameLocks noGrp="1"/>
          </p:cNvGraphicFramePr>
          <p:nvPr>
            <p:extLst>
              <p:ext uri="{D42A27DB-BD31-4B8C-83A1-F6EECF244321}">
                <p14:modId xmlns:p14="http://schemas.microsoft.com/office/powerpoint/2010/main" val="3404944661"/>
              </p:ext>
            </p:extLst>
          </p:nvPr>
        </p:nvGraphicFramePr>
        <p:xfrm>
          <a:off x="611560" y="1484784"/>
          <a:ext cx="7131728" cy="5357312"/>
        </p:xfrm>
        <a:graphic>
          <a:graphicData uri="http://schemas.openxmlformats.org/drawingml/2006/table">
            <a:tbl>
              <a:tblPr firstRow="1" firstCol="1" bandRow="1">
                <a:tableStyleId>{3B4B98B0-60AC-42C2-AFA5-B58CD77FA1E5}</a:tableStyleId>
              </a:tblPr>
              <a:tblGrid>
                <a:gridCol w="1236642">
                  <a:extLst>
                    <a:ext uri="{9D8B030D-6E8A-4147-A177-3AD203B41FA5}">
                      <a16:colId xmlns:a16="http://schemas.microsoft.com/office/drawing/2014/main" val="2075129234"/>
                    </a:ext>
                  </a:extLst>
                </a:gridCol>
                <a:gridCol w="5895086">
                  <a:extLst>
                    <a:ext uri="{9D8B030D-6E8A-4147-A177-3AD203B41FA5}">
                      <a16:colId xmlns:a16="http://schemas.microsoft.com/office/drawing/2014/main" val="3836466933"/>
                    </a:ext>
                  </a:extLst>
                </a:gridCol>
              </a:tblGrid>
              <a:tr h="216024">
                <a:tc>
                  <a:txBody>
                    <a:bodyPr/>
                    <a:lstStyle/>
                    <a:p>
                      <a:pPr>
                        <a:spcAft>
                          <a:spcPts val="0"/>
                        </a:spcAft>
                      </a:pPr>
                      <a:endParaRPr lang="fi-FI" sz="1400" dirty="0">
                        <a:effectLst/>
                        <a:latin typeface="Times New Roman" panose="02020603050405020304" pitchFamily="18" charset="0"/>
                        <a:ea typeface="Times New Roman" panose="02020603050405020304" pitchFamily="18" charset="0"/>
                      </a:endParaRPr>
                    </a:p>
                  </a:txBody>
                  <a:tcPr marL="71938" marR="71938" marT="62346" marB="62346" anchor="ctr">
                    <a:solidFill>
                      <a:srgbClr val="F6CEF6"/>
                    </a:solidFill>
                  </a:tcPr>
                </a:tc>
                <a:tc>
                  <a:txBody>
                    <a:bodyPr/>
                    <a:lstStyle/>
                    <a:p>
                      <a:pPr>
                        <a:spcAft>
                          <a:spcPts val="0"/>
                        </a:spcAft>
                      </a:pPr>
                      <a:r>
                        <a:rPr lang="fi-FI" sz="2000" dirty="0">
                          <a:solidFill>
                            <a:srgbClr val="FF0000"/>
                          </a:solidFill>
                          <a:effectLst/>
                          <a:latin typeface="+mn-lt"/>
                          <a:ea typeface="+mn-ea"/>
                        </a:rPr>
                        <a:t>Syksyn 2024</a:t>
                      </a:r>
                      <a:r>
                        <a:rPr lang="fi-FI" sz="2000" baseline="0" dirty="0">
                          <a:solidFill>
                            <a:srgbClr val="FF0000"/>
                          </a:solidFill>
                          <a:effectLst/>
                          <a:latin typeface="+mn-lt"/>
                          <a:ea typeface="+mn-ea"/>
                        </a:rPr>
                        <a:t> koepäivät</a:t>
                      </a:r>
                      <a:endParaRPr lang="fi-FI" sz="2000" dirty="0">
                        <a:solidFill>
                          <a:srgbClr val="FF0000"/>
                        </a:solidFill>
                        <a:effectLst/>
                        <a:latin typeface="Times New Roman" panose="02020603050405020304" pitchFamily="18" charset="0"/>
                        <a:ea typeface="Times New Roman" panose="02020603050405020304" pitchFamily="18" charset="0"/>
                      </a:endParaRPr>
                    </a:p>
                  </a:txBody>
                  <a:tcPr marL="71938" marR="71938" marT="62346" marB="62346" anchor="ctr">
                    <a:solidFill>
                      <a:srgbClr val="F6CEF6"/>
                    </a:solidFill>
                  </a:tcPr>
                </a:tc>
                <a:extLst>
                  <a:ext uri="{0D108BD9-81ED-4DB2-BD59-A6C34878D82A}">
                    <a16:rowId xmlns:a16="http://schemas.microsoft.com/office/drawing/2014/main" val="3406371168"/>
                  </a:ext>
                </a:extLst>
              </a:tr>
              <a:tr h="0">
                <a:tc>
                  <a:txBody>
                    <a:bodyPr/>
                    <a:lstStyle/>
                    <a:p>
                      <a:pPr algn="ctr">
                        <a:spcAft>
                          <a:spcPts val="0"/>
                        </a:spcAft>
                      </a:pPr>
                      <a:r>
                        <a:rPr lang="fi-FI" sz="1300" dirty="0">
                          <a:solidFill>
                            <a:srgbClr val="000000"/>
                          </a:solidFill>
                          <a:effectLst/>
                          <a:latin typeface="Calibri" panose="020F0502020204030204" pitchFamily="34" charset="0"/>
                          <a:ea typeface="Times New Roman" panose="02020603050405020304" pitchFamily="18" charset="0"/>
                        </a:rPr>
                        <a:t>ma 16.9.</a:t>
                      </a:r>
                      <a:endParaRPr lang="fi-FI" sz="13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fi-FI" sz="1300" dirty="0">
                          <a:solidFill>
                            <a:srgbClr val="000000"/>
                          </a:solidFill>
                          <a:effectLst/>
                          <a:latin typeface="Calibri" panose="020F0502020204030204" pitchFamily="34" charset="0"/>
                          <a:ea typeface="Times New Roman" panose="02020603050405020304" pitchFamily="18" charset="0"/>
                        </a:rPr>
                        <a:t>äidinkieli ja kirjallisuus (suomi ja ruotsi), lukutaidon koe   </a:t>
                      </a:r>
                      <a:endParaRPr lang="fi-FI" sz="1300" dirty="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1708162792"/>
                  </a:ext>
                </a:extLst>
              </a:tr>
              <a:tr h="216772">
                <a:tc>
                  <a:txBody>
                    <a:bodyPr/>
                    <a:lstStyle/>
                    <a:p>
                      <a:pPr algn="ctr">
                        <a:spcAft>
                          <a:spcPts val="0"/>
                        </a:spcAft>
                      </a:pPr>
                      <a:r>
                        <a:rPr lang="fi-FI" sz="1300" dirty="0">
                          <a:solidFill>
                            <a:srgbClr val="000000"/>
                          </a:solidFill>
                          <a:effectLst/>
                          <a:latin typeface="Calibri" panose="020F0502020204030204" pitchFamily="34" charset="0"/>
                          <a:ea typeface="Times New Roman" panose="02020603050405020304" pitchFamily="18" charset="0"/>
                        </a:rPr>
                        <a:t>ke 18.9.</a:t>
                      </a:r>
                      <a:endParaRPr lang="fi-FI" sz="13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fi-FI" sz="1300" dirty="0">
                          <a:solidFill>
                            <a:srgbClr val="000000"/>
                          </a:solidFill>
                          <a:effectLst/>
                          <a:latin typeface="Calibri" panose="020F0502020204030204" pitchFamily="34" charset="0"/>
                          <a:ea typeface="Times New Roman" panose="02020603050405020304" pitchFamily="18" charset="0"/>
                        </a:rPr>
                        <a:t>uskonto, elämänkatsomustieto, yhteiskuntaoppi, </a:t>
                      </a:r>
                      <a:r>
                        <a:rPr lang="fi-FI" sz="1300" dirty="0" err="1">
                          <a:solidFill>
                            <a:srgbClr val="000000"/>
                          </a:solidFill>
                          <a:effectLst/>
                          <a:latin typeface="Calibri" panose="020F0502020204030204" pitchFamily="34" charset="0"/>
                          <a:ea typeface="Times New Roman" panose="02020603050405020304" pitchFamily="18" charset="0"/>
                        </a:rPr>
                        <a:t>kemia,maantiede</a:t>
                      </a:r>
                      <a:r>
                        <a:rPr lang="fi-FI" sz="1300" dirty="0">
                          <a:solidFill>
                            <a:srgbClr val="000000"/>
                          </a:solidFill>
                          <a:effectLst/>
                          <a:latin typeface="Calibri" panose="020F0502020204030204" pitchFamily="34" charset="0"/>
                          <a:ea typeface="Times New Roman" panose="02020603050405020304" pitchFamily="18" charset="0"/>
                        </a:rPr>
                        <a:t>, terveystieto</a:t>
                      </a:r>
                      <a:endParaRPr lang="fi-FI" sz="1300" dirty="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3879399852"/>
                  </a:ext>
                </a:extLst>
              </a:tr>
              <a:tr h="216772">
                <a:tc>
                  <a:txBody>
                    <a:bodyPr/>
                    <a:lstStyle/>
                    <a:p>
                      <a:pPr algn="ctr">
                        <a:spcAft>
                          <a:spcPts val="0"/>
                        </a:spcAft>
                      </a:pPr>
                      <a:r>
                        <a:rPr lang="fi-FI" sz="1300" dirty="0">
                          <a:solidFill>
                            <a:srgbClr val="000000"/>
                          </a:solidFill>
                          <a:effectLst/>
                          <a:latin typeface="Calibri" panose="020F0502020204030204" pitchFamily="34" charset="0"/>
                          <a:ea typeface="Times New Roman" panose="02020603050405020304" pitchFamily="18" charset="0"/>
                        </a:rPr>
                        <a:t>pe 20.9.</a:t>
                      </a:r>
                      <a:endParaRPr lang="fi-FI" sz="13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fi-FI" sz="1300" dirty="0">
                          <a:solidFill>
                            <a:srgbClr val="000000"/>
                          </a:solidFill>
                          <a:effectLst/>
                          <a:latin typeface="Calibri" panose="020F0502020204030204" pitchFamily="34" charset="0"/>
                          <a:ea typeface="Times New Roman" panose="02020603050405020304" pitchFamily="18" charset="0"/>
                        </a:rPr>
                        <a:t>vieras kieli, pitkä oppimäärä   </a:t>
                      </a:r>
                      <a:br>
                        <a:rPr lang="fi-FI" sz="1300" dirty="0">
                          <a:solidFill>
                            <a:srgbClr val="000000"/>
                          </a:solidFill>
                          <a:effectLst/>
                          <a:latin typeface="Calibri" panose="020F0502020204030204" pitchFamily="34" charset="0"/>
                          <a:ea typeface="Times New Roman" panose="02020603050405020304" pitchFamily="18" charset="0"/>
                        </a:rPr>
                      </a:br>
                      <a:r>
                        <a:rPr lang="fi-FI" sz="1300" dirty="0">
                          <a:solidFill>
                            <a:srgbClr val="000000"/>
                          </a:solidFill>
                          <a:effectLst/>
                          <a:latin typeface="Calibri" panose="020F0502020204030204" pitchFamily="34" charset="0"/>
                          <a:ea typeface="Times New Roman" panose="02020603050405020304" pitchFamily="18" charset="0"/>
                        </a:rPr>
                        <a:t>englanti   </a:t>
                      </a:r>
                      <a:br>
                        <a:rPr lang="fi-FI" sz="1300" dirty="0">
                          <a:solidFill>
                            <a:srgbClr val="000000"/>
                          </a:solidFill>
                          <a:effectLst/>
                          <a:latin typeface="Calibri" panose="020F0502020204030204" pitchFamily="34" charset="0"/>
                          <a:ea typeface="Times New Roman" panose="02020603050405020304" pitchFamily="18" charset="0"/>
                        </a:rPr>
                      </a:br>
                      <a:r>
                        <a:rPr lang="fi-FI" sz="1300" dirty="0">
                          <a:solidFill>
                            <a:srgbClr val="000000"/>
                          </a:solidFill>
                          <a:effectLst/>
                          <a:latin typeface="Calibri" panose="020F0502020204030204" pitchFamily="34" charset="0"/>
                          <a:ea typeface="Times New Roman" panose="02020603050405020304" pitchFamily="18" charset="0"/>
                        </a:rPr>
                        <a:t>ranska   </a:t>
                      </a:r>
                      <a:br>
                        <a:rPr lang="fi-FI" sz="1300" dirty="0">
                          <a:solidFill>
                            <a:srgbClr val="000000"/>
                          </a:solidFill>
                          <a:effectLst/>
                          <a:latin typeface="Calibri" panose="020F0502020204030204" pitchFamily="34" charset="0"/>
                          <a:ea typeface="Times New Roman" panose="02020603050405020304" pitchFamily="18" charset="0"/>
                        </a:rPr>
                      </a:br>
                      <a:r>
                        <a:rPr lang="fi-FI" sz="1300" dirty="0">
                          <a:solidFill>
                            <a:srgbClr val="000000"/>
                          </a:solidFill>
                          <a:effectLst/>
                          <a:latin typeface="Calibri" panose="020F0502020204030204" pitchFamily="34" charset="0"/>
                          <a:ea typeface="Times New Roman" panose="02020603050405020304" pitchFamily="18" charset="0"/>
                        </a:rPr>
                        <a:t>espanja   </a:t>
                      </a:r>
                      <a:br>
                        <a:rPr lang="fi-FI" sz="1300" dirty="0">
                          <a:solidFill>
                            <a:srgbClr val="000000"/>
                          </a:solidFill>
                          <a:effectLst/>
                          <a:latin typeface="Calibri" panose="020F0502020204030204" pitchFamily="34" charset="0"/>
                          <a:ea typeface="Times New Roman" panose="02020603050405020304" pitchFamily="18" charset="0"/>
                        </a:rPr>
                      </a:br>
                      <a:r>
                        <a:rPr lang="fi-FI" sz="1300" dirty="0">
                          <a:solidFill>
                            <a:srgbClr val="000000"/>
                          </a:solidFill>
                          <a:effectLst/>
                          <a:latin typeface="Calibri" panose="020F0502020204030204" pitchFamily="34" charset="0"/>
                          <a:ea typeface="Times New Roman" panose="02020603050405020304" pitchFamily="18" charset="0"/>
                        </a:rPr>
                        <a:t>saksa   </a:t>
                      </a:r>
                      <a:br>
                        <a:rPr lang="fi-FI" sz="1300" dirty="0">
                          <a:solidFill>
                            <a:srgbClr val="000000"/>
                          </a:solidFill>
                          <a:effectLst/>
                          <a:latin typeface="Calibri" panose="020F0502020204030204" pitchFamily="34" charset="0"/>
                          <a:ea typeface="Times New Roman" panose="02020603050405020304" pitchFamily="18" charset="0"/>
                        </a:rPr>
                      </a:br>
                      <a:r>
                        <a:rPr lang="fi-FI" sz="1300" dirty="0">
                          <a:solidFill>
                            <a:srgbClr val="000000"/>
                          </a:solidFill>
                          <a:effectLst/>
                          <a:latin typeface="Calibri" panose="020F0502020204030204" pitchFamily="34" charset="0"/>
                          <a:ea typeface="Times New Roman" panose="02020603050405020304" pitchFamily="18" charset="0"/>
                        </a:rPr>
                        <a:t>venäjä</a:t>
                      </a:r>
                      <a:endParaRPr lang="fi-FI" sz="1300" dirty="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2109727712"/>
                  </a:ext>
                </a:extLst>
              </a:tr>
              <a:tr h="435830">
                <a:tc>
                  <a:txBody>
                    <a:bodyPr/>
                    <a:lstStyle/>
                    <a:p>
                      <a:pPr algn="ctr">
                        <a:spcAft>
                          <a:spcPts val="0"/>
                        </a:spcAft>
                      </a:pPr>
                      <a:r>
                        <a:rPr lang="fi-FI" sz="1300" dirty="0">
                          <a:solidFill>
                            <a:srgbClr val="000000"/>
                          </a:solidFill>
                          <a:effectLst/>
                          <a:latin typeface="Calibri" panose="020F0502020204030204" pitchFamily="34" charset="0"/>
                          <a:ea typeface="Times New Roman" panose="02020603050405020304" pitchFamily="18" charset="0"/>
                        </a:rPr>
                        <a:t>ma 23.9.</a:t>
                      </a:r>
                      <a:endParaRPr lang="fi-FI" sz="13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fi-FI" sz="1300" dirty="0">
                          <a:solidFill>
                            <a:srgbClr val="000000"/>
                          </a:solidFill>
                          <a:effectLst/>
                          <a:latin typeface="Calibri" panose="020F0502020204030204" pitchFamily="34" charset="0"/>
                          <a:ea typeface="Times New Roman" panose="02020603050405020304" pitchFamily="18" charset="0"/>
                        </a:rPr>
                        <a:t>toinen kotimainen kieli, pitkä ja keskipitkä oppimäärä</a:t>
                      </a:r>
                      <a:endParaRPr lang="fi-FI" sz="1300" dirty="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3511266751"/>
                  </a:ext>
                </a:extLst>
              </a:tr>
              <a:tr h="216772">
                <a:tc>
                  <a:txBody>
                    <a:bodyPr/>
                    <a:lstStyle/>
                    <a:p>
                      <a:pPr algn="ctr">
                        <a:spcAft>
                          <a:spcPts val="0"/>
                        </a:spcAft>
                      </a:pPr>
                      <a:r>
                        <a:rPr lang="fi-FI" sz="1300" dirty="0">
                          <a:solidFill>
                            <a:srgbClr val="000000"/>
                          </a:solidFill>
                          <a:effectLst/>
                          <a:latin typeface="Calibri" panose="020F0502020204030204" pitchFamily="34" charset="0"/>
                          <a:ea typeface="Times New Roman" panose="02020603050405020304" pitchFamily="18" charset="0"/>
                        </a:rPr>
                        <a:t>ti 24.9.</a:t>
                      </a:r>
                      <a:endParaRPr lang="fi-FI" sz="13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fi-FI" sz="1300" dirty="0">
                          <a:solidFill>
                            <a:srgbClr val="000000"/>
                          </a:solidFill>
                          <a:effectLst/>
                          <a:latin typeface="Calibri" panose="020F0502020204030204" pitchFamily="34" charset="0"/>
                          <a:ea typeface="Times New Roman" panose="02020603050405020304" pitchFamily="18" charset="0"/>
                        </a:rPr>
                        <a:t>psykologia, filosofia, historia, fysiikka, biologia</a:t>
                      </a:r>
                      <a:endParaRPr lang="fi-FI" sz="1300" dirty="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1715751814"/>
                  </a:ext>
                </a:extLst>
              </a:tr>
              <a:tr h="216772">
                <a:tc>
                  <a:txBody>
                    <a:bodyPr/>
                    <a:lstStyle/>
                    <a:p>
                      <a:pPr algn="ctr">
                        <a:spcAft>
                          <a:spcPts val="0"/>
                        </a:spcAft>
                      </a:pPr>
                      <a:r>
                        <a:rPr lang="fi-FI" sz="1300" dirty="0">
                          <a:solidFill>
                            <a:srgbClr val="000000"/>
                          </a:solidFill>
                          <a:effectLst/>
                          <a:latin typeface="Calibri" panose="020F0502020204030204" pitchFamily="34" charset="0"/>
                          <a:ea typeface="Times New Roman" panose="02020603050405020304" pitchFamily="18" charset="0"/>
                        </a:rPr>
                        <a:t>to 26.9.</a:t>
                      </a:r>
                      <a:endParaRPr lang="fi-FI" sz="13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fi-FI" sz="1300" dirty="0">
                          <a:solidFill>
                            <a:srgbClr val="000000"/>
                          </a:solidFill>
                          <a:effectLst/>
                          <a:latin typeface="Calibri" panose="020F0502020204030204" pitchFamily="34" charset="0"/>
                          <a:ea typeface="Times New Roman" panose="02020603050405020304" pitchFamily="18" charset="0"/>
                        </a:rPr>
                        <a:t>matematiikka, pitkä ja lyhyt oppimäärä</a:t>
                      </a:r>
                      <a:endParaRPr lang="fi-FI" sz="1300" dirty="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4109061317"/>
                  </a:ext>
                </a:extLst>
              </a:tr>
              <a:tr h="308853">
                <a:tc>
                  <a:txBody>
                    <a:bodyPr/>
                    <a:lstStyle/>
                    <a:p>
                      <a:pPr algn="ctr">
                        <a:spcAft>
                          <a:spcPts val="0"/>
                        </a:spcAft>
                      </a:pPr>
                      <a:r>
                        <a:rPr lang="fi-FI" sz="1300" dirty="0">
                          <a:solidFill>
                            <a:srgbClr val="000000"/>
                          </a:solidFill>
                          <a:effectLst/>
                          <a:latin typeface="Calibri" panose="020F0502020204030204" pitchFamily="34" charset="0"/>
                          <a:ea typeface="Times New Roman" panose="02020603050405020304" pitchFamily="18" charset="0"/>
                        </a:rPr>
                        <a:t>pe 27.9.</a:t>
                      </a:r>
                      <a:endParaRPr lang="fi-FI" sz="13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fi-FI" sz="1300" dirty="0">
                          <a:solidFill>
                            <a:srgbClr val="000000"/>
                          </a:solidFill>
                          <a:effectLst/>
                          <a:latin typeface="Calibri" panose="020F0502020204030204" pitchFamily="34" charset="0"/>
                          <a:ea typeface="Times New Roman" panose="02020603050405020304" pitchFamily="18" charset="0"/>
                        </a:rPr>
                        <a:t>äidinkieli ja kirjallisuus (suomi ja ruotsi), kirjoitustaidon koe   </a:t>
                      </a:r>
                      <a:br>
                        <a:rPr lang="fi-FI" sz="1300" dirty="0">
                          <a:solidFill>
                            <a:srgbClr val="000000"/>
                          </a:solidFill>
                          <a:effectLst/>
                          <a:latin typeface="Calibri" panose="020F0502020204030204" pitchFamily="34" charset="0"/>
                          <a:ea typeface="Times New Roman" panose="02020603050405020304" pitchFamily="18" charset="0"/>
                        </a:rPr>
                      </a:br>
                      <a:r>
                        <a:rPr lang="fi-FI" sz="1300" dirty="0">
                          <a:solidFill>
                            <a:srgbClr val="000000"/>
                          </a:solidFill>
                          <a:effectLst/>
                          <a:latin typeface="Calibri" panose="020F0502020204030204" pitchFamily="34" charset="0"/>
                          <a:ea typeface="Times New Roman" panose="02020603050405020304" pitchFamily="18" charset="0"/>
                        </a:rPr>
                        <a:t>suomi / ruotsi toisena kielenä ja kirjallisuus -koe    </a:t>
                      </a:r>
                      <a:endParaRPr lang="fi-FI" sz="1300" dirty="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3515234451"/>
                  </a:ext>
                </a:extLst>
              </a:tr>
              <a:tr h="525625">
                <a:tc>
                  <a:txBody>
                    <a:bodyPr/>
                    <a:lstStyle/>
                    <a:p>
                      <a:pPr algn="ctr">
                        <a:spcAft>
                          <a:spcPts val="0"/>
                        </a:spcAft>
                      </a:pPr>
                      <a:r>
                        <a:rPr lang="fi-FI" sz="1300" dirty="0">
                          <a:solidFill>
                            <a:srgbClr val="000000"/>
                          </a:solidFill>
                          <a:effectLst/>
                          <a:latin typeface="Calibri" panose="020F0502020204030204" pitchFamily="34" charset="0"/>
                          <a:ea typeface="Times New Roman" panose="02020603050405020304" pitchFamily="18" charset="0"/>
                        </a:rPr>
                        <a:t>ma 30.9.</a:t>
                      </a:r>
                      <a:endParaRPr lang="fi-FI" sz="13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fi-FI" sz="1300" dirty="0">
                          <a:solidFill>
                            <a:srgbClr val="000000"/>
                          </a:solidFill>
                          <a:effectLst/>
                          <a:latin typeface="Calibri" panose="020F0502020204030204" pitchFamily="34" charset="0"/>
                          <a:ea typeface="Times New Roman" panose="02020603050405020304" pitchFamily="18" charset="0"/>
                        </a:rPr>
                        <a:t>vieras kieli, lyhyt oppimäärä    </a:t>
                      </a:r>
                      <a:br>
                        <a:rPr lang="fi-FI" sz="1300" dirty="0">
                          <a:solidFill>
                            <a:srgbClr val="000000"/>
                          </a:solidFill>
                          <a:effectLst/>
                          <a:latin typeface="Calibri" panose="020F0502020204030204" pitchFamily="34" charset="0"/>
                          <a:ea typeface="Times New Roman" panose="02020603050405020304" pitchFamily="18" charset="0"/>
                        </a:rPr>
                      </a:br>
                      <a:r>
                        <a:rPr lang="fi-FI" sz="1300" dirty="0">
                          <a:solidFill>
                            <a:srgbClr val="000000"/>
                          </a:solidFill>
                          <a:effectLst/>
                          <a:latin typeface="Calibri" panose="020F0502020204030204" pitchFamily="34" charset="0"/>
                          <a:ea typeface="Times New Roman" panose="02020603050405020304" pitchFamily="18" charset="0"/>
                        </a:rPr>
                        <a:t>englanti   </a:t>
                      </a:r>
                      <a:br>
                        <a:rPr lang="fi-FI" sz="1300" dirty="0">
                          <a:solidFill>
                            <a:srgbClr val="000000"/>
                          </a:solidFill>
                          <a:effectLst/>
                          <a:latin typeface="Calibri" panose="020F0502020204030204" pitchFamily="34" charset="0"/>
                          <a:ea typeface="Times New Roman" panose="02020603050405020304" pitchFamily="18" charset="0"/>
                        </a:rPr>
                      </a:br>
                      <a:r>
                        <a:rPr lang="fi-FI" sz="1300" dirty="0">
                          <a:solidFill>
                            <a:srgbClr val="000000"/>
                          </a:solidFill>
                          <a:effectLst/>
                          <a:latin typeface="Calibri" panose="020F0502020204030204" pitchFamily="34" charset="0"/>
                          <a:ea typeface="Times New Roman" panose="02020603050405020304" pitchFamily="18" charset="0"/>
                        </a:rPr>
                        <a:t>ranska   </a:t>
                      </a:r>
                      <a:br>
                        <a:rPr lang="fi-FI" sz="1300" dirty="0">
                          <a:solidFill>
                            <a:srgbClr val="000000"/>
                          </a:solidFill>
                          <a:effectLst/>
                          <a:latin typeface="Calibri" panose="020F0502020204030204" pitchFamily="34" charset="0"/>
                          <a:ea typeface="Times New Roman" panose="02020603050405020304" pitchFamily="18" charset="0"/>
                        </a:rPr>
                      </a:br>
                      <a:r>
                        <a:rPr lang="fi-FI" sz="1300" dirty="0">
                          <a:solidFill>
                            <a:srgbClr val="000000"/>
                          </a:solidFill>
                          <a:effectLst/>
                          <a:latin typeface="Calibri" panose="020F0502020204030204" pitchFamily="34" charset="0"/>
                          <a:ea typeface="Times New Roman" panose="02020603050405020304" pitchFamily="18" charset="0"/>
                        </a:rPr>
                        <a:t>espanja   </a:t>
                      </a:r>
                      <a:br>
                        <a:rPr lang="fi-FI" sz="1300" dirty="0">
                          <a:solidFill>
                            <a:srgbClr val="000000"/>
                          </a:solidFill>
                          <a:effectLst/>
                          <a:latin typeface="Calibri" panose="020F0502020204030204" pitchFamily="34" charset="0"/>
                          <a:ea typeface="Times New Roman" panose="02020603050405020304" pitchFamily="18" charset="0"/>
                        </a:rPr>
                      </a:br>
                      <a:r>
                        <a:rPr lang="fi-FI" sz="1300" dirty="0">
                          <a:solidFill>
                            <a:srgbClr val="000000"/>
                          </a:solidFill>
                          <a:effectLst/>
                          <a:latin typeface="Calibri" panose="020F0502020204030204" pitchFamily="34" charset="0"/>
                          <a:ea typeface="Times New Roman" panose="02020603050405020304" pitchFamily="18" charset="0"/>
                        </a:rPr>
                        <a:t>saksa   </a:t>
                      </a:r>
                      <a:br>
                        <a:rPr lang="fi-FI" sz="1300" dirty="0">
                          <a:solidFill>
                            <a:srgbClr val="000000"/>
                          </a:solidFill>
                          <a:effectLst/>
                          <a:latin typeface="Calibri" panose="020F0502020204030204" pitchFamily="34" charset="0"/>
                          <a:ea typeface="Times New Roman" panose="02020603050405020304" pitchFamily="18" charset="0"/>
                        </a:rPr>
                      </a:br>
                      <a:r>
                        <a:rPr lang="fi-FI" sz="1300" dirty="0">
                          <a:solidFill>
                            <a:srgbClr val="000000"/>
                          </a:solidFill>
                          <a:effectLst/>
                          <a:latin typeface="Calibri" panose="020F0502020204030204" pitchFamily="34" charset="0"/>
                          <a:ea typeface="Times New Roman" panose="02020603050405020304" pitchFamily="18" charset="0"/>
                        </a:rPr>
                        <a:t>venäjä   </a:t>
                      </a:r>
                      <a:br>
                        <a:rPr lang="fi-FI" sz="1300" dirty="0">
                          <a:solidFill>
                            <a:srgbClr val="000000"/>
                          </a:solidFill>
                          <a:effectLst/>
                          <a:latin typeface="Calibri" panose="020F0502020204030204" pitchFamily="34" charset="0"/>
                          <a:ea typeface="Times New Roman" panose="02020603050405020304" pitchFamily="18" charset="0"/>
                        </a:rPr>
                      </a:br>
                      <a:r>
                        <a:rPr lang="fi-FI" sz="1300" dirty="0">
                          <a:solidFill>
                            <a:srgbClr val="000000"/>
                          </a:solidFill>
                          <a:effectLst/>
                          <a:latin typeface="Calibri" panose="020F0502020204030204" pitchFamily="34" charset="0"/>
                          <a:ea typeface="Times New Roman" panose="02020603050405020304" pitchFamily="18" charset="0"/>
                        </a:rPr>
                        <a:t>italia   </a:t>
                      </a:r>
                      <a:br>
                        <a:rPr lang="fi-FI" sz="1300" dirty="0">
                          <a:solidFill>
                            <a:srgbClr val="000000"/>
                          </a:solidFill>
                          <a:effectLst/>
                          <a:latin typeface="Calibri" panose="020F0502020204030204" pitchFamily="34" charset="0"/>
                          <a:ea typeface="Times New Roman" panose="02020603050405020304" pitchFamily="18" charset="0"/>
                        </a:rPr>
                      </a:br>
                      <a:r>
                        <a:rPr lang="fi-FI" sz="1300" dirty="0">
                          <a:solidFill>
                            <a:srgbClr val="000000"/>
                          </a:solidFill>
                          <a:effectLst/>
                          <a:latin typeface="Calibri" panose="020F0502020204030204" pitchFamily="34" charset="0"/>
                          <a:ea typeface="Times New Roman" panose="02020603050405020304" pitchFamily="18" charset="0"/>
                        </a:rPr>
                        <a:t>portugali   </a:t>
                      </a:r>
                      <a:br>
                        <a:rPr lang="fi-FI" sz="1300" dirty="0">
                          <a:solidFill>
                            <a:srgbClr val="000000"/>
                          </a:solidFill>
                          <a:effectLst/>
                          <a:latin typeface="Calibri" panose="020F0502020204030204" pitchFamily="34" charset="0"/>
                          <a:ea typeface="Times New Roman" panose="02020603050405020304" pitchFamily="18" charset="0"/>
                        </a:rPr>
                      </a:br>
                      <a:r>
                        <a:rPr lang="fi-FI" sz="1300" dirty="0">
                          <a:solidFill>
                            <a:srgbClr val="000000"/>
                          </a:solidFill>
                          <a:effectLst/>
                          <a:latin typeface="Calibri" panose="020F0502020204030204" pitchFamily="34" charset="0"/>
                          <a:ea typeface="Times New Roman" panose="02020603050405020304" pitchFamily="18" charset="0"/>
                        </a:rPr>
                        <a:t>latina   </a:t>
                      </a:r>
                      <a:br>
                        <a:rPr lang="fi-FI" sz="1300" dirty="0">
                          <a:solidFill>
                            <a:srgbClr val="000000"/>
                          </a:solidFill>
                          <a:effectLst/>
                          <a:latin typeface="Calibri" panose="020F0502020204030204" pitchFamily="34" charset="0"/>
                          <a:ea typeface="Times New Roman" panose="02020603050405020304" pitchFamily="18" charset="0"/>
                        </a:rPr>
                      </a:br>
                      <a:r>
                        <a:rPr lang="fi-FI" sz="1300" dirty="0">
                          <a:solidFill>
                            <a:srgbClr val="000000"/>
                          </a:solidFill>
                          <a:effectLst/>
                          <a:latin typeface="Calibri" panose="020F0502020204030204" pitchFamily="34" charset="0"/>
                          <a:ea typeface="Times New Roman" panose="02020603050405020304" pitchFamily="18" charset="0"/>
                        </a:rPr>
                        <a:t>saame</a:t>
                      </a:r>
                      <a:endParaRPr lang="fi-FI" sz="1300" dirty="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525916896"/>
                  </a:ext>
                </a:extLst>
              </a:tr>
            </a:tbl>
          </a:graphicData>
        </a:graphic>
      </p:graphicFrame>
      <p:sp>
        <p:nvSpPr>
          <p:cNvPr id="7" name="Rectangle 3"/>
          <p:cNvSpPr>
            <a:spLocks noChangeArrowheads="1"/>
          </p:cNvSpPr>
          <p:nvPr/>
        </p:nvSpPr>
        <p:spPr bwMode="auto">
          <a:xfrm>
            <a:off x="6201165" y="1240653"/>
            <a:ext cx="2933700" cy="646331"/>
          </a:xfrm>
          <a:prstGeom prst="rect">
            <a:avLst/>
          </a:prstGeom>
          <a:solidFill>
            <a:srgbClr val="FFFF00"/>
          </a:solidFill>
          <a:ln>
            <a:noFill/>
          </a:ln>
          <a:effectLst>
            <a:outerShdw blurRad="292100" dist="139700" dir="2700000" algn="tl" rotWithShape="0">
              <a:srgbClr val="333333">
                <a:alpha val="65000"/>
              </a:srgbClr>
            </a:outerShdw>
          </a:effectLst>
        </p:spPr>
        <p:style>
          <a:lnRef idx="1">
            <a:schemeClr val="accent5"/>
          </a:lnRef>
          <a:fillRef idx="3">
            <a:schemeClr val="accent5"/>
          </a:fillRef>
          <a:effectRef idx="2">
            <a:schemeClr val="accent5"/>
          </a:effectRef>
          <a:fontRef idx="minor">
            <a:schemeClr val="lt1"/>
          </a:fontRef>
        </p:style>
        <p:txBody>
          <a:bodyPr>
            <a:spAutoFit/>
          </a:bodyPr>
          <a:lstStyle/>
          <a:p>
            <a:pPr algn="ctr">
              <a:defRPr/>
            </a:pPr>
            <a:r>
              <a:rPr lang="fi-FI" b="1" dirty="0">
                <a:solidFill>
                  <a:srgbClr val="FF0000"/>
                </a:solidFill>
                <a:latin typeface="Calibri" pitchFamily="34" charset="0"/>
              </a:rPr>
              <a:t>JÄRJESTÄYTYMINEN</a:t>
            </a:r>
            <a:br>
              <a:rPr lang="fi-FI" b="1" dirty="0">
                <a:solidFill>
                  <a:srgbClr val="FF0000"/>
                </a:solidFill>
                <a:latin typeface="Calibri" pitchFamily="34" charset="0"/>
              </a:rPr>
            </a:br>
            <a:r>
              <a:rPr lang="fi-FI" b="1" dirty="0">
                <a:solidFill>
                  <a:srgbClr val="FF0000"/>
                </a:solidFill>
                <a:latin typeface="Calibri" pitchFamily="34" charset="0"/>
              </a:rPr>
              <a:t>klo 8.15!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02203323-53F6-4703-9429-B8C0F5573A59}"/>
              </a:ext>
            </a:extLst>
          </p:cNvPr>
          <p:cNvPicPr>
            <a:picLocks noChangeAspect="1"/>
          </p:cNvPicPr>
          <p:nvPr/>
        </p:nvPicPr>
        <p:blipFill>
          <a:blip r:embed="rId3"/>
          <a:stretch>
            <a:fillRect/>
          </a:stretch>
        </p:blipFill>
        <p:spPr>
          <a:xfrm>
            <a:off x="3923928" y="2880495"/>
            <a:ext cx="4699522" cy="3977505"/>
          </a:xfrm>
          <a:prstGeom prst="rect">
            <a:avLst/>
          </a:prstGeom>
        </p:spPr>
      </p:pic>
      <p:graphicFrame>
        <p:nvGraphicFramePr>
          <p:cNvPr id="3" name="Taulukko 2"/>
          <p:cNvGraphicFramePr>
            <a:graphicFrameLocks noGrp="1"/>
          </p:cNvGraphicFramePr>
          <p:nvPr>
            <p:extLst>
              <p:ext uri="{D42A27DB-BD31-4B8C-83A1-F6EECF244321}">
                <p14:modId xmlns:p14="http://schemas.microsoft.com/office/powerpoint/2010/main" val="1355468944"/>
              </p:ext>
            </p:extLst>
          </p:nvPr>
        </p:nvGraphicFramePr>
        <p:xfrm>
          <a:off x="195288" y="4736333"/>
          <a:ext cx="4455260" cy="1437380"/>
        </p:xfrm>
        <a:graphic>
          <a:graphicData uri="http://schemas.openxmlformats.org/drawingml/2006/table">
            <a:tbl>
              <a:tblPr firstRow="1" firstCol="1" lastRow="1" lastCol="1" bandRow="1" bandCol="1">
                <a:tableStyleId>{5C22544A-7EE6-4342-B048-85BDC9FD1C3A}</a:tableStyleId>
              </a:tblPr>
              <a:tblGrid>
                <a:gridCol w="4455260">
                  <a:extLst>
                    <a:ext uri="{9D8B030D-6E8A-4147-A177-3AD203B41FA5}">
                      <a16:colId xmlns:a16="http://schemas.microsoft.com/office/drawing/2014/main" val="2580789276"/>
                    </a:ext>
                  </a:extLst>
                </a:gridCol>
              </a:tblGrid>
              <a:tr h="1437380">
                <a:tc>
                  <a:txBody>
                    <a:bodyPr/>
                    <a:lstStyle/>
                    <a:p>
                      <a:pPr marL="0" indent="0" algn="ctr">
                        <a:spcAft>
                          <a:spcPts val="0"/>
                        </a:spcAft>
                        <a:buFont typeface="Arial" panose="020B0604020202020204" pitchFamily="34" charset="0"/>
                        <a:buNone/>
                      </a:pPr>
                      <a:r>
                        <a:rPr lang="fi-FI" sz="2400" b="0" dirty="0">
                          <a:solidFill>
                            <a:schemeClr val="tx1"/>
                          </a:solidFill>
                          <a:effectLst/>
                          <a:latin typeface="Calibri" panose="020F0502020204030204" pitchFamily="34" charset="0"/>
                          <a:cs typeface="Calibri" panose="020F0502020204030204" pitchFamily="34" charset="0"/>
                        </a:rPr>
                        <a:t>Ylioppilastutkintolautakunta:</a:t>
                      </a:r>
                    </a:p>
                    <a:p>
                      <a:pPr marL="0" indent="0" algn="ctr">
                        <a:spcAft>
                          <a:spcPts val="0"/>
                        </a:spcAft>
                        <a:buFont typeface="Arial" panose="020B0604020202020204" pitchFamily="34" charset="0"/>
                        <a:buNone/>
                      </a:pPr>
                      <a:r>
                        <a:rPr lang="fi-FI" sz="2400" b="0" dirty="0">
                          <a:solidFill>
                            <a:schemeClr val="tx1"/>
                          </a:solidFill>
                          <a:effectLst/>
                          <a:latin typeface="Calibri" panose="020F0502020204030204" pitchFamily="34" charset="0"/>
                          <a:cs typeface="Calibri" panose="020F0502020204030204" pitchFamily="34" charset="0"/>
                        </a:rPr>
                        <a:t>www.ylioppilastutkinto.fi</a:t>
                      </a:r>
                    </a:p>
                  </a:txBody>
                  <a:tcPr marL="68580" marR="68580" marT="0" marB="0" anchor="ctr">
                    <a:solidFill>
                      <a:srgbClr val="FFFF00"/>
                    </a:solidFill>
                  </a:tcPr>
                </a:tc>
                <a:extLst>
                  <a:ext uri="{0D108BD9-81ED-4DB2-BD59-A6C34878D82A}">
                    <a16:rowId xmlns:a16="http://schemas.microsoft.com/office/drawing/2014/main" val="3566652657"/>
                  </a:ext>
                </a:extLst>
              </a:tr>
            </a:tbl>
          </a:graphicData>
        </a:graphic>
      </p:graphicFrame>
      <p:pic>
        <p:nvPicPr>
          <p:cNvPr id="4" name="Kuva 3">
            <a:extLst>
              <a:ext uri="{FF2B5EF4-FFF2-40B4-BE49-F238E27FC236}">
                <a16:creationId xmlns:a16="http://schemas.microsoft.com/office/drawing/2014/main" id="{E03C73B4-E5D7-41FF-B0B5-2C960D50E7C4}"/>
              </a:ext>
            </a:extLst>
          </p:cNvPr>
          <p:cNvPicPr>
            <a:picLocks noChangeAspect="1"/>
          </p:cNvPicPr>
          <p:nvPr/>
        </p:nvPicPr>
        <p:blipFill>
          <a:blip r:embed="rId4"/>
          <a:stretch>
            <a:fillRect/>
          </a:stretch>
        </p:blipFill>
        <p:spPr>
          <a:xfrm>
            <a:off x="179512" y="188640"/>
            <a:ext cx="5256584" cy="4193113"/>
          </a:xfrm>
          <a:prstGeom prst="rect">
            <a:avLst/>
          </a:prstGeom>
        </p:spPr>
      </p:pic>
      <p:sp>
        <p:nvSpPr>
          <p:cNvPr id="5" name="Ellipsi 4">
            <a:extLst>
              <a:ext uri="{FF2B5EF4-FFF2-40B4-BE49-F238E27FC236}">
                <a16:creationId xmlns:a16="http://schemas.microsoft.com/office/drawing/2014/main" id="{85367023-B4EC-4FB0-BC6E-83971FCEAB44}"/>
              </a:ext>
            </a:extLst>
          </p:cNvPr>
          <p:cNvSpPr/>
          <p:nvPr/>
        </p:nvSpPr>
        <p:spPr>
          <a:xfrm>
            <a:off x="3779912" y="1196752"/>
            <a:ext cx="1656184" cy="15268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Ellipsi 5">
            <a:extLst>
              <a:ext uri="{FF2B5EF4-FFF2-40B4-BE49-F238E27FC236}">
                <a16:creationId xmlns:a16="http://schemas.microsoft.com/office/drawing/2014/main" id="{C9D82A13-95C5-4988-A730-99F69AC8A468}"/>
              </a:ext>
            </a:extLst>
          </p:cNvPr>
          <p:cNvSpPr/>
          <p:nvPr/>
        </p:nvSpPr>
        <p:spPr>
          <a:xfrm flipV="1">
            <a:off x="179512" y="1503256"/>
            <a:ext cx="3600400"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E5899DE3-DB68-4DFC-A183-379EF47B897A}"/>
              </a:ext>
            </a:extLst>
          </p:cNvPr>
          <p:cNvSpPr/>
          <p:nvPr/>
        </p:nvSpPr>
        <p:spPr>
          <a:xfrm flipV="1">
            <a:off x="188748" y="3078196"/>
            <a:ext cx="3600400"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Ellipsi 7">
            <a:extLst>
              <a:ext uri="{FF2B5EF4-FFF2-40B4-BE49-F238E27FC236}">
                <a16:creationId xmlns:a16="http://schemas.microsoft.com/office/drawing/2014/main" id="{7887FB96-7308-4502-8D19-5F8A350412B9}"/>
              </a:ext>
            </a:extLst>
          </p:cNvPr>
          <p:cNvSpPr/>
          <p:nvPr/>
        </p:nvSpPr>
        <p:spPr>
          <a:xfrm flipV="1">
            <a:off x="5979524" y="3134393"/>
            <a:ext cx="720080" cy="2883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765824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B6ECEFE6-1189-4335-93C9-B9A3566327ED}"/>
              </a:ext>
            </a:extLst>
          </p:cNvPr>
          <p:cNvPicPr>
            <a:picLocks noChangeAspect="1"/>
          </p:cNvPicPr>
          <p:nvPr/>
        </p:nvPicPr>
        <p:blipFill>
          <a:blip r:embed="rId3"/>
          <a:stretch>
            <a:fillRect/>
          </a:stretch>
        </p:blipFill>
        <p:spPr>
          <a:xfrm>
            <a:off x="1604937" y="260648"/>
            <a:ext cx="7343775" cy="5781675"/>
          </a:xfrm>
          <a:prstGeom prst="rect">
            <a:avLst/>
          </a:prstGeom>
        </p:spPr>
      </p:pic>
      <p:graphicFrame>
        <p:nvGraphicFramePr>
          <p:cNvPr id="3" name="Taulukko 2"/>
          <p:cNvGraphicFramePr>
            <a:graphicFrameLocks noGrp="1"/>
          </p:cNvGraphicFramePr>
          <p:nvPr>
            <p:extLst>
              <p:ext uri="{D42A27DB-BD31-4B8C-83A1-F6EECF244321}">
                <p14:modId xmlns:p14="http://schemas.microsoft.com/office/powerpoint/2010/main" val="952234998"/>
              </p:ext>
            </p:extLst>
          </p:nvPr>
        </p:nvGraphicFramePr>
        <p:xfrm>
          <a:off x="214473" y="5146861"/>
          <a:ext cx="4455260" cy="1437380"/>
        </p:xfrm>
        <a:graphic>
          <a:graphicData uri="http://schemas.openxmlformats.org/drawingml/2006/table">
            <a:tbl>
              <a:tblPr firstRow="1" firstCol="1" lastRow="1" lastCol="1" bandRow="1" bandCol="1">
                <a:tableStyleId>{5C22544A-7EE6-4342-B048-85BDC9FD1C3A}</a:tableStyleId>
              </a:tblPr>
              <a:tblGrid>
                <a:gridCol w="4455260">
                  <a:extLst>
                    <a:ext uri="{9D8B030D-6E8A-4147-A177-3AD203B41FA5}">
                      <a16:colId xmlns:a16="http://schemas.microsoft.com/office/drawing/2014/main" val="2580789276"/>
                    </a:ext>
                  </a:extLst>
                </a:gridCol>
              </a:tblGrid>
              <a:tr h="1437380">
                <a:tc>
                  <a:txBody>
                    <a:bodyPr/>
                    <a:lstStyle/>
                    <a:p>
                      <a:pPr marL="0" indent="0" algn="ctr">
                        <a:spcAft>
                          <a:spcPts val="0"/>
                        </a:spcAft>
                        <a:buFont typeface="Arial" panose="020B0604020202020204" pitchFamily="34" charset="0"/>
                        <a:buNone/>
                      </a:pPr>
                      <a:r>
                        <a:rPr lang="fi-FI" sz="2400" b="0" dirty="0">
                          <a:solidFill>
                            <a:schemeClr val="tx1"/>
                          </a:solidFill>
                          <a:effectLst/>
                          <a:latin typeface="Calibri" panose="020F0502020204030204" pitchFamily="34" charset="0"/>
                          <a:cs typeface="Calibri" panose="020F0502020204030204" pitchFamily="34" charset="0"/>
                        </a:rPr>
                        <a:t>Koejärjestelmässä oleviin ohjeisiin voi tutustua osoitteessa </a:t>
                      </a:r>
                      <a:r>
                        <a:rPr lang="fi-FI" sz="3200" b="1" dirty="0">
                          <a:solidFill>
                            <a:schemeClr val="tx1"/>
                          </a:solidFill>
                          <a:effectLst/>
                          <a:latin typeface="Calibri" panose="020F0502020204030204" pitchFamily="34" charset="0"/>
                          <a:cs typeface="Calibri" panose="020F0502020204030204" pitchFamily="34" charset="0"/>
                        </a:rPr>
                        <a:t>cheat.abitti.fi.</a:t>
                      </a:r>
                    </a:p>
                  </a:txBody>
                  <a:tcPr marL="68580" marR="68580" marT="0" marB="0" anchor="ctr">
                    <a:solidFill>
                      <a:srgbClr val="FFFF00"/>
                    </a:solidFill>
                  </a:tcPr>
                </a:tc>
                <a:extLst>
                  <a:ext uri="{0D108BD9-81ED-4DB2-BD59-A6C34878D82A}">
                    <a16:rowId xmlns:a16="http://schemas.microsoft.com/office/drawing/2014/main" val="3566652657"/>
                  </a:ext>
                </a:extLst>
              </a:tr>
            </a:tbl>
          </a:graphicData>
        </a:graphic>
      </p:graphicFrame>
    </p:spTree>
    <p:extLst>
      <p:ext uri="{BB962C8B-B14F-4D97-AF65-F5344CB8AC3E}">
        <p14:creationId xmlns:p14="http://schemas.microsoft.com/office/powerpoint/2010/main" val="1453409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187624" y="1774603"/>
            <a:ext cx="6984776" cy="954107"/>
          </a:xfrm>
          <a:prstGeom prst="rect">
            <a:avLst/>
          </a:prstGeom>
        </p:spPr>
        <p:txBody>
          <a:bodyPr wrap="square">
            <a:spAutoFit/>
          </a:bodyPr>
          <a:lstStyle/>
          <a:p>
            <a:pPr algn="ctr">
              <a:defRPr/>
            </a:pPr>
            <a:r>
              <a:rPr lang="fi-FI" sz="2800" b="1" dirty="0">
                <a:latin typeface="Calibri" pitchFamily="34" charset="0"/>
              </a:rPr>
              <a:t>Koesuoritusta heikentävän syyn </a:t>
            </a:r>
          </a:p>
          <a:p>
            <a:pPr algn="ctr">
              <a:defRPr/>
            </a:pPr>
            <a:r>
              <a:rPr lang="fi-FI" sz="2800" b="1" dirty="0">
                <a:latin typeface="Calibri" pitchFamily="34" charset="0"/>
              </a:rPr>
              <a:t>huomioon ottaminen ylioppilastutkinnossa</a:t>
            </a:r>
          </a:p>
        </p:txBody>
      </p:sp>
      <p:sp>
        <p:nvSpPr>
          <p:cNvPr id="3" name="Suorakulmio 2"/>
          <p:cNvSpPr/>
          <p:nvPr/>
        </p:nvSpPr>
        <p:spPr>
          <a:xfrm>
            <a:off x="611560" y="2708920"/>
            <a:ext cx="7920880" cy="3898503"/>
          </a:xfrm>
          <a:prstGeom prst="rect">
            <a:avLst/>
          </a:prstGeom>
        </p:spPr>
        <p:txBody>
          <a:bodyPr wrap="square">
            <a:spAutoFit/>
          </a:bodyPr>
          <a:lstStyle/>
          <a:p>
            <a:pPr eaLnBrk="1" hangingPunct="1"/>
            <a:r>
              <a:rPr lang="fi-FI" altLang="fi-FI" dirty="0">
                <a:latin typeface="Calibri" pitchFamily="34" charset="0"/>
              </a:rPr>
              <a:t>Ylioppilastutkinnossa huomioon otettavat </a:t>
            </a:r>
          </a:p>
          <a:p>
            <a:pPr eaLnBrk="1" hangingPunct="1"/>
            <a:r>
              <a:rPr lang="fi-FI" altLang="fi-FI" dirty="0">
                <a:latin typeface="Calibri" pitchFamily="34" charset="0"/>
              </a:rPr>
              <a:t>koesuoritusta heikentävät syyt:</a:t>
            </a:r>
          </a:p>
          <a:p>
            <a:pPr eaLnBrk="1" hangingPunct="1"/>
            <a:endParaRPr lang="fi-FI" altLang="fi-FI" dirty="0">
              <a:latin typeface="Calibri" pitchFamily="34" charset="0"/>
            </a:endParaRPr>
          </a:p>
          <a:p>
            <a:pPr marL="285750" indent="-285750" eaLnBrk="1" hangingPunct="1">
              <a:spcAft>
                <a:spcPts val="400"/>
              </a:spcAft>
              <a:buFont typeface="Arial" panose="020B0604020202020204" pitchFamily="34" charset="0"/>
              <a:buChar char="•"/>
            </a:pPr>
            <a:r>
              <a:rPr lang="fi-FI" altLang="fi-FI" b="1" dirty="0">
                <a:latin typeface="Calibri" pitchFamily="34" charset="0"/>
              </a:rPr>
              <a:t>Sairaus ja vamma </a:t>
            </a:r>
            <a:r>
              <a:rPr lang="fi-FI" altLang="fi-FI" dirty="0">
                <a:latin typeface="Calibri" pitchFamily="34" charset="0"/>
              </a:rPr>
              <a:t>(tarvitaan lääkärinlausunto)</a:t>
            </a:r>
          </a:p>
          <a:p>
            <a:pPr marL="285750" indent="-285750" eaLnBrk="1" hangingPunct="1">
              <a:spcAft>
                <a:spcPts val="400"/>
              </a:spcAft>
              <a:buFont typeface="Arial" panose="020B0604020202020204" pitchFamily="34" charset="0"/>
              <a:buChar char="•"/>
            </a:pPr>
            <a:r>
              <a:rPr lang="fi-FI" altLang="fi-FI" b="1" dirty="0">
                <a:latin typeface="Calibri" pitchFamily="34" charset="0"/>
              </a:rPr>
              <a:t>Lukemisen ja kirjoittamisen erityisvaikeus </a:t>
            </a:r>
            <a:br>
              <a:rPr lang="fi-FI" altLang="fi-FI" dirty="0">
                <a:latin typeface="Calibri" pitchFamily="34" charset="0"/>
              </a:rPr>
            </a:br>
            <a:r>
              <a:rPr lang="fi-FI" altLang="fi-FI" dirty="0">
                <a:latin typeface="Calibri" pitchFamily="34" charset="0"/>
              </a:rPr>
              <a:t>(erityisopettajan lausunto + kahden opettajan lausunnot)</a:t>
            </a:r>
          </a:p>
          <a:p>
            <a:pPr marL="285750" indent="-285750" eaLnBrk="1" hangingPunct="1">
              <a:spcAft>
                <a:spcPts val="400"/>
              </a:spcAft>
              <a:buFont typeface="Arial" panose="020B0604020202020204" pitchFamily="34" charset="0"/>
              <a:buChar char="•"/>
            </a:pPr>
            <a:r>
              <a:rPr lang="fi-FI" altLang="fi-FI" b="1" dirty="0">
                <a:latin typeface="Calibri" pitchFamily="34" charset="0"/>
              </a:rPr>
              <a:t>Erityisen vaikea elämäntilanne</a:t>
            </a:r>
          </a:p>
          <a:p>
            <a:pPr marL="285750" indent="-285750" eaLnBrk="1" hangingPunct="1">
              <a:spcAft>
                <a:spcPts val="400"/>
              </a:spcAft>
              <a:buFont typeface="Arial" panose="020B0604020202020204" pitchFamily="34" charset="0"/>
              <a:buChar char="•"/>
            </a:pPr>
            <a:r>
              <a:rPr lang="fi-FI" altLang="fi-FI" b="1" dirty="0">
                <a:latin typeface="Calibri" pitchFamily="34" charset="0"/>
              </a:rPr>
              <a:t>Vieraskielisen kokelaan </a:t>
            </a:r>
            <a:r>
              <a:rPr lang="fi-FI" altLang="fi-FI" dirty="0">
                <a:latin typeface="Calibri" pitchFamily="34" charset="0"/>
              </a:rPr>
              <a:t>opetuskielen  puutteellinen  hallinta (selvitys kielitaustasta + kahden opettajan arvio)</a:t>
            </a:r>
          </a:p>
          <a:p>
            <a:pPr eaLnBrk="1" hangingPunct="1"/>
            <a:endParaRPr lang="fi-FI" altLang="fi-FI" dirty="0">
              <a:latin typeface="Calibri" pitchFamily="34" charset="0"/>
            </a:endParaRPr>
          </a:p>
          <a:p>
            <a:pPr eaLnBrk="1" hangingPunct="1"/>
            <a:r>
              <a:rPr lang="fi-FI" altLang="fi-FI" dirty="0">
                <a:latin typeface="Calibri" pitchFamily="34" charset="0"/>
              </a:rPr>
              <a:t>Hakemus on toimitettava </a:t>
            </a:r>
            <a:r>
              <a:rPr lang="fi-FI" altLang="fi-FI" b="1" dirty="0">
                <a:latin typeface="Calibri" pitchFamily="34" charset="0"/>
              </a:rPr>
              <a:t>Ylioppilastutkintolautakuntaan</a:t>
            </a:r>
            <a:r>
              <a:rPr lang="fi-FI" altLang="fi-FI" dirty="0">
                <a:latin typeface="Calibri" pitchFamily="34" charset="0"/>
              </a:rPr>
              <a:t> viimeistään</a:t>
            </a:r>
          </a:p>
          <a:p>
            <a:pPr eaLnBrk="1" hangingPunct="1"/>
            <a:r>
              <a:rPr lang="fi-FI" altLang="fi-FI" b="1" dirty="0">
                <a:latin typeface="Calibri" pitchFamily="34" charset="0"/>
              </a:rPr>
              <a:t>• kevään </a:t>
            </a:r>
            <a:r>
              <a:rPr lang="fi-FI" altLang="fi-FI" dirty="0">
                <a:latin typeface="Calibri" pitchFamily="34" charset="0"/>
              </a:rPr>
              <a:t>tutkinnon osalta </a:t>
            </a:r>
            <a:r>
              <a:rPr lang="fi-FI" altLang="fi-FI" b="1" dirty="0">
                <a:latin typeface="Calibri" pitchFamily="34" charset="0"/>
              </a:rPr>
              <a:t>30. marraskuuta </a:t>
            </a:r>
            <a:r>
              <a:rPr lang="fi-FI" altLang="fi-FI" dirty="0">
                <a:latin typeface="Calibri" pitchFamily="34" charset="0"/>
              </a:rPr>
              <a:t>ja</a:t>
            </a:r>
          </a:p>
          <a:p>
            <a:pPr eaLnBrk="1" hangingPunct="1"/>
            <a:r>
              <a:rPr lang="fi-FI" altLang="fi-FI" dirty="0">
                <a:latin typeface="Calibri" pitchFamily="34" charset="0"/>
              </a:rPr>
              <a:t>• </a:t>
            </a:r>
            <a:r>
              <a:rPr lang="fi-FI" altLang="fi-FI" b="1" dirty="0">
                <a:latin typeface="Calibri" pitchFamily="34" charset="0"/>
              </a:rPr>
              <a:t>syksyn</a:t>
            </a:r>
            <a:r>
              <a:rPr lang="fi-FI" altLang="fi-FI" dirty="0">
                <a:latin typeface="Calibri" pitchFamily="34" charset="0"/>
              </a:rPr>
              <a:t> tutkinnon osalta </a:t>
            </a:r>
            <a:r>
              <a:rPr lang="fi-FI" altLang="fi-FI" b="1" dirty="0">
                <a:latin typeface="Calibri" pitchFamily="34" charset="0"/>
              </a:rPr>
              <a:t>30. huhtikuuta</a:t>
            </a:r>
            <a:r>
              <a:rPr lang="fi-FI" altLang="fi-FI" dirty="0">
                <a:latin typeface="Calibri" pitchFamily="34" charset="0"/>
              </a:rPr>
              <a:t>.</a:t>
            </a:r>
          </a:p>
        </p:txBody>
      </p:sp>
      <p:sp>
        <p:nvSpPr>
          <p:cNvPr id="5" name="Rectangle 3"/>
          <p:cNvSpPr>
            <a:spLocks noChangeArrowheads="1"/>
          </p:cNvSpPr>
          <p:nvPr/>
        </p:nvSpPr>
        <p:spPr bwMode="auto">
          <a:xfrm>
            <a:off x="5796136" y="2905780"/>
            <a:ext cx="3221732" cy="523220"/>
          </a:xfrm>
          <a:prstGeom prst="rect">
            <a:avLst/>
          </a:prstGeom>
          <a:solidFill>
            <a:srgbClr val="FFFF00"/>
          </a:solidFill>
          <a:ln>
            <a:noFill/>
          </a:ln>
          <a:effectLst>
            <a:outerShdw blurRad="292100" dist="139700" dir="2700000" algn="tl" rotWithShape="0">
              <a:srgbClr val="333333">
                <a:alpha val="65000"/>
              </a:srgbClr>
            </a:outerShdw>
          </a:effectLst>
        </p:spPr>
        <p:style>
          <a:lnRef idx="1">
            <a:schemeClr val="accent5"/>
          </a:lnRef>
          <a:fillRef idx="3">
            <a:schemeClr val="accent5"/>
          </a:fillRef>
          <a:effectRef idx="2">
            <a:schemeClr val="accent5"/>
          </a:effectRef>
          <a:fontRef idx="minor">
            <a:schemeClr val="lt1"/>
          </a:fontRef>
        </p:style>
        <p:txBody>
          <a:bodyPr wrap="square">
            <a:spAutoFit/>
          </a:bodyPr>
          <a:lstStyle/>
          <a:p>
            <a:pPr algn="ctr">
              <a:defRPr/>
            </a:pPr>
            <a:r>
              <a:rPr lang="fi-FI" sz="1400" b="1" dirty="0">
                <a:solidFill>
                  <a:srgbClr val="FF0000"/>
                </a:solidFill>
                <a:latin typeface="Calibri" pitchFamily="34" charset="0"/>
              </a:rPr>
              <a:t>ERITYISJÄRJESTELYT HAETAAN AINA ERITYISOPETTAJAN KAUTTA!</a:t>
            </a:r>
          </a:p>
        </p:txBody>
      </p:sp>
    </p:spTree>
    <p:extLst>
      <p:ext uri="{BB962C8B-B14F-4D97-AF65-F5344CB8AC3E}">
        <p14:creationId xmlns:p14="http://schemas.microsoft.com/office/powerpoint/2010/main" val="3303869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827584" y="1844824"/>
            <a:ext cx="7560840" cy="954107"/>
          </a:xfrm>
          <a:prstGeom prst="rect">
            <a:avLst/>
          </a:prstGeom>
        </p:spPr>
        <p:txBody>
          <a:bodyPr wrap="square">
            <a:spAutoFit/>
          </a:bodyPr>
          <a:lstStyle/>
          <a:p>
            <a:pPr algn="ctr">
              <a:defRPr/>
            </a:pPr>
            <a:r>
              <a:rPr lang="fi-FI" sz="2800" b="1" dirty="0">
                <a:latin typeface="Calibri" pitchFamily="34" charset="0"/>
              </a:rPr>
              <a:t>Koesuoritusta heikentävän syyn </a:t>
            </a:r>
          </a:p>
          <a:p>
            <a:pPr algn="ctr">
              <a:defRPr/>
            </a:pPr>
            <a:r>
              <a:rPr lang="fi-FI" sz="2800" b="1" dirty="0">
                <a:latin typeface="Calibri" pitchFamily="34" charset="0"/>
              </a:rPr>
              <a:t>huomioon ottaminen ylioppilastutkinnossa</a:t>
            </a:r>
          </a:p>
        </p:txBody>
      </p:sp>
      <p:sp>
        <p:nvSpPr>
          <p:cNvPr id="3" name="Suorakulmio 2"/>
          <p:cNvSpPr/>
          <p:nvPr/>
        </p:nvSpPr>
        <p:spPr>
          <a:xfrm>
            <a:off x="611560" y="2924944"/>
            <a:ext cx="7776864" cy="3477875"/>
          </a:xfrm>
          <a:prstGeom prst="rect">
            <a:avLst/>
          </a:prstGeom>
        </p:spPr>
        <p:txBody>
          <a:bodyPr wrap="square">
            <a:spAutoFit/>
          </a:bodyPr>
          <a:lstStyle/>
          <a:p>
            <a:pPr eaLnBrk="1" hangingPunct="1"/>
            <a:r>
              <a:rPr lang="fi-FI" altLang="fi-FI" sz="2000" b="1" dirty="0">
                <a:latin typeface="Calibri" pitchFamily="34" charset="0"/>
              </a:rPr>
              <a:t>Erityisjärjestelyiden</a:t>
            </a:r>
            <a:r>
              <a:rPr lang="fi-FI" altLang="fi-FI" sz="2000" dirty="0">
                <a:latin typeface="Calibri" pitchFamily="34" charset="0"/>
              </a:rPr>
              <a:t> tarkoituksena on luoda kokelaille kohtuulliset ja yhdenvertaiset mahdollisuudet  kokeiden  suorittamiseen.  Erityisjärjestelyiden  sisältö  määräytyy  tapauskohtaisesti  syiden  luonteen  ja  niiden  aiheuttamien  vaikeuksien  asteen  mukaisesti.  Lukio-opinnoissa  tai  muissa opinnoissa havaittu tuen tarve ja toteutetut tukitoimet toimivat yhtenä perusteena erityisjärjestelyiden tarvetta arvioitaessa. </a:t>
            </a:r>
          </a:p>
          <a:p>
            <a:pPr eaLnBrk="1" hangingPunct="1"/>
            <a:endParaRPr lang="fi-FI" altLang="fi-FI" sz="2000" dirty="0">
              <a:latin typeface="Calibri" pitchFamily="34" charset="0"/>
            </a:endParaRPr>
          </a:p>
          <a:p>
            <a:pPr eaLnBrk="1" hangingPunct="1"/>
            <a:r>
              <a:rPr lang="fi-FI" altLang="fi-FI" sz="2000" b="1" dirty="0">
                <a:latin typeface="Calibri" pitchFamily="34" charset="0"/>
              </a:rPr>
              <a:t>Poikkeavaa arvostelua </a:t>
            </a:r>
            <a:r>
              <a:rPr lang="fi-FI" altLang="fi-FI" sz="2000" dirty="0">
                <a:latin typeface="Calibri" pitchFamily="34" charset="0"/>
              </a:rPr>
              <a:t>sovelletaan vain, jos erityisjärjestelyitä ei voida pitää riittävinä turvaamaan kokeen yhtäläisiä suorittamismahdollisuuksia, riippumatta siitä, onko erityisjärjestelyitä haettu tai käytetty. </a:t>
            </a:r>
          </a:p>
        </p:txBody>
      </p:sp>
    </p:spTree>
    <p:extLst>
      <p:ext uri="{BB962C8B-B14F-4D97-AF65-F5344CB8AC3E}">
        <p14:creationId xmlns:p14="http://schemas.microsoft.com/office/powerpoint/2010/main" val="2454781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043608" y="1700808"/>
            <a:ext cx="6840760" cy="954107"/>
          </a:xfrm>
          <a:prstGeom prst="rect">
            <a:avLst/>
          </a:prstGeom>
        </p:spPr>
        <p:txBody>
          <a:bodyPr wrap="square">
            <a:spAutoFit/>
          </a:bodyPr>
          <a:lstStyle/>
          <a:p>
            <a:pPr algn="ctr">
              <a:defRPr/>
            </a:pPr>
            <a:r>
              <a:rPr lang="fi-FI" sz="2800" b="1" dirty="0">
                <a:latin typeface="Calibri" pitchFamily="34" charset="0"/>
              </a:rPr>
              <a:t>Koesuoritusta heikentävän syyn </a:t>
            </a:r>
          </a:p>
          <a:p>
            <a:pPr algn="ctr">
              <a:defRPr/>
            </a:pPr>
            <a:r>
              <a:rPr lang="fi-FI" sz="2800" b="1" dirty="0">
                <a:latin typeface="Calibri" pitchFamily="34" charset="0"/>
              </a:rPr>
              <a:t>huomioon ottaminen ylioppilastutkinnossa</a:t>
            </a:r>
          </a:p>
        </p:txBody>
      </p:sp>
      <p:sp>
        <p:nvSpPr>
          <p:cNvPr id="3" name="Suorakulmio 2"/>
          <p:cNvSpPr/>
          <p:nvPr/>
        </p:nvSpPr>
        <p:spPr>
          <a:xfrm>
            <a:off x="467544" y="2852936"/>
            <a:ext cx="7992888" cy="3293209"/>
          </a:xfrm>
          <a:prstGeom prst="rect">
            <a:avLst/>
          </a:prstGeom>
        </p:spPr>
        <p:txBody>
          <a:bodyPr wrap="square">
            <a:spAutoFit/>
          </a:bodyPr>
          <a:lstStyle/>
          <a:p>
            <a:pPr eaLnBrk="1" hangingPunct="1">
              <a:spcAft>
                <a:spcPts val="600"/>
              </a:spcAft>
            </a:pPr>
            <a:r>
              <a:rPr lang="fi-FI" altLang="fi-FI" dirty="0">
                <a:latin typeface="Calibri" pitchFamily="34" charset="0"/>
              </a:rPr>
              <a:t>Sairaus tai vamma, lukemisen tai kirjoittamisen erityisvaikeus tai erityisen vaikea elämäntilanne </a:t>
            </a:r>
            <a:r>
              <a:rPr lang="fi-FI" altLang="fi-FI" b="1" dirty="0">
                <a:latin typeface="Calibri" pitchFamily="34" charset="0"/>
              </a:rPr>
              <a:t>voidaan ottaa arvostelussa huomioon vain, jos kokelas on saamassa kokeesta hylätyn arvosanan.</a:t>
            </a:r>
          </a:p>
          <a:p>
            <a:pPr eaLnBrk="1" hangingPunct="1"/>
            <a:endParaRPr lang="fi-FI" altLang="fi-FI" b="1" dirty="0">
              <a:latin typeface="Calibri" pitchFamily="34" charset="0"/>
            </a:endParaRPr>
          </a:p>
          <a:p>
            <a:pPr eaLnBrk="1" hangingPunct="1"/>
            <a:r>
              <a:rPr lang="fi-FI" altLang="fi-FI" b="1" dirty="0">
                <a:latin typeface="Calibri" pitchFamily="34" charset="0"/>
              </a:rPr>
              <a:t>Ennen kuin kokelas ryhtyy hakemaan lautakunnalta erityisjärjestelyjä, hänen on neuvoteltava tarvittavista erityisjärjestelyistä sekä niiden toteuttamismahdollisuuksista lukion </a:t>
            </a:r>
            <a:r>
              <a:rPr lang="fi-FI" altLang="fi-FI" b="1" dirty="0">
                <a:solidFill>
                  <a:srgbClr val="FF0000"/>
                </a:solidFill>
                <a:latin typeface="Calibri" pitchFamily="34" charset="0"/>
              </a:rPr>
              <a:t>erityisopettajan tai rehtorin kanssa</a:t>
            </a:r>
            <a:r>
              <a:rPr lang="fi-FI" altLang="fi-FI" b="1" dirty="0">
                <a:latin typeface="Calibri" pitchFamily="34" charset="0"/>
              </a:rPr>
              <a:t>. Erityisopettajalta saat ohjeet tarvittavista lausunnoista.</a:t>
            </a:r>
          </a:p>
          <a:p>
            <a:pPr eaLnBrk="1" hangingPunct="1"/>
            <a:endParaRPr lang="fi-FI" altLang="fi-FI" dirty="0">
              <a:latin typeface="Calibri" pitchFamily="34" charset="0"/>
            </a:endParaRPr>
          </a:p>
          <a:p>
            <a:pPr eaLnBrk="1" hangingPunct="1"/>
            <a:r>
              <a:rPr lang="fi-FI" altLang="fi-FI" dirty="0">
                <a:latin typeface="Calibri" pitchFamily="34" charset="0"/>
              </a:rPr>
              <a:t>Kokelaan </a:t>
            </a:r>
            <a:r>
              <a:rPr lang="fi-FI" altLang="fi-FI" b="1" dirty="0">
                <a:latin typeface="Calibri" pitchFamily="34" charset="0"/>
              </a:rPr>
              <a:t>tutkintotodistukseen ei tule merkintää </a:t>
            </a:r>
            <a:r>
              <a:rPr lang="fi-FI" altLang="fi-FI" dirty="0">
                <a:latin typeface="Calibri" pitchFamily="34" charset="0"/>
              </a:rPr>
              <a:t>lausunnoista eikä myönnetyistä erityisjärjestelyistä.</a:t>
            </a:r>
          </a:p>
        </p:txBody>
      </p:sp>
    </p:spTree>
    <p:extLst>
      <p:ext uri="{BB962C8B-B14F-4D97-AF65-F5344CB8AC3E}">
        <p14:creationId xmlns:p14="http://schemas.microsoft.com/office/powerpoint/2010/main" val="3010317135"/>
      </p:ext>
    </p:extLst>
  </p:cSld>
  <p:clrMapOvr>
    <a:masterClrMapping/>
  </p:clrMapOvr>
</p:sld>
</file>

<file path=ppt/theme/theme1.xml><?xml version="1.0" encoding="utf-8"?>
<a:theme xmlns:a="http://schemas.openxmlformats.org/drawingml/2006/main" name="Pisara">
  <a:themeElements>
    <a:clrScheme name="Pisar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Pisar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Droplet</Template>
  <TotalTime>13161</TotalTime>
  <Words>1969</Words>
  <Application>Microsoft Office PowerPoint</Application>
  <PresentationFormat>Näytössä katseltava diaesitys (4:3)</PresentationFormat>
  <Paragraphs>228</Paragraphs>
  <Slides>29</Slides>
  <Notes>5</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29</vt:i4>
      </vt:variant>
    </vt:vector>
  </HeadingPairs>
  <TitlesOfParts>
    <vt:vector size="37" baseType="lpstr">
      <vt:lpstr>Arial</vt:lpstr>
      <vt:lpstr>Arial-ItalicMT</vt:lpstr>
      <vt:lpstr>ArialMT</vt:lpstr>
      <vt:lpstr>Calibri</vt:lpstr>
      <vt:lpstr>StarSymbol</vt:lpstr>
      <vt:lpstr>Times New Roman</vt:lpstr>
      <vt:lpstr>Tw Cen MT</vt:lpstr>
      <vt:lpstr>Pisara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Lohja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Lohja</dc:creator>
  <cp:lastModifiedBy>Ruoste Panu</cp:lastModifiedBy>
  <cp:revision>847</cp:revision>
  <cp:lastPrinted>2023-04-12T12:19:06Z</cp:lastPrinted>
  <dcterms:created xsi:type="dcterms:W3CDTF">2004-02-25T12:37:40Z</dcterms:created>
  <dcterms:modified xsi:type="dcterms:W3CDTF">2024-04-12T10:30:36Z</dcterms:modified>
</cp:coreProperties>
</file>