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75" r:id="rId3"/>
    <p:sldId id="274" r:id="rId4"/>
    <p:sldId id="275" r:id="rId5"/>
    <p:sldId id="276" r:id="rId6"/>
    <p:sldId id="277" r:id="rId7"/>
    <p:sldId id="279" r:id="rId8"/>
    <p:sldId id="281" r:id="rId9"/>
    <p:sldId id="283" r:id="rId10"/>
    <p:sldId id="284" r:id="rId11"/>
    <p:sldId id="286" r:id="rId12"/>
    <p:sldId id="287" r:id="rId13"/>
    <p:sldId id="289" r:id="rId14"/>
    <p:sldId id="290" r:id="rId15"/>
    <p:sldId id="298" r:id="rId16"/>
    <p:sldId id="299" r:id="rId17"/>
    <p:sldId id="300" r:id="rId18"/>
    <p:sldId id="301" r:id="rId19"/>
    <p:sldId id="303" r:id="rId20"/>
    <p:sldId id="304" r:id="rId21"/>
    <p:sldId id="309" r:id="rId22"/>
    <p:sldId id="312" r:id="rId23"/>
    <p:sldId id="313" r:id="rId24"/>
    <p:sldId id="316" r:id="rId25"/>
    <p:sldId id="317" r:id="rId26"/>
    <p:sldId id="318" r:id="rId27"/>
    <p:sldId id="320" r:id="rId28"/>
    <p:sldId id="322" r:id="rId29"/>
    <p:sldId id="324" r:id="rId30"/>
    <p:sldId id="325" r:id="rId31"/>
    <p:sldId id="327" r:id="rId32"/>
    <p:sldId id="328" r:id="rId33"/>
    <p:sldId id="330" r:id="rId34"/>
    <p:sldId id="331" r:id="rId35"/>
    <p:sldId id="332" r:id="rId36"/>
    <p:sldId id="333" r:id="rId37"/>
    <p:sldId id="334" r:id="rId38"/>
    <p:sldId id="337" r:id="rId39"/>
    <p:sldId id="338" r:id="rId40"/>
    <p:sldId id="341" r:id="rId41"/>
    <p:sldId id="342" r:id="rId42"/>
    <p:sldId id="344" r:id="rId43"/>
    <p:sldId id="345" r:id="rId44"/>
    <p:sldId id="346" r:id="rId45"/>
    <p:sldId id="347" r:id="rId46"/>
    <p:sldId id="348" r:id="rId47"/>
    <p:sldId id="352" r:id="rId48"/>
    <p:sldId id="353" r:id="rId49"/>
    <p:sldId id="355" r:id="rId50"/>
    <p:sldId id="356" r:id="rId51"/>
    <p:sldId id="357" r:id="rId52"/>
    <p:sldId id="360" r:id="rId53"/>
    <p:sldId id="361" r:id="rId54"/>
    <p:sldId id="362" r:id="rId55"/>
    <p:sldId id="364" r:id="rId56"/>
    <p:sldId id="366" r:id="rId57"/>
    <p:sldId id="368" r:id="rId58"/>
    <p:sldId id="369" r:id="rId59"/>
    <p:sldId id="371" r:id="rId60"/>
    <p:sldId id="372" r:id="rId61"/>
    <p:sldId id="373" r:id="rId62"/>
    <p:sldId id="374" r:id="rId6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1E5FF-4487-4D34-B9A8-6563DA7BD55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F451DEE-370F-4720-A51D-DC5F0B129007}">
      <dgm:prSet phldrT="[Teksti]"/>
      <dgm:spPr>
        <a:ln>
          <a:solidFill>
            <a:schemeClr val="tx1"/>
          </a:solidFill>
        </a:ln>
      </dgm:spPr>
      <dgm:t>
        <a:bodyPr/>
        <a:lstStyle/>
        <a:p>
          <a:r>
            <a:rPr lang="fi-FI" dirty="0" smtClean="0"/>
            <a:t>TEOREETTINEN FILOSOFIA</a:t>
          </a:r>
          <a:endParaRPr lang="fi-FI" dirty="0"/>
        </a:p>
      </dgm:t>
    </dgm:pt>
    <dgm:pt modelId="{6A05168F-ABBB-4BA5-80FD-64B21049EC6A}" type="parTrans" cxnId="{CCEFF885-7B0F-4397-9BA9-1B50BB40BB85}">
      <dgm:prSet/>
      <dgm:spPr/>
      <dgm:t>
        <a:bodyPr/>
        <a:lstStyle/>
        <a:p>
          <a:endParaRPr lang="fi-FI"/>
        </a:p>
      </dgm:t>
    </dgm:pt>
    <dgm:pt modelId="{A6AB440D-8A66-4286-87CF-7288038A6CBC}" type="sibTrans" cxnId="{CCEFF885-7B0F-4397-9BA9-1B50BB40BB85}">
      <dgm:prSet/>
      <dgm:spPr/>
      <dgm:t>
        <a:bodyPr/>
        <a:lstStyle/>
        <a:p>
          <a:endParaRPr lang="fi-FI"/>
        </a:p>
      </dgm:t>
    </dgm:pt>
    <dgm:pt modelId="{6396BA0E-8A73-4FCD-BB55-2DAFE238A0C0}">
      <dgm:prSet phldrT="[Teksti]" custT="1"/>
      <dgm:spPr/>
      <dgm:t>
        <a:bodyPr/>
        <a:lstStyle/>
        <a:p>
          <a:r>
            <a:rPr lang="fi-FI" sz="1400" b="1" dirty="0" smtClean="0">
              <a:solidFill>
                <a:schemeClr val="tx1"/>
              </a:solidFill>
            </a:rPr>
            <a:t>LOGIIKKA</a:t>
          </a:r>
        </a:p>
        <a:p>
          <a:endParaRPr lang="fi-FI" sz="1100" dirty="0" smtClean="0">
            <a:solidFill>
              <a:schemeClr val="tx1"/>
            </a:solidFill>
          </a:endParaRPr>
        </a:p>
        <a:p>
          <a:r>
            <a:rPr lang="fi-FI" sz="1100" dirty="0" smtClean="0">
              <a:solidFill>
                <a:schemeClr val="tx1"/>
              </a:solidFill>
            </a:rPr>
            <a:t>TUTKII</a:t>
          </a:r>
        </a:p>
        <a:p>
          <a:r>
            <a:rPr lang="fi-FI" sz="1100" dirty="0" smtClean="0">
              <a:solidFill>
                <a:schemeClr val="tx1"/>
              </a:solidFill>
            </a:rPr>
            <a:t>PÄTEVÄÄ PÄÄTTELYÄ</a:t>
          </a:r>
          <a:endParaRPr lang="fi-FI" sz="1100" dirty="0">
            <a:solidFill>
              <a:schemeClr val="tx1"/>
            </a:solidFill>
          </a:endParaRPr>
        </a:p>
      </dgm:t>
    </dgm:pt>
    <dgm:pt modelId="{80D0159D-5A98-4F6F-A633-29E6C383264C}" type="parTrans" cxnId="{A0C02E7D-0EF2-4A4D-BC48-B1F9D90EFFAC}">
      <dgm:prSet/>
      <dgm:spPr/>
      <dgm:t>
        <a:bodyPr/>
        <a:lstStyle/>
        <a:p>
          <a:endParaRPr lang="fi-FI"/>
        </a:p>
      </dgm:t>
    </dgm:pt>
    <dgm:pt modelId="{15B639B8-6366-4497-9E97-3F3A70565253}" type="sibTrans" cxnId="{A0C02E7D-0EF2-4A4D-BC48-B1F9D90EFFAC}">
      <dgm:prSet/>
      <dgm:spPr/>
      <dgm:t>
        <a:bodyPr/>
        <a:lstStyle/>
        <a:p>
          <a:endParaRPr lang="fi-FI"/>
        </a:p>
      </dgm:t>
    </dgm:pt>
    <dgm:pt modelId="{0448C9E1-3ED7-4D90-B201-E2BA656981CC}">
      <dgm:prSet phldrT="[Teksti]" custT="1"/>
      <dgm:spPr/>
      <dgm:t>
        <a:bodyPr/>
        <a:lstStyle/>
        <a:p>
          <a:r>
            <a:rPr lang="fi-FI" sz="1400" b="1" dirty="0" smtClean="0">
              <a:solidFill>
                <a:schemeClr val="tx1"/>
              </a:solidFill>
            </a:rPr>
            <a:t>META-FYSIIKKA </a:t>
          </a:r>
        </a:p>
        <a:p>
          <a:endParaRPr lang="fi-FI" sz="1100" dirty="0" smtClean="0">
            <a:solidFill>
              <a:schemeClr val="tx1"/>
            </a:solidFill>
          </a:endParaRPr>
        </a:p>
        <a:p>
          <a:r>
            <a:rPr lang="fi-FI" sz="1100" dirty="0" smtClean="0">
              <a:solidFill>
                <a:schemeClr val="tx1"/>
              </a:solidFill>
            </a:rPr>
            <a:t>TUTKII OLEVAA</a:t>
          </a:r>
          <a:endParaRPr lang="fi-FI" sz="1100" dirty="0">
            <a:solidFill>
              <a:schemeClr val="tx1"/>
            </a:solidFill>
          </a:endParaRPr>
        </a:p>
      </dgm:t>
    </dgm:pt>
    <dgm:pt modelId="{E63B925C-3BA1-4066-8CA5-A742893C3E23}" type="parTrans" cxnId="{7696E516-FAFC-4D8D-B35B-D8A60AB27C19}">
      <dgm:prSet/>
      <dgm:spPr/>
      <dgm:t>
        <a:bodyPr/>
        <a:lstStyle/>
        <a:p>
          <a:endParaRPr lang="fi-FI"/>
        </a:p>
      </dgm:t>
    </dgm:pt>
    <dgm:pt modelId="{64497C88-38F4-4294-ABD6-2326361D429A}" type="sibTrans" cxnId="{7696E516-FAFC-4D8D-B35B-D8A60AB27C19}">
      <dgm:prSet/>
      <dgm:spPr/>
      <dgm:t>
        <a:bodyPr/>
        <a:lstStyle/>
        <a:p>
          <a:endParaRPr lang="fi-FI"/>
        </a:p>
      </dgm:t>
    </dgm:pt>
    <dgm:pt modelId="{130F97DF-A421-43EF-8955-81F313DF00E7}">
      <dgm:prSet phldrT="[Teksti]" custT="1"/>
      <dgm:spPr/>
      <dgm:t>
        <a:bodyPr/>
        <a:lstStyle/>
        <a:p>
          <a:r>
            <a:rPr lang="fi-FI" sz="1400" b="1" dirty="0" smtClean="0">
              <a:solidFill>
                <a:schemeClr val="tx1"/>
              </a:solidFill>
            </a:rPr>
            <a:t>EPISTEMO-LOGIA</a:t>
          </a:r>
        </a:p>
        <a:p>
          <a:endParaRPr lang="fi-FI" sz="1100" dirty="0" smtClean="0">
            <a:solidFill>
              <a:schemeClr val="tx1"/>
            </a:solidFill>
          </a:endParaRPr>
        </a:p>
        <a:p>
          <a:r>
            <a:rPr lang="fi-FI" sz="1100" dirty="0" smtClean="0">
              <a:solidFill>
                <a:schemeClr val="tx1"/>
              </a:solidFill>
            </a:rPr>
            <a:t> TUTKII TIETOON JA TIETÄMISEEN LIITTYVIÄ KYSYMYKSIÄ</a:t>
          </a:r>
          <a:endParaRPr lang="fi-FI" sz="1100" dirty="0">
            <a:solidFill>
              <a:schemeClr val="tx1"/>
            </a:solidFill>
          </a:endParaRPr>
        </a:p>
      </dgm:t>
    </dgm:pt>
    <dgm:pt modelId="{9A06DB63-A60C-44D0-889C-6C33FCFA7C47}" type="parTrans" cxnId="{6E3962A0-F983-4837-8E7C-2696C588FF7F}">
      <dgm:prSet/>
      <dgm:spPr/>
      <dgm:t>
        <a:bodyPr/>
        <a:lstStyle/>
        <a:p>
          <a:endParaRPr lang="fi-FI"/>
        </a:p>
      </dgm:t>
    </dgm:pt>
    <dgm:pt modelId="{7042570B-57A8-4A90-9AF3-B176BA120A74}" type="sibTrans" cxnId="{6E3962A0-F983-4837-8E7C-2696C588FF7F}">
      <dgm:prSet/>
      <dgm:spPr/>
      <dgm:t>
        <a:bodyPr/>
        <a:lstStyle/>
        <a:p>
          <a:endParaRPr lang="fi-FI"/>
        </a:p>
      </dgm:t>
    </dgm:pt>
    <dgm:pt modelId="{21AFAAA5-D903-4CC1-99C9-F18E533563C2}" type="pres">
      <dgm:prSet presAssocID="{FE71E5FF-4487-4D34-B9A8-6563DA7BD5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A2EFCA1-C772-46E9-B91C-95649A9FE6AA}" type="pres">
      <dgm:prSet presAssocID="{2F451DEE-370F-4720-A51D-DC5F0B129007}" presName="roof" presStyleLbl="dkBgShp" presStyleIdx="0" presStyleCnt="2"/>
      <dgm:spPr/>
      <dgm:t>
        <a:bodyPr/>
        <a:lstStyle/>
        <a:p>
          <a:endParaRPr lang="fi-FI"/>
        </a:p>
      </dgm:t>
    </dgm:pt>
    <dgm:pt modelId="{9FAEA957-E0B8-4437-96AA-57CE39A0FACE}" type="pres">
      <dgm:prSet presAssocID="{2F451DEE-370F-4720-A51D-DC5F0B129007}" presName="pillars" presStyleCnt="0"/>
      <dgm:spPr/>
    </dgm:pt>
    <dgm:pt modelId="{AD723829-FD52-4101-B9D4-D31452DBB2E2}" type="pres">
      <dgm:prSet presAssocID="{2F451DEE-370F-4720-A51D-DC5F0B12900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2FB9394-7C13-4ADA-BC1A-7E8DA8CD5145}" type="pres">
      <dgm:prSet presAssocID="{0448C9E1-3ED7-4D90-B201-E2BA656981CC}" presName="pillarX" presStyleLbl="node1" presStyleIdx="1" presStyleCnt="3" custScaleX="126406" custLinFactNeighborX="-4053" custLinFactNeighborY="-529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E95F0BA-186E-4968-B7A0-654E5FFFD93B}" type="pres">
      <dgm:prSet presAssocID="{130F97DF-A421-43EF-8955-81F313DF00E7}" presName="pillarX" presStyleLbl="node1" presStyleIdx="2" presStyleCnt="3" custLinFactNeighborX="4053" custLinFactNeighborY="176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63F5466-7956-4C92-8C79-59893DADA424}" type="pres">
      <dgm:prSet presAssocID="{2F451DEE-370F-4720-A51D-DC5F0B129007}" presName="base" presStyleLbl="dkBgShp" presStyleIdx="1" presStyleCnt="2"/>
      <dgm:spPr/>
    </dgm:pt>
  </dgm:ptLst>
  <dgm:cxnLst>
    <dgm:cxn modelId="{B1F33579-BB28-4968-9B40-0467DDE6B977}" type="presOf" srcId="{130F97DF-A421-43EF-8955-81F313DF00E7}" destId="{1E95F0BA-186E-4968-B7A0-654E5FFFD93B}" srcOrd="0" destOrd="0" presId="urn:microsoft.com/office/officeart/2005/8/layout/hList3"/>
    <dgm:cxn modelId="{7696E516-FAFC-4D8D-B35B-D8A60AB27C19}" srcId="{2F451DEE-370F-4720-A51D-DC5F0B129007}" destId="{0448C9E1-3ED7-4D90-B201-E2BA656981CC}" srcOrd="1" destOrd="0" parTransId="{E63B925C-3BA1-4066-8CA5-A742893C3E23}" sibTransId="{64497C88-38F4-4294-ABD6-2326361D429A}"/>
    <dgm:cxn modelId="{CCEFF885-7B0F-4397-9BA9-1B50BB40BB85}" srcId="{FE71E5FF-4487-4D34-B9A8-6563DA7BD553}" destId="{2F451DEE-370F-4720-A51D-DC5F0B129007}" srcOrd="0" destOrd="0" parTransId="{6A05168F-ABBB-4BA5-80FD-64B21049EC6A}" sibTransId="{A6AB440D-8A66-4286-87CF-7288038A6CBC}"/>
    <dgm:cxn modelId="{6E3962A0-F983-4837-8E7C-2696C588FF7F}" srcId="{2F451DEE-370F-4720-A51D-DC5F0B129007}" destId="{130F97DF-A421-43EF-8955-81F313DF00E7}" srcOrd="2" destOrd="0" parTransId="{9A06DB63-A60C-44D0-889C-6C33FCFA7C47}" sibTransId="{7042570B-57A8-4A90-9AF3-B176BA120A74}"/>
    <dgm:cxn modelId="{9E0254B9-39E6-4E7C-AC19-C9D15FA91E1C}" type="presOf" srcId="{0448C9E1-3ED7-4D90-B201-E2BA656981CC}" destId="{C2FB9394-7C13-4ADA-BC1A-7E8DA8CD5145}" srcOrd="0" destOrd="0" presId="urn:microsoft.com/office/officeart/2005/8/layout/hList3"/>
    <dgm:cxn modelId="{95121863-FF9E-48B0-8E84-D9D66686470C}" type="presOf" srcId="{6396BA0E-8A73-4FCD-BB55-2DAFE238A0C0}" destId="{AD723829-FD52-4101-B9D4-D31452DBB2E2}" srcOrd="0" destOrd="0" presId="urn:microsoft.com/office/officeart/2005/8/layout/hList3"/>
    <dgm:cxn modelId="{A0C02E7D-0EF2-4A4D-BC48-B1F9D90EFFAC}" srcId="{2F451DEE-370F-4720-A51D-DC5F0B129007}" destId="{6396BA0E-8A73-4FCD-BB55-2DAFE238A0C0}" srcOrd="0" destOrd="0" parTransId="{80D0159D-5A98-4F6F-A633-29E6C383264C}" sibTransId="{15B639B8-6366-4497-9E97-3F3A70565253}"/>
    <dgm:cxn modelId="{23031879-7FC9-45E1-ABAA-3AF9C6E478D6}" type="presOf" srcId="{2F451DEE-370F-4720-A51D-DC5F0B129007}" destId="{2A2EFCA1-C772-46E9-B91C-95649A9FE6AA}" srcOrd="0" destOrd="0" presId="urn:microsoft.com/office/officeart/2005/8/layout/hList3"/>
    <dgm:cxn modelId="{C43E997B-326D-4158-A77E-5F942A13524B}" type="presOf" srcId="{FE71E5FF-4487-4D34-B9A8-6563DA7BD553}" destId="{21AFAAA5-D903-4CC1-99C9-F18E533563C2}" srcOrd="0" destOrd="0" presId="urn:microsoft.com/office/officeart/2005/8/layout/hList3"/>
    <dgm:cxn modelId="{75ACC716-7E71-46B8-892B-625777AC4719}" type="presParOf" srcId="{21AFAAA5-D903-4CC1-99C9-F18E533563C2}" destId="{2A2EFCA1-C772-46E9-B91C-95649A9FE6AA}" srcOrd="0" destOrd="0" presId="urn:microsoft.com/office/officeart/2005/8/layout/hList3"/>
    <dgm:cxn modelId="{0685344D-95FA-4CA5-9429-7C64DCD3BE98}" type="presParOf" srcId="{21AFAAA5-D903-4CC1-99C9-F18E533563C2}" destId="{9FAEA957-E0B8-4437-96AA-57CE39A0FACE}" srcOrd="1" destOrd="0" presId="urn:microsoft.com/office/officeart/2005/8/layout/hList3"/>
    <dgm:cxn modelId="{D0343942-C447-4278-A1CB-5BA31D680CF0}" type="presParOf" srcId="{9FAEA957-E0B8-4437-96AA-57CE39A0FACE}" destId="{AD723829-FD52-4101-B9D4-D31452DBB2E2}" srcOrd="0" destOrd="0" presId="urn:microsoft.com/office/officeart/2005/8/layout/hList3"/>
    <dgm:cxn modelId="{BC01CD57-BF1A-46A7-9FC1-8E5487C5CC0E}" type="presParOf" srcId="{9FAEA957-E0B8-4437-96AA-57CE39A0FACE}" destId="{C2FB9394-7C13-4ADA-BC1A-7E8DA8CD5145}" srcOrd="1" destOrd="0" presId="urn:microsoft.com/office/officeart/2005/8/layout/hList3"/>
    <dgm:cxn modelId="{93B24491-A44A-400D-8F98-C9CCFDEBA237}" type="presParOf" srcId="{9FAEA957-E0B8-4437-96AA-57CE39A0FACE}" destId="{1E95F0BA-186E-4968-B7A0-654E5FFFD93B}" srcOrd="2" destOrd="0" presId="urn:microsoft.com/office/officeart/2005/8/layout/hList3"/>
    <dgm:cxn modelId="{2E58E340-04AE-46C3-8968-95A7202B797D}" type="presParOf" srcId="{21AFAAA5-D903-4CC1-99C9-F18E533563C2}" destId="{263F5466-7956-4C92-8C79-59893DADA42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06850-6398-4921-9B79-13368205A72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BE13C66-118B-4ED2-8FF0-0ECB1D614D8C}">
      <dgm:prSet phldrT="[Teksti]"/>
      <dgm:spPr>
        <a:ln>
          <a:solidFill>
            <a:schemeClr val="tx1"/>
          </a:solidFill>
        </a:ln>
      </dgm:spPr>
      <dgm:t>
        <a:bodyPr/>
        <a:lstStyle/>
        <a:p>
          <a:r>
            <a:rPr lang="fi-FI" dirty="0" smtClean="0"/>
            <a:t>KÄYTÄNNÖLLINEN FILOSOFIA</a:t>
          </a:r>
          <a:endParaRPr lang="fi-FI" dirty="0"/>
        </a:p>
      </dgm:t>
    </dgm:pt>
    <dgm:pt modelId="{78390930-69AC-42BF-BF11-58E29440486A}" type="parTrans" cxnId="{6ED5E45D-63F1-438C-944C-5F5943243502}">
      <dgm:prSet/>
      <dgm:spPr/>
      <dgm:t>
        <a:bodyPr/>
        <a:lstStyle/>
        <a:p>
          <a:endParaRPr lang="fi-FI"/>
        </a:p>
      </dgm:t>
    </dgm:pt>
    <dgm:pt modelId="{4C6D1712-50E4-41C8-BD43-C2698B846122}" type="sibTrans" cxnId="{6ED5E45D-63F1-438C-944C-5F5943243502}">
      <dgm:prSet/>
      <dgm:spPr/>
      <dgm:t>
        <a:bodyPr/>
        <a:lstStyle/>
        <a:p>
          <a:endParaRPr lang="fi-FI"/>
        </a:p>
      </dgm:t>
    </dgm:pt>
    <dgm:pt modelId="{4D41AE2D-27EB-4A34-BF09-313278286437}">
      <dgm:prSet phldrT="[Teksti]" custT="1"/>
      <dgm:spPr/>
      <dgm:t>
        <a:bodyPr/>
        <a:lstStyle/>
        <a:p>
          <a:r>
            <a:rPr lang="fi-FI" sz="1600" b="1" dirty="0" smtClean="0">
              <a:solidFill>
                <a:schemeClr val="tx1"/>
              </a:solidFill>
            </a:rPr>
            <a:t>ETIIKKA </a:t>
          </a:r>
        </a:p>
        <a:p>
          <a:endParaRPr lang="fi-FI" sz="1200" dirty="0" smtClean="0">
            <a:solidFill>
              <a:schemeClr val="tx1"/>
            </a:solidFill>
          </a:endParaRPr>
        </a:p>
        <a:p>
          <a:r>
            <a:rPr lang="fi-FI" sz="1200" dirty="0" smtClean="0">
              <a:solidFill>
                <a:schemeClr val="tx1"/>
              </a:solidFill>
            </a:rPr>
            <a:t>TUTKII </a:t>
          </a:r>
        </a:p>
        <a:p>
          <a:r>
            <a:rPr lang="fi-FI" sz="1200" dirty="0" smtClean="0">
              <a:solidFill>
                <a:schemeClr val="tx1"/>
              </a:solidFill>
            </a:rPr>
            <a:t>OIKEAA JA VÄÄRÄÄ</a:t>
          </a:r>
          <a:endParaRPr lang="fi-FI" sz="1200" dirty="0">
            <a:solidFill>
              <a:schemeClr val="tx1"/>
            </a:solidFill>
          </a:endParaRPr>
        </a:p>
      </dgm:t>
    </dgm:pt>
    <dgm:pt modelId="{F012883E-9EAC-4FA2-9292-2BB8217520A8}" type="parTrans" cxnId="{957000F6-FDD9-46ED-85E7-9E9CD6D5B683}">
      <dgm:prSet/>
      <dgm:spPr/>
      <dgm:t>
        <a:bodyPr/>
        <a:lstStyle/>
        <a:p>
          <a:endParaRPr lang="fi-FI"/>
        </a:p>
      </dgm:t>
    </dgm:pt>
    <dgm:pt modelId="{01745E62-FCEC-4DE1-A4AF-82C8D26AEA2F}" type="sibTrans" cxnId="{957000F6-FDD9-46ED-85E7-9E9CD6D5B683}">
      <dgm:prSet/>
      <dgm:spPr/>
      <dgm:t>
        <a:bodyPr/>
        <a:lstStyle/>
        <a:p>
          <a:endParaRPr lang="fi-FI"/>
        </a:p>
      </dgm:t>
    </dgm:pt>
    <dgm:pt modelId="{D0D4DAAF-4E0A-4F1A-998C-D9BF78110246}">
      <dgm:prSet phldrT="[Teksti]" custT="1"/>
      <dgm:spPr/>
      <dgm:t>
        <a:bodyPr/>
        <a:lstStyle/>
        <a:p>
          <a:r>
            <a:rPr lang="fi-FI" sz="1400" b="1" dirty="0" smtClean="0">
              <a:solidFill>
                <a:schemeClr val="tx1"/>
              </a:solidFill>
            </a:rPr>
            <a:t>YHTEIS-KUNTA-FILOSOFIA </a:t>
          </a:r>
        </a:p>
        <a:p>
          <a:r>
            <a:rPr lang="fi-FI" sz="1200" dirty="0" smtClean="0">
              <a:solidFill>
                <a:schemeClr val="tx1"/>
              </a:solidFill>
            </a:rPr>
            <a:t>TUTKII YHTEISÖN JA YKSILÖN SUHDETTA</a:t>
          </a:r>
          <a:endParaRPr lang="fi-FI" sz="1200" dirty="0">
            <a:solidFill>
              <a:schemeClr val="tx1"/>
            </a:solidFill>
          </a:endParaRPr>
        </a:p>
      </dgm:t>
    </dgm:pt>
    <dgm:pt modelId="{2F198C77-FEE3-41B5-9514-9954CBA69893}" type="parTrans" cxnId="{64E5BD49-CD40-436E-9108-A4421C0BEB40}">
      <dgm:prSet/>
      <dgm:spPr/>
      <dgm:t>
        <a:bodyPr/>
        <a:lstStyle/>
        <a:p>
          <a:endParaRPr lang="fi-FI"/>
        </a:p>
      </dgm:t>
    </dgm:pt>
    <dgm:pt modelId="{D88D599D-3EF1-437E-8367-1EE5B9BF33D5}" type="sibTrans" cxnId="{64E5BD49-CD40-436E-9108-A4421C0BEB40}">
      <dgm:prSet/>
      <dgm:spPr/>
      <dgm:t>
        <a:bodyPr/>
        <a:lstStyle/>
        <a:p>
          <a:endParaRPr lang="fi-FI"/>
        </a:p>
      </dgm:t>
    </dgm:pt>
    <dgm:pt modelId="{D14421B4-6F1A-495E-8AA3-D078C5C24A0E}">
      <dgm:prSet phldrT="[Teksti]" custT="1"/>
      <dgm:spPr/>
      <dgm:t>
        <a:bodyPr/>
        <a:lstStyle/>
        <a:p>
          <a:r>
            <a:rPr lang="fi-FI" sz="1400" b="1" dirty="0" smtClean="0">
              <a:solidFill>
                <a:schemeClr val="tx1"/>
              </a:solidFill>
            </a:rPr>
            <a:t>ESTETIIKK A </a:t>
          </a:r>
        </a:p>
        <a:p>
          <a:endParaRPr lang="fi-FI" sz="1200" dirty="0" smtClean="0">
            <a:solidFill>
              <a:schemeClr val="tx1"/>
            </a:solidFill>
          </a:endParaRPr>
        </a:p>
        <a:p>
          <a:r>
            <a:rPr lang="fi-FI" sz="1200" dirty="0" smtClean="0">
              <a:solidFill>
                <a:schemeClr val="tx1"/>
              </a:solidFill>
            </a:rPr>
            <a:t>TUTKII KAUNEUTTA JA TAIDETTA</a:t>
          </a:r>
          <a:endParaRPr lang="fi-FI" sz="1200" dirty="0">
            <a:solidFill>
              <a:schemeClr val="tx1"/>
            </a:solidFill>
          </a:endParaRPr>
        </a:p>
      </dgm:t>
    </dgm:pt>
    <dgm:pt modelId="{EEA7436C-DDC0-45A7-83FD-01F47928F8F6}" type="parTrans" cxnId="{A489B1F1-7E2C-498B-99FB-2340920B5CA5}">
      <dgm:prSet/>
      <dgm:spPr/>
      <dgm:t>
        <a:bodyPr/>
        <a:lstStyle/>
        <a:p>
          <a:endParaRPr lang="fi-FI"/>
        </a:p>
      </dgm:t>
    </dgm:pt>
    <dgm:pt modelId="{48E6E974-9A93-4E41-B8E9-56A4FC6CB9FB}" type="sibTrans" cxnId="{A489B1F1-7E2C-498B-99FB-2340920B5CA5}">
      <dgm:prSet/>
      <dgm:spPr/>
      <dgm:t>
        <a:bodyPr/>
        <a:lstStyle/>
        <a:p>
          <a:endParaRPr lang="fi-FI"/>
        </a:p>
      </dgm:t>
    </dgm:pt>
    <dgm:pt modelId="{AAA4C172-4CDC-4480-8A22-1BC3D799DCB3}" type="pres">
      <dgm:prSet presAssocID="{D9706850-6398-4921-9B79-13368205A72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07F2345C-8F47-4958-8978-23984EACEF2E}" type="pres">
      <dgm:prSet presAssocID="{7BE13C66-118B-4ED2-8FF0-0ECB1D614D8C}" presName="roof" presStyleLbl="dkBgShp" presStyleIdx="0" presStyleCnt="2"/>
      <dgm:spPr/>
      <dgm:t>
        <a:bodyPr/>
        <a:lstStyle/>
        <a:p>
          <a:endParaRPr lang="fi-FI"/>
        </a:p>
      </dgm:t>
    </dgm:pt>
    <dgm:pt modelId="{5AD20052-9FA0-4815-AD39-6E0BDFE697B1}" type="pres">
      <dgm:prSet presAssocID="{7BE13C66-118B-4ED2-8FF0-0ECB1D614D8C}" presName="pillars" presStyleCnt="0"/>
      <dgm:spPr/>
    </dgm:pt>
    <dgm:pt modelId="{1CB25AE5-B4FD-444F-883D-59978FDC47FE}" type="pres">
      <dgm:prSet presAssocID="{7BE13C66-118B-4ED2-8FF0-0ECB1D614D8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5155D3E-C9DB-48B5-AF40-3A0BAF63BEBE}" type="pres">
      <dgm:prSet presAssocID="{D0D4DAAF-4E0A-4F1A-998C-D9BF78110246}" presName="pillarX" presStyleLbl="node1" presStyleIdx="1" presStyleCnt="3" custLinFactNeighborX="-5937" custLinFactNeighborY="-529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DE38FB4-977F-49AC-9DD4-19D7EC90347E}" type="pres">
      <dgm:prSet presAssocID="{D14421B4-6F1A-495E-8AA3-D078C5C24A0E}" presName="pillarX" presStyleLbl="node1" presStyleIdx="2" presStyleCnt="3" custScaleX="11923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2F57C4D-9170-4062-8E6D-49C24D26B735}" type="pres">
      <dgm:prSet presAssocID="{7BE13C66-118B-4ED2-8FF0-0ECB1D614D8C}" presName="base" presStyleLbl="dkBgShp" presStyleIdx="1" presStyleCnt="2"/>
      <dgm:spPr/>
    </dgm:pt>
  </dgm:ptLst>
  <dgm:cxnLst>
    <dgm:cxn modelId="{F733ED61-89AF-4BC7-A01A-4AA43F631534}" type="presOf" srcId="{D14421B4-6F1A-495E-8AA3-D078C5C24A0E}" destId="{EDE38FB4-977F-49AC-9DD4-19D7EC90347E}" srcOrd="0" destOrd="0" presId="urn:microsoft.com/office/officeart/2005/8/layout/hList3"/>
    <dgm:cxn modelId="{1B71205B-7C3F-42C5-A979-C5DFE68AB784}" type="presOf" srcId="{4D41AE2D-27EB-4A34-BF09-313278286437}" destId="{1CB25AE5-B4FD-444F-883D-59978FDC47FE}" srcOrd="0" destOrd="0" presId="urn:microsoft.com/office/officeart/2005/8/layout/hList3"/>
    <dgm:cxn modelId="{99D506A9-9EAF-4F21-BC04-118692A06993}" type="presOf" srcId="{D0D4DAAF-4E0A-4F1A-998C-D9BF78110246}" destId="{75155D3E-C9DB-48B5-AF40-3A0BAF63BEBE}" srcOrd="0" destOrd="0" presId="urn:microsoft.com/office/officeart/2005/8/layout/hList3"/>
    <dgm:cxn modelId="{6ED5E45D-63F1-438C-944C-5F5943243502}" srcId="{D9706850-6398-4921-9B79-13368205A72D}" destId="{7BE13C66-118B-4ED2-8FF0-0ECB1D614D8C}" srcOrd="0" destOrd="0" parTransId="{78390930-69AC-42BF-BF11-58E29440486A}" sibTransId="{4C6D1712-50E4-41C8-BD43-C2698B846122}"/>
    <dgm:cxn modelId="{957000F6-FDD9-46ED-85E7-9E9CD6D5B683}" srcId="{7BE13C66-118B-4ED2-8FF0-0ECB1D614D8C}" destId="{4D41AE2D-27EB-4A34-BF09-313278286437}" srcOrd="0" destOrd="0" parTransId="{F012883E-9EAC-4FA2-9292-2BB8217520A8}" sibTransId="{01745E62-FCEC-4DE1-A4AF-82C8D26AEA2F}"/>
    <dgm:cxn modelId="{3D40517C-894E-48E9-93F8-8A0E19F2E77B}" type="presOf" srcId="{7BE13C66-118B-4ED2-8FF0-0ECB1D614D8C}" destId="{07F2345C-8F47-4958-8978-23984EACEF2E}" srcOrd="0" destOrd="0" presId="urn:microsoft.com/office/officeart/2005/8/layout/hList3"/>
    <dgm:cxn modelId="{A489B1F1-7E2C-498B-99FB-2340920B5CA5}" srcId="{7BE13C66-118B-4ED2-8FF0-0ECB1D614D8C}" destId="{D14421B4-6F1A-495E-8AA3-D078C5C24A0E}" srcOrd="2" destOrd="0" parTransId="{EEA7436C-DDC0-45A7-83FD-01F47928F8F6}" sibTransId="{48E6E974-9A93-4E41-B8E9-56A4FC6CB9FB}"/>
    <dgm:cxn modelId="{64E5BD49-CD40-436E-9108-A4421C0BEB40}" srcId="{7BE13C66-118B-4ED2-8FF0-0ECB1D614D8C}" destId="{D0D4DAAF-4E0A-4F1A-998C-D9BF78110246}" srcOrd="1" destOrd="0" parTransId="{2F198C77-FEE3-41B5-9514-9954CBA69893}" sibTransId="{D88D599D-3EF1-437E-8367-1EE5B9BF33D5}"/>
    <dgm:cxn modelId="{44A8AF69-475D-4BEF-9811-452C6C22A084}" type="presOf" srcId="{D9706850-6398-4921-9B79-13368205A72D}" destId="{AAA4C172-4CDC-4480-8A22-1BC3D799DCB3}" srcOrd="0" destOrd="0" presId="urn:microsoft.com/office/officeart/2005/8/layout/hList3"/>
    <dgm:cxn modelId="{547C9899-93F3-424A-B649-F35A84CB6F5D}" type="presParOf" srcId="{AAA4C172-4CDC-4480-8A22-1BC3D799DCB3}" destId="{07F2345C-8F47-4958-8978-23984EACEF2E}" srcOrd="0" destOrd="0" presId="urn:microsoft.com/office/officeart/2005/8/layout/hList3"/>
    <dgm:cxn modelId="{5ECDB15A-DF18-4CB3-9E80-71AA80DB151A}" type="presParOf" srcId="{AAA4C172-4CDC-4480-8A22-1BC3D799DCB3}" destId="{5AD20052-9FA0-4815-AD39-6E0BDFE697B1}" srcOrd="1" destOrd="0" presId="urn:microsoft.com/office/officeart/2005/8/layout/hList3"/>
    <dgm:cxn modelId="{6429AD31-8160-4BB4-9B8E-03263BA76E97}" type="presParOf" srcId="{5AD20052-9FA0-4815-AD39-6E0BDFE697B1}" destId="{1CB25AE5-B4FD-444F-883D-59978FDC47FE}" srcOrd="0" destOrd="0" presId="urn:microsoft.com/office/officeart/2005/8/layout/hList3"/>
    <dgm:cxn modelId="{FAC56C62-79AB-45AA-BC67-A02B9CE13F81}" type="presParOf" srcId="{5AD20052-9FA0-4815-AD39-6E0BDFE697B1}" destId="{75155D3E-C9DB-48B5-AF40-3A0BAF63BEBE}" srcOrd="1" destOrd="0" presId="urn:microsoft.com/office/officeart/2005/8/layout/hList3"/>
    <dgm:cxn modelId="{C2F272C5-4FE4-4E7B-AD6C-0940A6155796}" type="presParOf" srcId="{5AD20052-9FA0-4815-AD39-6E0BDFE697B1}" destId="{EDE38FB4-977F-49AC-9DD4-19D7EC90347E}" srcOrd="2" destOrd="0" presId="urn:microsoft.com/office/officeart/2005/8/layout/hList3"/>
    <dgm:cxn modelId="{1AD76DC3-6CA5-43EC-8F0D-AC06D3855EAB}" type="presParOf" srcId="{AAA4C172-4CDC-4480-8A22-1BC3D799DCB3}" destId="{12F57C4D-9170-4062-8E6D-49C24D26B73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2EFCA1-C772-46E9-B91C-95649A9FE6AA}">
      <dsp:nvSpPr>
        <dsp:cNvPr id="0" name=""/>
        <dsp:cNvSpPr/>
      </dsp:nvSpPr>
      <dsp:spPr>
        <a:xfrm>
          <a:off x="0" y="0"/>
          <a:ext cx="3571900" cy="96441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700" kern="1200" dirty="0" smtClean="0"/>
            <a:t>TEOREETTINEN FILOSOFIA</a:t>
          </a:r>
          <a:endParaRPr lang="fi-FI" sz="2700" kern="1200" dirty="0"/>
        </a:p>
      </dsp:txBody>
      <dsp:txXfrm>
        <a:off x="0" y="0"/>
        <a:ext cx="3571900" cy="964413"/>
      </dsp:txXfrm>
    </dsp:sp>
    <dsp:sp modelId="{AD723829-FD52-4101-B9D4-D31452DBB2E2}">
      <dsp:nvSpPr>
        <dsp:cNvPr id="0" name=""/>
        <dsp:cNvSpPr/>
      </dsp:nvSpPr>
      <dsp:spPr>
        <a:xfrm>
          <a:off x="1250" y="964413"/>
          <a:ext cx="1093545" cy="2025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LOGIIKKA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1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>
              <a:solidFill>
                <a:schemeClr val="tx1"/>
              </a:solidFill>
            </a:rPr>
            <a:t>TUTKII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>
              <a:solidFill>
                <a:schemeClr val="tx1"/>
              </a:solidFill>
            </a:rPr>
            <a:t>PÄTEVÄÄ PÄÄTTELYÄ</a:t>
          </a:r>
          <a:endParaRPr lang="fi-FI" sz="1100" kern="1200" dirty="0">
            <a:solidFill>
              <a:schemeClr val="tx1"/>
            </a:solidFill>
          </a:endParaRPr>
        </a:p>
      </dsp:txBody>
      <dsp:txXfrm>
        <a:off x="1250" y="964413"/>
        <a:ext cx="1093545" cy="2025267"/>
      </dsp:txXfrm>
    </dsp:sp>
    <dsp:sp modelId="{C2FB9394-7C13-4ADA-BC1A-7E8DA8CD5145}">
      <dsp:nvSpPr>
        <dsp:cNvPr id="0" name=""/>
        <dsp:cNvSpPr/>
      </dsp:nvSpPr>
      <dsp:spPr>
        <a:xfrm>
          <a:off x="1050475" y="857256"/>
          <a:ext cx="1382307" cy="2025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META-FYSIIKKA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1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>
              <a:solidFill>
                <a:schemeClr val="tx1"/>
              </a:solidFill>
            </a:rPr>
            <a:t>TUTKII OLEVAA</a:t>
          </a:r>
          <a:endParaRPr lang="fi-FI" sz="1100" kern="1200" dirty="0">
            <a:solidFill>
              <a:schemeClr val="tx1"/>
            </a:solidFill>
          </a:endParaRPr>
        </a:p>
      </dsp:txBody>
      <dsp:txXfrm>
        <a:off x="1050475" y="857256"/>
        <a:ext cx="1382307" cy="2025267"/>
      </dsp:txXfrm>
    </dsp:sp>
    <dsp:sp modelId="{1E95F0BA-186E-4968-B7A0-654E5FFFD93B}">
      <dsp:nvSpPr>
        <dsp:cNvPr id="0" name=""/>
        <dsp:cNvSpPr/>
      </dsp:nvSpPr>
      <dsp:spPr>
        <a:xfrm>
          <a:off x="2478354" y="1000138"/>
          <a:ext cx="1093545" cy="2025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EPISTEMO-LOGIA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1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>
              <a:solidFill>
                <a:schemeClr val="tx1"/>
              </a:solidFill>
            </a:rPr>
            <a:t> TUTKII TIETOON JA TIETÄMISEEN LIITTYVIÄ KYSYMYKSIÄ</a:t>
          </a:r>
          <a:endParaRPr lang="fi-FI" sz="1100" kern="1200" dirty="0">
            <a:solidFill>
              <a:schemeClr val="tx1"/>
            </a:solidFill>
          </a:endParaRPr>
        </a:p>
      </dsp:txBody>
      <dsp:txXfrm>
        <a:off x="2478354" y="1000138"/>
        <a:ext cx="1093545" cy="2025267"/>
      </dsp:txXfrm>
    </dsp:sp>
    <dsp:sp modelId="{263F5466-7956-4C92-8C79-59893DADA424}">
      <dsp:nvSpPr>
        <dsp:cNvPr id="0" name=""/>
        <dsp:cNvSpPr/>
      </dsp:nvSpPr>
      <dsp:spPr>
        <a:xfrm>
          <a:off x="0" y="2989680"/>
          <a:ext cx="3571900" cy="2250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F2345C-8F47-4958-8978-23984EACEF2E}">
      <dsp:nvSpPr>
        <dsp:cNvPr id="0" name=""/>
        <dsp:cNvSpPr/>
      </dsp:nvSpPr>
      <dsp:spPr>
        <a:xfrm>
          <a:off x="0" y="0"/>
          <a:ext cx="3643338" cy="96441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700" kern="1200" dirty="0" smtClean="0"/>
            <a:t>KÄYTÄNNÖLLINEN FILOSOFIA</a:t>
          </a:r>
          <a:endParaRPr lang="fi-FI" sz="2700" kern="1200" dirty="0"/>
        </a:p>
      </dsp:txBody>
      <dsp:txXfrm>
        <a:off x="0" y="0"/>
        <a:ext cx="3643338" cy="964413"/>
      </dsp:txXfrm>
    </dsp:sp>
    <dsp:sp modelId="{1CB25AE5-B4FD-444F-883D-59978FDC47FE}">
      <dsp:nvSpPr>
        <dsp:cNvPr id="0" name=""/>
        <dsp:cNvSpPr/>
      </dsp:nvSpPr>
      <dsp:spPr>
        <a:xfrm>
          <a:off x="1498" y="964413"/>
          <a:ext cx="1140322" cy="2025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smtClean="0">
              <a:solidFill>
                <a:schemeClr val="tx1"/>
              </a:solidFill>
            </a:rPr>
            <a:t>ETIIKKA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TUTKII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OIKEAA JA VÄÄRÄÄ</a:t>
          </a:r>
          <a:endParaRPr lang="fi-FI" sz="1200" kern="1200" dirty="0">
            <a:solidFill>
              <a:schemeClr val="tx1"/>
            </a:solidFill>
          </a:endParaRPr>
        </a:p>
      </dsp:txBody>
      <dsp:txXfrm>
        <a:off x="1498" y="964413"/>
        <a:ext cx="1140322" cy="2025267"/>
      </dsp:txXfrm>
    </dsp:sp>
    <dsp:sp modelId="{75155D3E-C9DB-48B5-AF40-3A0BAF63BEBE}">
      <dsp:nvSpPr>
        <dsp:cNvPr id="0" name=""/>
        <dsp:cNvSpPr/>
      </dsp:nvSpPr>
      <dsp:spPr>
        <a:xfrm>
          <a:off x="1074119" y="857256"/>
          <a:ext cx="1140322" cy="2025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YHTEIS-KUNTA-FILOSOFIA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TUTKII YHTEISÖN JA YKSILÖN SUHDETTA</a:t>
          </a:r>
          <a:endParaRPr lang="fi-FI" sz="1200" kern="1200" dirty="0">
            <a:solidFill>
              <a:schemeClr val="tx1"/>
            </a:solidFill>
          </a:endParaRPr>
        </a:p>
      </dsp:txBody>
      <dsp:txXfrm>
        <a:off x="1074119" y="857256"/>
        <a:ext cx="1140322" cy="2025267"/>
      </dsp:txXfrm>
    </dsp:sp>
    <dsp:sp modelId="{EDE38FB4-977F-49AC-9DD4-19D7EC90347E}">
      <dsp:nvSpPr>
        <dsp:cNvPr id="0" name=""/>
        <dsp:cNvSpPr/>
      </dsp:nvSpPr>
      <dsp:spPr>
        <a:xfrm>
          <a:off x="2282142" y="964413"/>
          <a:ext cx="1359697" cy="2025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ESTETIIKK 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TUTKII KAUNEUTTA JA TAIDETTA</a:t>
          </a:r>
          <a:endParaRPr lang="fi-FI" sz="1200" kern="1200" dirty="0">
            <a:solidFill>
              <a:schemeClr val="tx1"/>
            </a:solidFill>
          </a:endParaRPr>
        </a:p>
      </dsp:txBody>
      <dsp:txXfrm>
        <a:off x="2282142" y="964413"/>
        <a:ext cx="1359697" cy="2025267"/>
      </dsp:txXfrm>
    </dsp:sp>
    <dsp:sp modelId="{12F57C4D-9170-4062-8E6D-49C24D26B735}">
      <dsp:nvSpPr>
        <dsp:cNvPr id="0" name=""/>
        <dsp:cNvSpPr/>
      </dsp:nvSpPr>
      <dsp:spPr>
        <a:xfrm>
          <a:off x="0" y="2989680"/>
          <a:ext cx="3643338" cy="2250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3044-95A2-4D51-94F1-2E9C1330F932}" type="datetimeFigureOut">
              <a:rPr lang="fi-FI" smtClean="0"/>
              <a:pPr/>
              <a:t>7.2.2010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E70A-7AA3-4647-8552-0E8D8C5C0D7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3044-95A2-4D51-94F1-2E9C1330F932}" type="datetimeFigureOut">
              <a:rPr lang="fi-FI" smtClean="0"/>
              <a:pPr/>
              <a:t>7.2.2010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E70A-7AA3-4647-8552-0E8D8C5C0D7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3044-95A2-4D51-94F1-2E9C1330F932}" type="datetimeFigureOut">
              <a:rPr lang="fi-FI" smtClean="0"/>
              <a:pPr/>
              <a:t>7.2.2010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E70A-7AA3-4647-8552-0E8D8C5C0D7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0FF1CA-EB53-4BAA-AA83-A6041A1E061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3044-95A2-4D51-94F1-2E9C1330F932}" type="datetimeFigureOut">
              <a:rPr lang="fi-FI" smtClean="0"/>
              <a:pPr/>
              <a:t>7.2.2010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E70A-7AA3-4647-8552-0E8D8C5C0D7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3044-95A2-4D51-94F1-2E9C1330F932}" type="datetimeFigureOut">
              <a:rPr lang="fi-FI" smtClean="0"/>
              <a:pPr/>
              <a:t>7.2.2010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E70A-7AA3-4647-8552-0E8D8C5C0D7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3044-95A2-4D51-94F1-2E9C1330F932}" type="datetimeFigureOut">
              <a:rPr lang="fi-FI" smtClean="0"/>
              <a:pPr/>
              <a:t>7.2.2010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E70A-7AA3-4647-8552-0E8D8C5C0D7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3044-95A2-4D51-94F1-2E9C1330F932}" type="datetimeFigureOut">
              <a:rPr lang="fi-FI" smtClean="0"/>
              <a:pPr/>
              <a:t>7.2.2010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E70A-7AA3-4647-8552-0E8D8C5C0D7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3044-95A2-4D51-94F1-2E9C1330F932}" type="datetimeFigureOut">
              <a:rPr lang="fi-FI" smtClean="0"/>
              <a:pPr/>
              <a:t>7.2.2010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E70A-7AA3-4647-8552-0E8D8C5C0D7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3044-95A2-4D51-94F1-2E9C1330F932}" type="datetimeFigureOut">
              <a:rPr lang="fi-FI" smtClean="0"/>
              <a:pPr/>
              <a:t>7.2.2010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E70A-7AA3-4647-8552-0E8D8C5C0D7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3044-95A2-4D51-94F1-2E9C1330F932}" type="datetimeFigureOut">
              <a:rPr lang="fi-FI" smtClean="0"/>
              <a:pPr/>
              <a:t>7.2.2010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E70A-7AA3-4647-8552-0E8D8C5C0D7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3044-95A2-4D51-94F1-2E9C1330F932}" type="datetimeFigureOut">
              <a:rPr lang="fi-FI" smtClean="0"/>
              <a:pPr/>
              <a:t>7.2.2010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E70A-7AA3-4647-8552-0E8D8C5C0D7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B3044-95A2-4D51-94F1-2E9C1330F932}" type="datetimeFigureOut">
              <a:rPr lang="fi-FI" smtClean="0"/>
              <a:pPr/>
              <a:t>7.2.2010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E70A-7AA3-4647-8552-0E8D8C5C0D78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chez.com/kant/maquette/noframe/index.html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fi.wikipedia.org/wiki/Kuva:CommunistManifesto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hyperlink" Target="http://fi.wikipedia.org/wiki/Kuva:MarxKapital.jpg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357188"/>
          </a:xfrm>
        </p:spPr>
        <p:txBody>
          <a:bodyPr>
            <a:normAutofit fontScale="90000"/>
          </a:bodyPr>
          <a:lstStyle/>
          <a:p>
            <a:r>
              <a:rPr lang="fi-FI" sz="2800" smtClean="0">
                <a:latin typeface="Algerian" pitchFamily="82" charset="0"/>
              </a:rPr>
              <a:t>Filosofian osa-alueet</a:t>
            </a:r>
          </a:p>
        </p:txBody>
      </p:sp>
      <p:graphicFrame>
        <p:nvGraphicFramePr>
          <p:cNvPr id="3" name="Kaaviokuva 2"/>
          <p:cNvGraphicFramePr/>
          <p:nvPr/>
        </p:nvGraphicFramePr>
        <p:xfrm>
          <a:off x="357158" y="357166"/>
          <a:ext cx="357190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Kaaviokuva 3"/>
          <p:cNvGraphicFramePr/>
          <p:nvPr/>
        </p:nvGraphicFramePr>
        <p:xfrm>
          <a:off x="4429124" y="357166"/>
          <a:ext cx="3643338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kstikehys 6"/>
          <p:cNvSpPr txBox="1"/>
          <p:nvPr/>
        </p:nvSpPr>
        <p:spPr>
          <a:xfrm>
            <a:off x="500063" y="3571875"/>
            <a:ext cx="7572375" cy="3446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2000" u="sng" dirty="0">
                <a:latin typeface="Berlin Sans FB Demi" pitchFamily="34" charset="0"/>
              </a:rPr>
              <a:t>Mitkä osa-alueet vastaisivat seuraaviin kysymyksiin: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fi-FI" sz="2000" dirty="0">
                <a:latin typeface="Berlin Sans FB Demi" pitchFamily="34" charset="0"/>
              </a:rPr>
              <a:t>Onko Lohjan Yhteislyseon lukion koulurakennus kaunis?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fi-FI" sz="2000" dirty="0" smtClean="0">
                <a:latin typeface="Berlin Sans FB Demi" pitchFamily="34" charset="0"/>
              </a:rPr>
              <a:t>Mistä voin tietää, olenko ihminen </a:t>
            </a:r>
            <a:r>
              <a:rPr lang="fi-FI" sz="2000" dirty="0">
                <a:latin typeface="Berlin Sans FB Demi" pitchFamily="34" charset="0"/>
              </a:rPr>
              <a:t>vai robotti?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fi-FI" sz="2000" dirty="0">
                <a:latin typeface="Berlin Sans FB Demi" pitchFamily="34" charset="0"/>
              </a:rPr>
              <a:t>Voiko siitä, että Maija on filosofi, päätellä, että kaikki filosofit ovat naisia?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fi-FI" sz="2000" dirty="0">
                <a:latin typeface="Berlin Sans FB Demi" pitchFamily="34" charset="0"/>
              </a:rPr>
              <a:t>Onko ihmisellä vapaa tahto?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fi-FI" sz="2000" dirty="0">
                <a:latin typeface="Berlin Sans FB Demi" pitchFamily="34" charset="0"/>
              </a:rPr>
              <a:t>Miten minun tulee elää?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fi-FI" sz="2000" dirty="0">
                <a:latin typeface="Berlin Sans FB Demi" pitchFamily="34" charset="0"/>
              </a:rPr>
              <a:t>Takaako onnellisuus hyvän elämän?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fi-FI" sz="2000" dirty="0">
                <a:latin typeface="Berlin Sans FB Demi" pitchFamily="34" charset="0"/>
              </a:rPr>
              <a:t>Koostuuko maailma aineesta vai hengestä?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fi-FI" sz="2000" dirty="0">
                <a:latin typeface="Berlin Sans FB Demi" pitchFamily="34" charset="0"/>
              </a:rPr>
              <a:t>Millainen yhteiskunta on oikeudenmukainen?</a:t>
            </a:r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platonin ideaop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671513"/>
            <a:ext cx="8896350" cy="5513387"/>
          </a:xfrm>
          <a:prstGeom prst="rect">
            <a:avLst/>
          </a:prstGeom>
          <a:solidFill>
            <a:srgbClr val="E7EA7A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                                    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92150"/>
            <a:ext cx="3384550" cy="5545138"/>
          </a:xfrm>
          <a:solidFill>
            <a:srgbClr val="E7EA7A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533400" indent="-533400">
              <a:buFontTx/>
              <a:buAutoNum type="arabicParenR" startAt="2"/>
            </a:pPr>
            <a:r>
              <a:rPr lang="fi-FI" u="sng">
                <a:effectLst>
                  <a:outerShdw blurRad="38100" dist="38100" dir="2700000" algn="tl">
                    <a:srgbClr val="FFFFFF"/>
                  </a:outerShdw>
                </a:effectLst>
              </a:rPr>
              <a:t>Hyveoppi</a:t>
            </a:r>
          </a:p>
          <a:p>
            <a:pPr marL="533400" indent="-533400">
              <a:buFontTx/>
              <a:buChar char="-"/>
            </a:pPr>
            <a:r>
              <a:rPr lang="fi-FI"/>
              <a:t>Filosofinen vietti =eros ohjaa ihmistä aistihavaintojen maailmasta ideoihin</a:t>
            </a:r>
          </a:p>
          <a:p>
            <a:pPr marL="533400" indent="-533400">
              <a:buFontTx/>
              <a:buChar char="-"/>
            </a:pPr>
            <a:r>
              <a:rPr lang="fi-FI"/>
              <a:t>Korkein hyvä = ylin idea</a:t>
            </a:r>
          </a:p>
          <a:p>
            <a:pPr marL="533400" indent="-533400">
              <a:buFontTx/>
              <a:buChar char="-"/>
            </a:pPr>
            <a:r>
              <a:rPr lang="fi-FI"/>
              <a:t>Hyveet opeteltavissa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i-FI"/>
              <a:t>                                      </a:t>
            </a:r>
          </a:p>
        </p:txBody>
      </p:sp>
      <p:pic>
        <p:nvPicPr>
          <p:cNvPr id="27656" name="Picture 8" descr="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857232"/>
            <a:ext cx="514350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  <p:bldP spid="2765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                                   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2663825" cy="2087562"/>
          </a:xfrm>
          <a:solidFill>
            <a:srgbClr val="E7EA7A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533400" indent="-533400">
              <a:buFontTx/>
              <a:buAutoNum type="arabicParenR" startAt="3"/>
            </a:pPr>
            <a:r>
              <a:rPr lang="fi-FI"/>
              <a:t>Valtio-oppi:</a:t>
            </a:r>
          </a:p>
          <a:p>
            <a:pPr marL="533400" indent="-533400">
              <a:buFontTx/>
              <a:buNone/>
            </a:pPr>
            <a:r>
              <a:rPr lang="fi-FI"/>
              <a:t>-	Filosofien johtama ihannevaltio 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i-FI"/>
              <a:t>                                           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1763713" y="404813"/>
            <a:ext cx="7380287" cy="5832475"/>
          </a:xfrm>
          <a:prstGeom prst="triangle">
            <a:avLst>
              <a:gd name="adj" fmla="val 50000"/>
            </a:avLst>
          </a:prstGeom>
          <a:solidFill>
            <a:srgbClr val="FE4D3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i-FI" sz="2800" b="1"/>
              <a:t>    Filosofit – </a:t>
            </a:r>
          </a:p>
          <a:p>
            <a:pPr algn="ctr"/>
            <a:r>
              <a:rPr lang="fi-FI" sz="2800" b="1"/>
              <a:t>viisaus</a:t>
            </a:r>
          </a:p>
          <a:p>
            <a:pPr algn="ctr"/>
            <a:endParaRPr lang="fi-FI" sz="2800" b="1"/>
          </a:p>
          <a:p>
            <a:pPr algn="ctr"/>
            <a:endParaRPr lang="fi-FI" sz="2800" b="1"/>
          </a:p>
          <a:p>
            <a:pPr algn="ctr"/>
            <a:r>
              <a:rPr lang="fi-FI" sz="2800" b="1"/>
              <a:t>Sotilaat - rohkeus</a:t>
            </a:r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r>
              <a:rPr lang="fi-FI" sz="2800" b="1"/>
              <a:t>Elinkeinonharjoittajat - himokkuus</a:t>
            </a:r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</p:txBody>
      </p:sp>
      <p:pic>
        <p:nvPicPr>
          <p:cNvPr id="29707" name="Picture 11" descr="j040597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924175"/>
            <a:ext cx="874713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  <p:bldP spid="2970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490537"/>
          </a:xfrm>
          <a:solidFill>
            <a:srgbClr val="79D6F7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fi-FI" sz="3600"/>
              <a:t>Aristoteles (384-322)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4968875" cy="5616575"/>
          </a:xfrm>
          <a:solidFill>
            <a:srgbClr val="79D6F7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fi-FI"/>
              <a:t>Lääkärisuvun kasvatti</a:t>
            </a:r>
          </a:p>
          <a:p>
            <a:r>
              <a:rPr lang="fi-FI"/>
              <a:t>Vaimo Pythias</a:t>
            </a:r>
          </a:p>
          <a:p>
            <a:r>
              <a:rPr lang="fi-FI"/>
              <a:t>Platonin oppilas</a:t>
            </a:r>
          </a:p>
          <a:p>
            <a:r>
              <a:rPr lang="fi-FI"/>
              <a:t>Aleksanteri suuren opettaja</a:t>
            </a:r>
          </a:p>
          <a:p>
            <a:r>
              <a:rPr lang="fi-FI"/>
              <a:t>”Peripateettinen koulu”</a:t>
            </a:r>
          </a:p>
          <a:p>
            <a:r>
              <a:rPr lang="fi-FI"/>
              <a:t>Empiristi – laaja kirjallinen tuotanto, teoksia monilta tieteenaloilta</a:t>
            </a:r>
          </a:p>
          <a:p>
            <a:r>
              <a:rPr lang="fi-FI"/>
              <a:t>Pakeni Ateenasta Euboian saarelle poliittisten levottomuuksien takia</a:t>
            </a:r>
          </a:p>
          <a:p>
            <a:endParaRPr lang="fi-FI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i-FI"/>
              <a:t>                                     </a:t>
            </a:r>
          </a:p>
        </p:txBody>
      </p:sp>
      <p:pic>
        <p:nvPicPr>
          <p:cNvPr id="35848" name="Picture 8" descr="platon-aristote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268413"/>
            <a:ext cx="3240087" cy="48974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/>
      <p:bldP spid="3584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                        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913"/>
            <a:ext cx="5122863" cy="5937250"/>
          </a:xfrm>
          <a:solidFill>
            <a:srgbClr val="79D6F7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fi-FI"/>
              <a:t>Aristoteleen pääopit: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fi-FI" u="sng">
                <a:effectLst>
                  <a:outerShdw blurRad="38100" dist="38100" dir="2700000" algn="tl">
                    <a:srgbClr val="FFFFFF"/>
                  </a:outerShdw>
                </a:effectLst>
              </a:rPr>
              <a:t>Muodollinen logiikka: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fi-FI"/>
              <a:t>Syllogistiikka – ajattelun ristiriidattomuus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fi-FI"/>
              <a:t>Oikeista premisseistä seuraa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fi-FI"/>
              <a:t>	oikea lopputulos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fi-FI">
                <a:solidFill>
                  <a:schemeClr val="accent2"/>
                </a:solidFill>
              </a:rPr>
              <a:t>esim.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fi-FI">
                <a:solidFill>
                  <a:schemeClr val="accent2"/>
                </a:solidFill>
              </a:rPr>
              <a:t>Kaikki ihmiset ovat kuolevaisia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fi-FI">
                <a:solidFill>
                  <a:schemeClr val="accent2"/>
                </a:solidFill>
              </a:rPr>
              <a:t>Sokrates on ihminen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fi-FI">
                <a:solidFill>
                  <a:schemeClr val="accent2"/>
                </a:solidFill>
              </a:rPr>
              <a:t>________________________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fi-FI">
                <a:solidFill>
                  <a:schemeClr val="accent2"/>
                </a:solidFill>
              </a:rPr>
              <a:t>Sokrates on kuolevainen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fi-FI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/>
              <a:t>                                      </a:t>
            </a:r>
          </a:p>
        </p:txBody>
      </p:sp>
      <p:pic>
        <p:nvPicPr>
          <p:cNvPr id="6" name="Kuva 5" descr="j0217348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785926"/>
            <a:ext cx="321467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  <p:bldP spid="4096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                                                                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692150"/>
            <a:ext cx="4038600" cy="5905500"/>
          </a:xfrm>
          <a:solidFill>
            <a:srgbClr val="79D6F7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533400" indent="-533400">
              <a:buFontTx/>
              <a:buAutoNum type="arabicParenR" startAt="2"/>
            </a:pPr>
            <a:r>
              <a:rPr lang="fi-FI" u="sng">
                <a:effectLst>
                  <a:outerShdw blurRad="38100" dist="38100" dir="2700000" algn="tl">
                    <a:srgbClr val="FFFFFF"/>
                  </a:outerShdw>
                </a:effectLst>
              </a:rPr>
              <a:t>Metafysiikka</a:t>
            </a:r>
          </a:p>
          <a:p>
            <a:pPr marL="533400" indent="-533400">
              <a:buFontTx/>
              <a:buChar char="-"/>
            </a:pPr>
            <a:r>
              <a:rPr lang="fi-FI"/>
              <a:t>Yksi maailma, yksityisoliot todellisia</a:t>
            </a:r>
          </a:p>
          <a:p>
            <a:pPr marL="533400" indent="-533400">
              <a:buFontTx/>
              <a:buNone/>
            </a:pPr>
            <a:r>
              <a:rPr lang="fi-FI"/>
              <a:t>	(vrt. substanssi –käsite)</a:t>
            </a:r>
          </a:p>
          <a:p>
            <a:pPr marL="533400" indent="-533400">
              <a:buFontTx/>
              <a:buChar char="-"/>
            </a:pPr>
            <a:r>
              <a:rPr lang="fi-FI">
                <a:solidFill>
                  <a:srgbClr val="F7FC32"/>
                </a:solidFill>
              </a:rPr>
              <a:t>MATERIA (AINE)</a:t>
            </a:r>
          </a:p>
          <a:p>
            <a:pPr marL="533400" indent="-533400">
              <a:buFontTx/>
              <a:buChar char="-"/>
            </a:pPr>
            <a:r>
              <a:rPr lang="fi-FI">
                <a:solidFill>
                  <a:srgbClr val="F7FC32"/>
                </a:solidFill>
              </a:rPr>
              <a:t>FORMA (MUOTO)</a:t>
            </a:r>
          </a:p>
          <a:p>
            <a:pPr marL="533400" indent="-533400">
              <a:buFontTx/>
              <a:buNone/>
            </a:pPr>
            <a:r>
              <a:rPr lang="fi-FI"/>
              <a:t>			vrt.</a:t>
            </a:r>
          </a:p>
          <a:p>
            <a:pPr marL="533400" indent="-533400">
              <a:buFontTx/>
              <a:buChar char="-"/>
            </a:pPr>
            <a:r>
              <a:rPr lang="fi-FI"/>
              <a:t>Aistihavainto</a:t>
            </a:r>
          </a:p>
          <a:p>
            <a:pPr marL="533400" indent="-533400">
              <a:buFontTx/>
              <a:buChar char="-"/>
            </a:pPr>
            <a:r>
              <a:rPr lang="fi-FI"/>
              <a:t>Idea (Platon)</a:t>
            </a:r>
          </a:p>
          <a:p>
            <a:pPr marL="533400" indent="-533400">
              <a:buFontTx/>
              <a:buChar char="-"/>
            </a:pPr>
            <a:endParaRPr lang="fi-FI"/>
          </a:p>
        </p:txBody>
      </p:sp>
      <p:pic>
        <p:nvPicPr>
          <p:cNvPr id="47110" name="Picture 6" descr="j041106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3582988" cy="342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                                      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33375"/>
            <a:ext cx="4752975" cy="6119813"/>
          </a:xfrm>
          <a:solidFill>
            <a:srgbClr val="79D6F7"/>
          </a:solidFill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/>
              <a:t>Muodot yhteydessä materiaan</a:t>
            </a:r>
          </a:p>
          <a:p>
            <a:pPr>
              <a:lnSpc>
                <a:spcPct val="90000"/>
              </a:lnSpc>
            </a:pPr>
            <a:r>
              <a:rPr lang="fi-FI"/>
              <a:t>Muodot mahdollistavat päämäärän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/>
              <a:t>	(teleologisuus)</a:t>
            </a:r>
          </a:p>
          <a:p>
            <a:pPr>
              <a:lnSpc>
                <a:spcPct val="90000"/>
              </a:lnSpc>
            </a:pPr>
            <a:r>
              <a:rPr lang="fi-FI"/>
              <a:t>Materia on </a:t>
            </a:r>
            <a:r>
              <a:rPr lang="fi-FI" u="sng"/>
              <a:t>potentiaa </a:t>
            </a:r>
            <a:r>
              <a:rPr lang="fi-FI"/>
              <a:t>(mahdollisuutta)</a:t>
            </a:r>
          </a:p>
          <a:p>
            <a:pPr>
              <a:lnSpc>
                <a:spcPct val="90000"/>
              </a:lnSpc>
            </a:pPr>
            <a:r>
              <a:rPr lang="fi-FI"/>
              <a:t>Muoto on a</a:t>
            </a:r>
            <a:r>
              <a:rPr lang="fi-FI" u="sng"/>
              <a:t>ktuaalisuutta</a:t>
            </a:r>
            <a:r>
              <a:rPr lang="fi-FI"/>
              <a:t> (toiminta)</a:t>
            </a:r>
          </a:p>
          <a:p>
            <a:pPr>
              <a:lnSpc>
                <a:spcPct val="90000"/>
              </a:lnSpc>
            </a:pPr>
            <a:r>
              <a:rPr lang="fi-FI" u="sng"/>
              <a:t>Muutos on potentian aktuaalisuutta</a:t>
            </a:r>
            <a:r>
              <a:rPr lang="fi-FI"/>
              <a:t> (esim. siemenestä kasvaa puu)</a:t>
            </a:r>
          </a:p>
          <a:p>
            <a:pPr>
              <a:lnSpc>
                <a:spcPct val="90000"/>
              </a:lnSpc>
            </a:pPr>
            <a:r>
              <a:rPr lang="fi-FI"/>
              <a:t>Tieto kohdistuu muotoihin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/>
              <a:t>                                              </a:t>
            </a:r>
          </a:p>
        </p:txBody>
      </p:sp>
      <p:pic>
        <p:nvPicPr>
          <p:cNvPr id="54279" name="Picture 7" descr="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000240"/>
            <a:ext cx="3671888" cy="28082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/>
      <p:bldP spid="5427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latonis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8" y="696913"/>
            <a:ext cx="8150225" cy="54625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aristotelis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723900"/>
            <a:ext cx="8202613" cy="5410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  <a:solidFill>
            <a:srgbClr val="BAFB8D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fi-FI" sz="4000"/>
              <a:t>Ideaopin kritiikki: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4316412" cy="5688013"/>
          </a:xfrm>
          <a:solidFill>
            <a:srgbClr val="BAFB8D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fi-FI"/>
              <a:t>Platon </a:t>
            </a:r>
            <a:r>
              <a:rPr lang="fi-FI" u="sng"/>
              <a:t>kaksinkertaistaa olevan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fi-FI"/>
              <a:t>Platon ei selitä </a:t>
            </a:r>
            <a:r>
              <a:rPr lang="fi-FI" u="sng"/>
              <a:t>aistimaailman muutoksia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fi-FI"/>
              <a:t>Ideoiden maailmassa vallitsee loputon </a:t>
            </a:r>
            <a:r>
              <a:rPr lang="fi-FI" u="sng"/>
              <a:t>ideoiden paljous</a:t>
            </a:r>
            <a:r>
              <a:rPr lang="fi-FI"/>
              <a:t> (jos Saarinen ja Niiniluoto ovat molemmat filosofeja, mikä selittää idean yhtäläisyyden)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/>
              <a:t>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fi-FI"/>
          </a:p>
        </p:txBody>
      </p:sp>
      <p:pic>
        <p:nvPicPr>
          <p:cNvPr id="7" name="Kuva 6" descr="j0240919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34" y="1285860"/>
            <a:ext cx="407196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/>
      <p:bldP spid="563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  <a:solidFill>
            <a:srgbClr val="E7EA7A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i-FI" sz="3200"/>
              <a:t>Filosofian historiaa ja keskeisiä ongelmia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4316412" cy="5616575"/>
          </a:xfrm>
          <a:solidFill>
            <a:srgbClr val="79D6F7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fi-FI" u="sng"/>
              <a:t>Esisokraatikot (700-300)</a:t>
            </a:r>
          </a:p>
          <a:p>
            <a:pPr>
              <a:buFontTx/>
              <a:buChar char="-"/>
            </a:pPr>
            <a:r>
              <a:rPr lang="fi-FI"/>
              <a:t>Tutkivat luontoa ja luonnonilmiöitä</a:t>
            </a:r>
          </a:p>
          <a:p>
            <a:pPr>
              <a:buFontTx/>
              <a:buChar char="-"/>
            </a:pPr>
            <a:r>
              <a:rPr lang="fi-FI"/>
              <a:t>Esittivät eri ehdotuksia substanssiksi (=perusoleva)</a:t>
            </a:r>
          </a:p>
          <a:p>
            <a:pPr>
              <a:buFontTx/>
              <a:buChar char="-"/>
            </a:pPr>
            <a:r>
              <a:rPr lang="fi-FI" u="sng"/>
              <a:t>Eri koulukuntia:</a:t>
            </a:r>
            <a:r>
              <a:rPr lang="fi-FI"/>
              <a:t>  kiista muuttumattomuudesta ja muuttuvuudesta (vaikutus Kreikan kultakauden ajatteluun)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052513"/>
            <a:ext cx="4427537" cy="580548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533400" indent="-533400">
              <a:buFontTx/>
              <a:buNone/>
            </a:pPr>
            <a:r>
              <a:rPr lang="fi-FI"/>
              <a:t>                                                </a:t>
            </a:r>
          </a:p>
        </p:txBody>
      </p:sp>
      <p:pic>
        <p:nvPicPr>
          <p:cNvPr id="7177" name="Picture 9" descr="di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412875"/>
            <a:ext cx="2447925" cy="399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717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                                    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4038600" cy="5721350"/>
          </a:xfrm>
          <a:solidFill>
            <a:srgbClr val="BAFB8D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533400" indent="-533400">
              <a:buFontTx/>
              <a:buNone/>
            </a:pPr>
            <a:r>
              <a:rPr lang="fi-FI" dirty="0"/>
              <a:t>Aristoteleen syysuhteet muutoksen selittäjänä:</a:t>
            </a:r>
          </a:p>
          <a:p>
            <a:pPr marL="533400" indent="-533400">
              <a:buFontTx/>
              <a:buNone/>
            </a:pPr>
            <a:r>
              <a:rPr lang="fi-FI" dirty="0" smtClean="0">
                <a:solidFill>
                  <a:srgbClr val="FE4D30"/>
                </a:solidFill>
              </a:rPr>
              <a:t>Miten </a:t>
            </a:r>
            <a:r>
              <a:rPr lang="fi-FI" dirty="0">
                <a:solidFill>
                  <a:srgbClr val="FE4D30"/>
                </a:solidFill>
              </a:rPr>
              <a:t>rakennetaan talo?</a:t>
            </a:r>
          </a:p>
          <a:p>
            <a:pPr marL="533400" indent="-533400">
              <a:buFontTx/>
              <a:buAutoNum type="arabicParenR"/>
            </a:pPr>
            <a:r>
              <a:rPr lang="fi-FI" dirty="0"/>
              <a:t>Ainesyy (materia)</a:t>
            </a:r>
          </a:p>
          <a:p>
            <a:pPr marL="533400" indent="-533400">
              <a:buFontTx/>
              <a:buAutoNum type="arabicParenR"/>
            </a:pPr>
            <a:r>
              <a:rPr lang="fi-FI" dirty="0"/>
              <a:t>Vaikuttava syy (kausaliteetti)</a:t>
            </a:r>
          </a:p>
          <a:p>
            <a:pPr marL="533400" indent="-533400">
              <a:buFontTx/>
              <a:buAutoNum type="arabicParenR"/>
            </a:pPr>
            <a:r>
              <a:rPr lang="fi-FI" dirty="0"/>
              <a:t>Muotosyy (</a:t>
            </a:r>
            <a:r>
              <a:rPr lang="fi-FI" dirty="0" err="1"/>
              <a:t>forma</a:t>
            </a:r>
            <a:r>
              <a:rPr lang="fi-FI" dirty="0"/>
              <a:t>)</a:t>
            </a:r>
          </a:p>
          <a:p>
            <a:pPr marL="533400" indent="-533400">
              <a:buFontTx/>
              <a:buAutoNum type="arabicParenR"/>
            </a:pPr>
            <a:r>
              <a:rPr lang="fi-FI" dirty="0"/>
              <a:t>Finaalinen syy (päämäärä)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3268663"/>
          </a:xfrm>
          <a:solidFill>
            <a:srgbClr val="F7FC32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533400" indent="-533400">
              <a:buFontTx/>
              <a:buNone/>
            </a:pPr>
            <a:r>
              <a:rPr lang="fi-FI" dirty="0" smtClean="0">
                <a:solidFill>
                  <a:srgbClr val="FE4D30"/>
                </a:solidFill>
              </a:rPr>
              <a:t>Selitä </a:t>
            </a:r>
            <a:r>
              <a:rPr lang="fi-FI" dirty="0">
                <a:solidFill>
                  <a:srgbClr val="FE4D30"/>
                </a:solidFill>
              </a:rPr>
              <a:t>aristoteelisesti</a:t>
            </a:r>
          </a:p>
          <a:p>
            <a:pPr marL="533400" indent="-533400">
              <a:buFontTx/>
              <a:buAutoNum type="alphaLcParenR"/>
            </a:pPr>
            <a:r>
              <a:rPr lang="fi-FI" dirty="0">
                <a:solidFill>
                  <a:srgbClr val="FE4D30"/>
                </a:solidFill>
              </a:rPr>
              <a:t>Villapaita</a:t>
            </a:r>
          </a:p>
          <a:p>
            <a:pPr marL="533400" indent="-533400">
              <a:buFontTx/>
              <a:buAutoNum type="alphaLcParenR"/>
            </a:pPr>
            <a:r>
              <a:rPr lang="fi-FI" dirty="0">
                <a:solidFill>
                  <a:srgbClr val="FE4D30"/>
                </a:solidFill>
              </a:rPr>
              <a:t>Ylioppilas</a:t>
            </a:r>
          </a:p>
          <a:p>
            <a:pPr marL="533400" indent="-533400">
              <a:buFontTx/>
              <a:buAutoNum type="alphaLcParenR"/>
            </a:pPr>
            <a:r>
              <a:rPr lang="fi-FI" dirty="0">
                <a:solidFill>
                  <a:srgbClr val="FE4D30"/>
                </a:solidFill>
              </a:rPr>
              <a:t>Vaahtera</a:t>
            </a:r>
          </a:p>
          <a:p>
            <a:pPr marL="533400" indent="-533400">
              <a:buFontTx/>
              <a:buAutoNum type="alphaLcParenR"/>
            </a:pPr>
            <a:r>
              <a:rPr lang="fi-FI" dirty="0">
                <a:solidFill>
                  <a:srgbClr val="FE4D30"/>
                </a:solidFill>
              </a:rPr>
              <a:t>Olof Palmen murha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/>
      <p:bldP spid="6247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BAFB8D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fi-FI" sz="4000"/>
              <a:t>Keskiajan filosofia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  <a:solidFill>
            <a:srgbClr val="BAFB8D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fi-FI" sz="2800"/>
              <a:t>Monia eri ajattelumalleja: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fi-FI" sz="2800"/>
              <a:t>Esim.  Bonavetura,  Albertus Magnus, Tuomas Akvinolainen, Johannes Duns Scotus, William Occamilainen</a:t>
            </a:r>
          </a:p>
          <a:p>
            <a:pPr marL="609600" indent="-609600">
              <a:lnSpc>
                <a:spcPct val="80000"/>
              </a:lnSpc>
            </a:pPr>
            <a:r>
              <a:rPr lang="fi-FI" sz="2800"/>
              <a:t>Lähtökohtana kristinuskon ja antiikin kulttuurin kohtaaminen </a:t>
            </a:r>
          </a:p>
          <a:p>
            <a:pPr marL="609600" indent="-609600">
              <a:lnSpc>
                <a:spcPct val="80000"/>
              </a:lnSpc>
            </a:pPr>
            <a:r>
              <a:rPr lang="fi-FI" sz="2800"/>
              <a:t>Ongelmaksi tieteen ja uskon kohtaaminen:</a:t>
            </a: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fi-FI" sz="2800"/>
              <a:t>Uskonopin hyväksyminen sellaisenaan</a:t>
            </a: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fi-FI" sz="2800"/>
              <a:t>Uskonnon kielen ”kääntäminen”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fi-FI" sz="2800"/>
              <a:t>	tieteen kielelle (uskonnon ja tieteen yhdistäminen)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fi-FI" sz="2800"/>
              <a:t>3)	Uskonnon ja tieteen erottaminen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fi-FI" sz="2800"/>
              <a:t>	 toisistaan</a:t>
            </a:r>
          </a:p>
        </p:txBody>
      </p:sp>
      <p:pic>
        <p:nvPicPr>
          <p:cNvPr id="73732" name="Picture 4" descr="j041053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0"/>
            <a:ext cx="1939925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BAFB8D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fi-FI" sz="4000"/>
              <a:t>Uuden ajan filosofia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13787" cy="561657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i-FI" sz="2800" b="1" u="sng" dirty="0"/>
              <a:t>Rene Descartes (1596 – 1650)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800" dirty="0"/>
              <a:t>Varakas perhetausta, Ranska, </a:t>
            </a:r>
            <a:r>
              <a:rPr lang="fi-FI" sz="2800" dirty="0" err="1"/>
              <a:t>Touraine</a:t>
            </a:r>
            <a:endParaRPr lang="fi-FI" sz="28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800" dirty="0"/>
              <a:t>Jesuiittakoulutus, ei avioitunut, yksi lapsi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800" dirty="0"/>
              <a:t>Opin pohja </a:t>
            </a:r>
            <a:r>
              <a:rPr lang="fi-FI" sz="2800" i="1" dirty="0"/>
              <a:t>aristoteelisessa filosofiassa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800" dirty="0"/>
              <a:t>Nuorena matkusteli, vanhana erakoitui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800" dirty="0"/>
              <a:t>Filosofian perusperiaatteet syntyivät v.1619 armeija-aikana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800" dirty="0"/>
              <a:t>”</a:t>
            </a:r>
            <a:r>
              <a:rPr lang="fi-FI" sz="2800" i="1" dirty="0"/>
              <a:t>uunifilosofi”</a:t>
            </a:r>
            <a:r>
              <a:rPr lang="fi-FI" sz="2800" dirty="0"/>
              <a:t> – kuoli kuningatar Kristiinan hovissa ”aikaisiin aamuherätyksiin ja kylmyyteen” (keuhkokuume?)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800" dirty="0"/>
              <a:t>”</a:t>
            </a:r>
            <a:r>
              <a:rPr lang="fi-FI" sz="2800" i="1" dirty="0" err="1"/>
              <a:t>kartesiolainen</a:t>
            </a:r>
            <a:r>
              <a:rPr lang="fi-FI" sz="2800" i="1" dirty="0"/>
              <a:t> vallankumous”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800" dirty="0"/>
              <a:t>Teokset:  Metodin esitys, 1637;  Metafyysisiä mietiskelyjä, 1641;  Filosofian periaatteet 1644;  Mielenliikutukset 1650.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sz="2800" dirty="0"/>
          </a:p>
        </p:txBody>
      </p:sp>
      <p:pic>
        <p:nvPicPr>
          <p:cNvPr id="74756" name="Picture 4" descr="j034800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1196975"/>
            <a:ext cx="1344613" cy="194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fi-FI" sz="4000" dirty="0">
                <a:solidFill>
                  <a:schemeClr val="accent2"/>
                </a:solidFill>
              </a:rPr>
              <a:t>Descartes</a:t>
            </a:r>
            <a:r>
              <a:rPr lang="fi-FI" sz="4000" dirty="0"/>
              <a:t> ja systemaattinen epäily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8536016" cy="358934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dirty="0"/>
              <a:t>Tavoitteena tieteen varmojen lähtökohtien löytäminen</a:t>
            </a:r>
          </a:p>
          <a:p>
            <a:pPr>
              <a:lnSpc>
                <a:spcPct val="90000"/>
              </a:lnSpc>
            </a:pPr>
            <a:r>
              <a:rPr lang="fi-FI" u="sng" dirty="0"/>
              <a:t>Epäily metodina</a:t>
            </a:r>
            <a:r>
              <a:rPr lang="fi-FI" dirty="0"/>
              <a:t>, ei päämääränä</a:t>
            </a:r>
          </a:p>
          <a:p>
            <a:pPr>
              <a:lnSpc>
                <a:spcPct val="90000"/>
              </a:lnSpc>
            </a:pPr>
            <a:r>
              <a:rPr lang="fi-FI" dirty="0"/>
              <a:t>Monimutkaisen palauttaminen yksinkertaiseen – </a:t>
            </a:r>
            <a:r>
              <a:rPr lang="fi-FI" u="sng" dirty="0"/>
              <a:t>rationalismi</a:t>
            </a:r>
          </a:p>
          <a:p>
            <a:pPr>
              <a:lnSpc>
                <a:spcPct val="90000"/>
              </a:lnSpc>
            </a:pPr>
            <a:r>
              <a:rPr lang="fi-FI" b="1" dirty="0" err="1">
                <a:solidFill>
                  <a:schemeClr val="accent2"/>
                </a:solidFill>
              </a:rPr>
              <a:t>Cogito</a:t>
            </a:r>
            <a:r>
              <a:rPr lang="fi-FI" b="1" dirty="0">
                <a:solidFill>
                  <a:schemeClr val="accent2"/>
                </a:solidFill>
              </a:rPr>
              <a:t> </a:t>
            </a:r>
            <a:r>
              <a:rPr lang="fi-FI" b="1" dirty="0" err="1">
                <a:solidFill>
                  <a:schemeClr val="accent2"/>
                </a:solidFill>
              </a:rPr>
              <a:t>ergo</a:t>
            </a:r>
            <a:r>
              <a:rPr lang="fi-FI" b="1" dirty="0">
                <a:solidFill>
                  <a:schemeClr val="accent2"/>
                </a:solidFill>
              </a:rPr>
              <a:t> </a:t>
            </a:r>
            <a:r>
              <a:rPr lang="fi-FI" b="1" dirty="0" err="1">
                <a:solidFill>
                  <a:schemeClr val="accent2"/>
                </a:solidFill>
              </a:rPr>
              <a:t>sum</a:t>
            </a:r>
            <a:r>
              <a:rPr lang="fi-FI" dirty="0"/>
              <a:t> =  ajattelen, siis olen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dirty="0"/>
              <a:t>(epäilemistään ei voi epäillä samalla jo epäilemättä)</a:t>
            </a:r>
          </a:p>
        </p:txBody>
      </p:sp>
      <p:pic>
        <p:nvPicPr>
          <p:cNvPr id="7" name="Kuva 6" descr="j0240783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071942"/>
            <a:ext cx="321471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fi-FI" sz="4000" dirty="0" smtClean="0"/>
              <a:t> </a:t>
            </a:r>
            <a:endParaRPr lang="fi-FI" sz="40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4824412" cy="55451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fi-FI"/>
              <a:t>                                            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88913"/>
            <a:ext cx="8536017" cy="4168781"/>
          </a:xfrm>
          <a:solidFill>
            <a:srgbClr val="BAFB8D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fi-FI" u="sng" dirty="0" err="1"/>
              <a:t>Cogito</a:t>
            </a:r>
            <a:r>
              <a:rPr lang="fi-FI" u="sng" dirty="0"/>
              <a:t> </a:t>
            </a:r>
            <a:r>
              <a:rPr lang="fi-FI" dirty="0"/>
              <a:t>= ajatella, ymmärtää, tahtoa, kuvitella, tuntea</a:t>
            </a:r>
          </a:p>
          <a:p>
            <a:r>
              <a:rPr lang="fi-FI" u="sng" dirty="0"/>
              <a:t>Antiikki</a:t>
            </a:r>
            <a:r>
              <a:rPr lang="fi-FI" dirty="0"/>
              <a:t>:  ei subjektin (ajattelija) ja objektin (tiedon kohde) erottelua</a:t>
            </a:r>
          </a:p>
          <a:p>
            <a:r>
              <a:rPr lang="fi-FI" u="sng" dirty="0"/>
              <a:t>Descartesin ”vallankumous”:</a:t>
            </a:r>
            <a:r>
              <a:rPr lang="fi-FI" dirty="0"/>
              <a:t>  subjektin ja objektin vastakkainasettelu</a:t>
            </a:r>
          </a:p>
          <a:p>
            <a:pPr>
              <a:buFontTx/>
              <a:buChar char="-"/>
            </a:pPr>
            <a:r>
              <a:rPr lang="fi-FI" dirty="0"/>
              <a:t>ongelma:  miten subjekti ja objekti kohtaavat?</a:t>
            </a:r>
          </a:p>
          <a:p>
            <a:pPr>
              <a:buFontTx/>
              <a:buChar char="-"/>
            </a:pPr>
            <a:r>
              <a:rPr lang="fi-FI" dirty="0" err="1"/>
              <a:t>Kartesiolainen</a:t>
            </a:r>
            <a:r>
              <a:rPr lang="fi-FI" dirty="0"/>
              <a:t> dualismi</a:t>
            </a:r>
          </a:p>
        </p:txBody>
      </p:sp>
      <p:pic>
        <p:nvPicPr>
          <p:cNvPr id="6" name="Kuva 5" descr="j0250509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214686"/>
            <a:ext cx="314327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  <p:bldP spid="8090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79D6F7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fi-FI" sz="4000"/>
              <a:t>Kartesiolainen </a:t>
            </a:r>
            <a:r>
              <a:rPr lang="fi-FI" sz="4000">
                <a:solidFill>
                  <a:schemeClr val="accent2"/>
                </a:solidFill>
              </a:rPr>
              <a:t>metafysiikka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4038600" cy="5472113"/>
          </a:xfrm>
          <a:solidFill>
            <a:srgbClr val="79D6F7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533400" indent="-533400">
              <a:buFontTx/>
              <a:buAutoNum type="arabicParenR"/>
            </a:pPr>
            <a:r>
              <a:rPr lang="fi-FI" b="1" u="sng"/>
              <a:t>Mitä on olemassa?</a:t>
            </a:r>
          </a:p>
          <a:p>
            <a:pPr marL="533400" indent="-533400">
              <a:buFontTx/>
              <a:buAutoNum type="alphaLcParenR"/>
            </a:pPr>
            <a:r>
              <a:rPr lang="fi-FI"/>
              <a:t>Cogito ergo sum – </a:t>
            </a:r>
            <a:r>
              <a:rPr lang="fi-FI">
                <a:effectLst>
                  <a:outerShdw blurRad="38100" dist="38100" dir="2700000" algn="tl">
                    <a:srgbClr val="FFFFFF"/>
                  </a:outerShdw>
                </a:effectLst>
              </a:rPr>
              <a:t>minä</a:t>
            </a:r>
            <a:r>
              <a:rPr lang="fi-FI"/>
              <a:t> olen olemassa (ajatteleva oleva, sielu, mieli)</a:t>
            </a:r>
          </a:p>
          <a:p>
            <a:pPr marL="533400" indent="-533400">
              <a:buFontTx/>
              <a:buAutoNum type="alphaLcParenR"/>
            </a:pPr>
            <a:r>
              <a:rPr lang="fi-FI">
                <a:effectLst>
                  <a:outerShdw blurRad="38100" dist="38100" dir="2700000" algn="tl">
                    <a:srgbClr val="FFFFFF"/>
                  </a:outerShdw>
                </a:effectLst>
              </a:rPr>
              <a:t>Jumala</a:t>
            </a:r>
            <a:r>
              <a:rPr lang="fi-FI"/>
              <a:t> – ontologinen argumentti</a:t>
            </a:r>
          </a:p>
          <a:p>
            <a:pPr marL="533400" indent="-533400">
              <a:buFontTx/>
              <a:buAutoNum type="alphaLcParenR"/>
            </a:pPr>
            <a:r>
              <a:rPr lang="fi-FI">
                <a:effectLst>
                  <a:outerShdw blurRad="38100" dist="38100" dir="2700000" algn="tl">
                    <a:srgbClr val="FFFFFF"/>
                  </a:outerShdw>
                </a:effectLst>
              </a:rPr>
              <a:t>Kappaleet </a:t>
            </a:r>
            <a:r>
              <a:rPr lang="fi-FI"/>
              <a:t>(Ulottuvainen oleva, aine, ruumis)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038600" cy="5472113"/>
          </a:xfrm>
          <a:solidFill>
            <a:srgbClr val="79D6F7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533400" indent="-533400">
              <a:buFontTx/>
              <a:buAutoNum type="arabicParenR" startAt="2"/>
            </a:pPr>
            <a:r>
              <a:rPr lang="fi-FI" b="1" u="sng"/>
              <a:t>Mitä on substanssi?</a:t>
            </a:r>
          </a:p>
          <a:p>
            <a:pPr marL="533400" indent="-533400">
              <a:buFontTx/>
              <a:buChar char="-"/>
            </a:pPr>
            <a:r>
              <a:rPr lang="fi-FI"/>
              <a:t>oliot, jotka ovat täysin riippumattomia toisistaan (ei kausaliteettia)</a:t>
            </a:r>
          </a:p>
          <a:p>
            <a:pPr marL="533400" indent="-533400">
              <a:buFontTx/>
              <a:buChar char="-"/>
            </a:pPr>
            <a:r>
              <a:rPr lang="fi-FI"/>
              <a:t>Jumala substanssina (osin monismia)</a:t>
            </a:r>
          </a:p>
        </p:txBody>
      </p:sp>
      <p:pic>
        <p:nvPicPr>
          <p:cNvPr id="81927" name="Picture 7" descr="j034799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786322"/>
            <a:ext cx="1343025" cy="1490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build="p"/>
      <p:bldP spid="8192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BAFB8D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fi-FI" sz="4000"/>
              <a:t>Kartesiolainen dualismi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2951162"/>
          </a:xfrm>
          <a:solidFill>
            <a:srgbClr val="79D6F7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533400" indent="-533400">
              <a:buFontTx/>
              <a:buAutoNum type="arabicParenR"/>
            </a:pPr>
            <a:r>
              <a:rPr lang="fi-FI" sz="2400" b="1" u="sng"/>
              <a:t>mieli/sielu eli ajatteleva oleva:</a:t>
            </a:r>
          </a:p>
          <a:p>
            <a:pPr marL="533400" indent="-533400">
              <a:buFontTx/>
              <a:buChar char="-"/>
            </a:pPr>
            <a:r>
              <a:rPr lang="fi-FI" sz="2400"/>
              <a:t>Ajattelua</a:t>
            </a:r>
          </a:p>
          <a:p>
            <a:pPr marL="533400" indent="-533400">
              <a:buFontTx/>
              <a:buChar char="-"/>
            </a:pPr>
            <a:r>
              <a:rPr lang="fi-FI" sz="2400"/>
              <a:t>Ei tilallisesti ulottuvaa</a:t>
            </a:r>
          </a:p>
          <a:p>
            <a:pPr marL="533400" indent="-533400">
              <a:buFontTx/>
              <a:buChar char="-"/>
            </a:pPr>
            <a:r>
              <a:rPr lang="fi-FI" sz="2400"/>
              <a:t>Vapaa</a:t>
            </a:r>
          </a:p>
          <a:p>
            <a:pPr marL="533400" indent="-533400">
              <a:buFontTx/>
              <a:buChar char="-"/>
            </a:pPr>
            <a:r>
              <a:rPr lang="fi-FI" sz="2400"/>
              <a:t>Immateriaalinen</a:t>
            </a:r>
          </a:p>
          <a:p>
            <a:pPr marL="533400" indent="-533400">
              <a:buFontTx/>
              <a:buNone/>
            </a:pPr>
            <a:endParaRPr lang="fi-FI" sz="240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25538"/>
            <a:ext cx="4038600" cy="5000625"/>
          </a:xfrm>
          <a:solidFill>
            <a:srgbClr val="79D6F7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533400" indent="-533400">
              <a:buFontTx/>
              <a:buAutoNum type="arabicParenR" startAt="2"/>
            </a:pPr>
            <a:r>
              <a:rPr lang="fi-FI" sz="2400" b="1" u="sng"/>
              <a:t>aine/ruumis eli ulottuvainen oleva:</a:t>
            </a:r>
          </a:p>
          <a:p>
            <a:pPr marL="533400" indent="-533400">
              <a:buFontTx/>
              <a:buChar char="-"/>
            </a:pPr>
            <a:r>
              <a:rPr lang="fi-FI" sz="2400"/>
              <a:t>Avaruudellisesti</a:t>
            </a:r>
          </a:p>
          <a:p>
            <a:pPr marL="533400" indent="-533400">
              <a:buFontTx/>
              <a:buNone/>
            </a:pPr>
            <a:r>
              <a:rPr lang="fi-FI" sz="2400"/>
              <a:t>	/tilallisesti ulottuva</a:t>
            </a:r>
          </a:p>
          <a:p>
            <a:pPr marL="533400" indent="-533400">
              <a:buFontTx/>
              <a:buChar char="-"/>
            </a:pPr>
            <a:r>
              <a:rPr lang="fi-FI" sz="2400"/>
              <a:t>Mekaniikan lakien alainen</a:t>
            </a:r>
          </a:p>
          <a:p>
            <a:pPr marL="533400" indent="-533400">
              <a:buFontTx/>
              <a:buChar char="-"/>
            </a:pPr>
            <a:r>
              <a:rPr lang="fi-FI" sz="2400"/>
              <a:t>Materiaalinen</a:t>
            </a:r>
          </a:p>
          <a:p>
            <a:pPr marL="533400" indent="-533400">
              <a:buFontTx/>
              <a:buNone/>
            </a:pPr>
            <a:endParaRPr lang="fi-FI" sz="2400"/>
          </a:p>
          <a:p>
            <a:pPr marL="533400" indent="-533400">
              <a:buFontTx/>
              <a:buNone/>
            </a:pPr>
            <a:r>
              <a:rPr lang="fi-FI" sz="2400"/>
              <a:t>Vrt:  </a:t>
            </a:r>
            <a:r>
              <a:rPr lang="fi-FI" sz="2400" b="1"/>
              <a:t>Spinozan</a:t>
            </a:r>
            <a:r>
              <a:rPr lang="fi-FI" sz="2400"/>
              <a:t> monismi (luonto=jumala)</a:t>
            </a:r>
          </a:p>
          <a:p>
            <a:pPr marL="533400" indent="-533400">
              <a:buFontTx/>
              <a:buNone/>
            </a:pPr>
            <a:r>
              <a:rPr lang="fi-FI" sz="2400"/>
              <a:t>	</a:t>
            </a:r>
            <a:r>
              <a:rPr lang="fi-FI" sz="2400" b="1"/>
              <a:t>Leibnizin</a:t>
            </a:r>
            <a:r>
              <a:rPr lang="fi-FI" sz="2400"/>
              <a:t> pluralismi (monadioppi)</a:t>
            </a:r>
          </a:p>
        </p:txBody>
      </p:sp>
      <p:pic>
        <p:nvPicPr>
          <p:cNvPr id="83976" name="Picture 8" descr="j040595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221163"/>
            <a:ext cx="2736850" cy="237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build="p"/>
      <p:bldP spid="8397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fi-FI" sz="3200"/>
              <a:t>              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5334000"/>
          </a:xfrm>
          <a:solidFill>
            <a:srgbClr val="A4FAD7"/>
          </a:solidFill>
          <a:ln>
            <a:solidFill>
              <a:srgbClr val="FF505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fi-FI" b="1" u="sng"/>
              <a:t>Samaa vai eri mieltä:</a:t>
            </a:r>
          </a:p>
          <a:p>
            <a:pPr>
              <a:buFontTx/>
              <a:buNone/>
            </a:pPr>
            <a:r>
              <a:rPr lang="fi-FI"/>
              <a:t>”Ylellisyys turmelee ihmisen”</a:t>
            </a:r>
          </a:p>
          <a:p>
            <a:pPr>
              <a:buFontTx/>
              <a:buNone/>
            </a:pPr>
            <a:r>
              <a:rPr lang="fi-FI"/>
              <a:t>”Mietiskelevä ihminen on turmeltunut eläin”</a:t>
            </a:r>
          </a:p>
          <a:p>
            <a:pPr>
              <a:buFontTx/>
              <a:buNone/>
            </a:pPr>
            <a:r>
              <a:rPr lang="fi-FI"/>
              <a:t>”Kulttuuri on tehnyt meistä keinotekoisia ja teeskenteleviä”</a:t>
            </a:r>
          </a:p>
          <a:p>
            <a:pPr>
              <a:buFontTx/>
              <a:buNone/>
            </a:pPr>
            <a:endParaRPr lang="fi-FI"/>
          </a:p>
          <a:p>
            <a:pPr>
              <a:buFontTx/>
              <a:buNone/>
            </a:pPr>
            <a:r>
              <a:rPr lang="fi-FI">
                <a:solidFill>
                  <a:srgbClr val="FF5050"/>
                </a:solidFill>
              </a:rPr>
              <a:t>”Vain paluu luontoon pelastaisi ihmisen”</a:t>
            </a: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i-FI"/>
              <a:t>                                                  </a:t>
            </a:r>
          </a:p>
        </p:txBody>
      </p:sp>
      <p:pic>
        <p:nvPicPr>
          <p:cNvPr id="229381" name="Picture 5" descr="rousse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3954463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  <a:solidFill>
            <a:schemeClr val="accent1"/>
          </a:solidFill>
          <a:ln>
            <a:solidFill>
              <a:srgbClr val="FE4D30"/>
            </a:solidFill>
          </a:ln>
        </p:spPr>
        <p:txBody>
          <a:bodyPr>
            <a:normAutofit fontScale="90000"/>
          </a:bodyPr>
          <a:lstStyle/>
          <a:p>
            <a:r>
              <a:rPr lang="fi-FI" sz="3200"/>
              <a:t>Jean-Jacques Rousseau (1712-1778)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545138"/>
          </a:xfrm>
          <a:solidFill>
            <a:srgbClr val="BAFB8D"/>
          </a:solidFill>
          <a:ln>
            <a:solidFill>
              <a:srgbClr val="FE4D3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sz="2800" dirty="0"/>
              <a:t>Vietti kiertelevää elämää ja tutustui eri yhteiskuntaluokkiin</a:t>
            </a:r>
          </a:p>
          <a:p>
            <a:pPr>
              <a:lnSpc>
                <a:spcPct val="80000"/>
              </a:lnSpc>
            </a:pPr>
            <a:r>
              <a:rPr lang="fi-FI" sz="2800" dirty="0"/>
              <a:t>Liitto palvelijatar </a:t>
            </a:r>
            <a:r>
              <a:rPr lang="fi-FI" sz="2800" dirty="0" err="1"/>
              <a:t>Therese</a:t>
            </a:r>
            <a:r>
              <a:rPr lang="fi-FI" sz="2800" dirty="0"/>
              <a:t> le </a:t>
            </a:r>
            <a:r>
              <a:rPr lang="fi-FI" sz="2800" dirty="0" err="1"/>
              <a:t>Vasseurin</a:t>
            </a:r>
            <a:r>
              <a:rPr lang="fi-FI" sz="2800" dirty="0"/>
              <a:t> kanssa, lapsia</a:t>
            </a:r>
          </a:p>
          <a:p>
            <a:pPr>
              <a:lnSpc>
                <a:spcPct val="80000"/>
              </a:lnSpc>
            </a:pPr>
            <a:r>
              <a:rPr lang="fi-FI" sz="2800" dirty="0"/>
              <a:t>Taustahahmo ja tukija (rakastajatar) madame de </a:t>
            </a:r>
            <a:r>
              <a:rPr lang="fi-FI" sz="2800" dirty="0" err="1"/>
              <a:t>Warens</a:t>
            </a:r>
            <a:endParaRPr lang="fi-FI" sz="2800" dirty="0"/>
          </a:p>
          <a:p>
            <a:pPr>
              <a:lnSpc>
                <a:spcPct val="80000"/>
              </a:lnSpc>
              <a:buFontTx/>
              <a:buNone/>
            </a:pPr>
            <a:endParaRPr lang="fi-FI" sz="2800" u="sng" dirty="0"/>
          </a:p>
          <a:p>
            <a:pPr>
              <a:lnSpc>
                <a:spcPct val="80000"/>
              </a:lnSpc>
              <a:buFontTx/>
              <a:buNone/>
            </a:pPr>
            <a:endParaRPr lang="fi-FI" sz="2800" u="sng" dirty="0"/>
          </a:p>
          <a:p>
            <a:pPr>
              <a:lnSpc>
                <a:spcPct val="80000"/>
              </a:lnSpc>
              <a:buFontTx/>
              <a:buNone/>
            </a:pPr>
            <a:r>
              <a:rPr lang="fi-FI" sz="2800" u="sng" dirty="0"/>
              <a:t>Pääteokset: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2800" dirty="0"/>
              <a:t>	”</a:t>
            </a:r>
            <a:r>
              <a:rPr lang="fi-FI" sz="2800" dirty="0" err="1"/>
              <a:t>Emile</a:t>
            </a:r>
            <a:r>
              <a:rPr lang="fi-FI" sz="2800" dirty="0"/>
              <a:t> eli kasvatuksesta”,  ”Yhteiskuntasopimuksesta”,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2800" dirty="0"/>
              <a:t>	lisäksi esseitä (esim. </a:t>
            </a:r>
            <a:r>
              <a:rPr lang="fi-FI" sz="2800" dirty="0" err="1"/>
              <a:t>Discours</a:t>
            </a:r>
            <a:r>
              <a:rPr lang="fi-FI" sz="2800" dirty="0"/>
              <a:t> </a:t>
            </a:r>
            <a:r>
              <a:rPr lang="fi-FI" sz="2800" dirty="0" err="1"/>
              <a:t>sur</a:t>
            </a:r>
            <a:r>
              <a:rPr lang="fi-FI" sz="2800" dirty="0"/>
              <a:t> </a:t>
            </a:r>
            <a:r>
              <a:rPr lang="fi-FI" sz="2800" dirty="0" err="1"/>
              <a:t>l’origine</a:t>
            </a:r>
            <a:r>
              <a:rPr lang="fi-FI" sz="2800" dirty="0"/>
              <a:t> et les </a:t>
            </a:r>
            <a:r>
              <a:rPr lang="fi-FI" sz="2800" dirty="0" err="1"/>
              <a:t>fondements</a:t>
            </a:r>
            <a:r>
              <a:rPr lang="fi-FI" sz="2800" dirty="0"/>
              <a:t> de </a:t>
            </a:r>
            <a:r>
              <a:rPr lang="fi-FI" sz="2800" dirty="0" err="1"/>
              <a:t>l’inegalite</a:t>
            </a:r>
            <a:r>
              <a:rPr lang="fi-FI" sz="2800" dirty="0"/>
              <a:t> </a:t>
            </a:r>
            <a:r>
              <a:rPr lang="fi-FI" sz="2800" dirty="0" err="1"/>
              <a:t>parmi</a:t>
            </a:r>
            <a:r>
              <a:rPr lang="fi-FI" sz="2800" dirty="0"/>
              <a:t> les </a:t>
            </a:r>
            <a:r>
              <a:rPr lang="fi-FI" sz="2800" dirty="0" err="1"/>
              <a:t>hommes</a:t>
            </a:r>
            <a:r>
              <a:rPr lang="fi-FI" sz="2800" dirty="0"/>
              <a:t>)</a:t>
            </a:r>
          </a:p>
          <a:p>
            <a:pPr>
              <a:lnSpc>
                <a:spcPct val="80000"/>
              </a:lnSpc>
            </a:pPr>
            <a:endParaRPr lang="fi-FI" sz="2800" dirty="0"/>
          </a:p>
        </p:txBody>
      </p:sp>
      <p:pic>
        <p:nvPicPr>
          <p:cNvPr id="88069" name="Picture 5" descr="j041056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2357430"/>
            <a:ext cx="1800225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rgbClr val="BAFB8D"/>
          </a:solidFill>
          <a:ln>
            <a:solidFill>
              <a:srgbClr val="FE4D30"/>
            </a:solidFill>
          </a:ln>
        </p:spPr>
        <p:txBody>
          <a:bodyPr>
            <a:normAutofit fontScale="90000"/>
          </a:bodyPr>
          <a:lstStyle/>
          <a:p>
            <a:r>
              <a:rPr lang="fi-FI" sz="3200"/>
              <a:t>Rousseaun pääajatukset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4316412" cy="5545137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E4D3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sz="2400" b="1" dirty="0"/>
              <a:t>Luonnollinen ihminen on hyvä, onnellinen, vapaa, terve</a:t>
            </a:r>
          </a:p>
          <a:p>
            <a:pPr>
              <a:lnSpc>
                <a:spcPct val="80000"/>
              </a:lnSpc>
            </a:pPr>
            <a:r>
              <a:rPr lang="fi-FI" sz="2400" b="1" dirty="0"/>
              <a:t>Yksityisomistuksen ajatus pahan alku</a:t>
            </a:r>
          </a:p>
          <a:p>
            <a:pPr>
              <a:lnSpc>
                <a:spcPct val="80000"/>
              </a:lnSpc>
            </a:pPr>
            <a:r>
              <a:rPr lang="fi-FI" sz="2400" b="1" dirty="0"/>
              <a:t>”takaisin luontoon”-ajattelu</a:t>
            </a:r>
          </a:p>
          <a:p>
            <a:pPr>
              <a:lnSpc>
                <a:spcPct val="80000"/>
              </a:lnSpc>
            </a:pPr>
            <a:endParaRPr lang="fi-FI" sz="2400" b="1" u="sng" dirty="0"/>
          </a:p>
          <a:p>
            <a:pPr>
              <a:lnSpc>
                <a:spcPct val="80000"/>
              </a:lnSpc>
            </a:pPr>
            <a:r>
              <a:rPr lang="fi-FI" sz="2400" b="1" u="sng" dirty="0"/>
              <a:t>Uusi valtio-oppi: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400" b="1" dirty="0"/>
              <a:t>Kansanvaltainen spontaani demokratia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400" b="1" dirty="0"/>
              <a:t>Esikuvana antiikin Sparta ja varhainen Rooma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400" b="1" dirty="0"/>
              <a:t>Kansantahto = yleistahto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400" b="1" dirty="0" err="1"/>
              <a:t>Yksityistahto=kansan-</a:t>
            </a:r>
            <a:endParaRPr lang="fi-FI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i-FI" sz="2400" b="1" dirty="0"/>
              <a:t>	tahto</a:t>
            </a:r>
          </a:p>
          <a:p>
            <a:pPr>
              <a:lnSpc>
                <a:spcPct val="80000"/>
              </a:lnSpc>
            </a:pPr>
            <a:endParaRPr lang="fi-FI" sz="2400" b="1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i-FI" sz="2400" dirty="0"/>
              <a:t>                                                 </a:t>
            </a:r>
          </a:p>
        </p:txBody>
      </p:sp>
      <p:pic>
        <p:nvPicPr>
          <p:cNvPr id="105479" name="Picture 7" descr="j041072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844675"/>
            <a:ext cx="4175125" cy="3448050"/>
          </a:xfrm>
          <a:prstGeom prst="rect">
            <a:avLst/>
          </a:prstGeom>
          <a:noFill/>
          <a:ln w="9525">
            <a:solidFill>
              <a:srgbClr val="FE4D3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build="p" animBg="1"/>
      <p:bldP spid="10547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  <a:solidFill>
            <a:srgbClr val="E7EA7A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i-FI" sz="3200"/>
              <a:t>Filosofian historiaa ja keskeisiä ongelmia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4316412" cy="580548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fi-FI"/>
              <a:t>                                                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836613"/>
            <a:ext cx="4498975" cy="5805487"/>
          </a:xfrm>
          <a:solidFill>
            <a:srgbClr val="79D6F7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533400" indent="-533400">
              <a:buFontTx/>
              <a:buAutoNum type="arabicParenR"/>
            </a:pPr>
            <a:r>
              <a:rPr lang="fi-FI" u="sng"/>
              <a:t>Mileton luonnonfilosofit: Joonialaiset luonnonfilosofit</a:t>
            </a:r>
          </a:p>
          <a:p>
            <a:pPr marL="533400" indent="-533400">
              <a:buFontTx/>
              <a:buChar char="-"/>
            </a:pPr>
            <a:r>
              <a:rPr lang="fi-FI"/>
              <a:t>Thales, Anaksimandros, Anaksimenes</a:t>
            </a:r>
          </a:p>
          <a:p>
            <a:pPr marL="533400" indent="-533400">
              <a:buFontTx/>
              <a:buChar char="-"/>
            </a:pPr>
            <a:r>
              <a:rPr lang="fi-FI"/>
              <a:t>Pythagoras:  ”Kaikki voidaan ilmaista luvuin”</a:t>
            </a:r>
          </a:p>
          <a:p>
            <a:pPr marL="533400" indent="-533400">
              <a:buFontTx/>
              <a:buChar char="-"/>
            </a:pPr>
            <a:r>
              <a:rPr lang="fi-FI"/>
              <a:t>Herakleitos:  ”Kaikki virtaa”</a:t>
            </a:r>
          </a:p>
          <a:p>
            <a:pPr marL="533400" indent="-533400">
              <a:buFontTx/>
              <a:buNone/>
            </a:pPr>
            <a:endParaRPr lang="fi-FI"/>
          </a:p>
          <a:p>
            <a:pPr marL="533400" indent="-533400">
              <a:buFontTx/>
              <a:buNone/>
            </a:pPr>
            <a:r>
              <a:rPr lang="fi-FI"/>
              <a:t>	MUUTTUVUUS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785786" y="4929198"/>
            <a:ext cx="976313" cy="576263"/>
          </a:xfrm>
          <a:prstGeom prst="rightArrow">
            <a:avLst>
              <a:gd name="adj1" fmla="val 50000"/>
              <a:gd name="adj2" fmla="val 423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pic>
        <p:nvPicPr>
          <p:cNvPr id="11276" name="Picture 12" descr="pythago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142984"/>
            <a:ext cx="378621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  <a:solidFill>
            <a:srgbClr val="BAFB8D"/>
          </a:solidFill>
          <a:ln>
            <a:solidFill>
              <a:srgbClr val="FE4D30"/>
            </a:solidFill>
          </a:ln>
        </p:spPr>
        <p:txBody>
          <a:bodyPr/>
          <a:lstStyle/>
          <a:p>
            <a:r>
              <a:rPr lang="fi-FI" sz="3200"/>
              <a:t>David Hume (1711-1776)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45137"/>
          </a:xfrm>
          <a:solidFill>
            <a:srgbClr val="BAFB8D"/>
          </a:solidFill>
          <a:ln>
            <a:solidFill>
              <a:srgbClr val="FE4D30"/>
            </a:solidFill>
          </a:ln>
        </p:spPr>
        <p:txBody>
          <a:bodyPr/>
          <a:lstStyle/>
          <a:p>
            <a:r>
              <a:rPr lang="fi-FI" sz="2800"/>
              <a:t>Syntyi Edinburghissa, Skotlannissa yläluokkaiseen perheeseen</a:t>
            </a:r>
          </a:p>
          <a:p>
            <a:r>
              <a:rPr lang="fi-FI" sz="2800"/>
              <a:t>Opiskeli kirjallisuutta ja filosofiaa osin Ranskassa jesuiittakoulussa</a:t>
            </a:r>
          </a:p>
          <a:p>
            <a:r>
              <a:rPr lang="fi-FI" sz="2800"/>
              <a:t>Opissa vaikutteita </a:t>
            </a:r>
          </a:p>
          <a:p>
            <a:pPr>
              <a:buFontTx/>
              <a:buNone/>
            </a:pPr>
            <a:r>
              <a:rPr lang="fi-FI" sz="2800"/>
              <a:t>	Lockelta ja Berkeleyltä</a:t>
            </a:r>
          </a:p>
          <a:p>
            <a:endParaRPr lang="fi-FI" sz="2800"/>
          </a:p>
          <a:p>
            <a:r>
              <a:rPr lang="fi-FI" sz="2800" b="1" u="sng"/>
              <a:t>Pääteos:</a:t>
            </a:r>
            <a:r>
              <a:rPr lang="fi-FI" sz="2800"/>
              <a:t> </a:t>
            </a:r>
          </a:p>
          <a:p>
            <a:pPr>
              <a:buFontTx/>
              <a:buNone/>
            </a:pPr>
            <a:r>
              <a:rPr lang="fi-FI" sz="2800"/>
              <a:t>	”Tutkimus inhimillisestä ymmärryksestä”</a:t>
            </a:r>
          </a:p>
          <a:p>
            <a:pPr>
              <a:buFontTx/>
              <a:buNone/>
            </a:pPr>
            <a:r>
              <a:rPr lang="fi-FI" sz="2800"/>
              <a:t>	(A Treatise of Human Nature,</a:t>
            </a:r>
          </a:p>
          <a:p>
            <a:pPr>
              <a:buFontTx/>
              <a:buNone/>
            </a:pPr>
            <a:r>
              <a:rPr lang="fi-FI" sz="2800"/>
              <a:t>	1739-1740)</a:t>
            </a:r>
          </a:p>
        </p:txBody>
      </p:sp>
      <p:pic>
        <p:nvPicPr>
          <p:cNvPr id="108549" name="Picture 5" descr="hu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492375"/>
            <a:ext cx="2232025" cy="249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6913562" cy="6477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E4D30"/>
            </a:solidFill>
          </a:ln>
        </p:spPr>
        <p:txBody>
          <a:bodyPr/>
          <a:lstStyle/>
          <a:p>
            <a:r>
              <a:rPr lang="fi-FI" sz="3200"/>
              <a:t>Humen pääopit: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5040312" cy="5805487"/>
          </a:xfrm>
          <a:solidFill>
            <a:srgbClr val="BAFB8D"/>
          </a:solidFill>
          <a:ln>
            <a:solidFill>
              <a:srgbClr val="FE4D30"/>
            </a:solidFill>
          </a:ln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fi-FI" b="1" u="sng"/>
              <a:t>Aistimukset jakaantuvat</a:t>
            </a:r>
            <a:r>
              <a:rPr lang="fi-FI"/>
              <a:t>:</a:t>
            </a:r>
          </a:p>
          <a:p>
            <a:pPr marL="533400" indent="-533400">
              <a:lnSpc>
                <a:spcPct val="90000"/>
              </a:lnSpc>
              <a:buFontTx/>
              <a:buAutoNum type="alphaLcParenR"/>
            </a:pPr>
            <a:r>
              <a:rPr lang="fi-FI" b="1"/>
              <a:t>Vaikutelmiin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fi-FI" b="1"/>
              <a:t>	(impressiot)</a:t>
            </a:r>
          </a:p>
          <a:p>
            <a:pPr marL="533400" indent="-533400">
              <a:lnSpc>
                <a:spcPct val="90000"/>
              </a:lnSpc>
              <a:buFontTx/>
              <a:buAutoNum type="alphaLcParenR" startAt="2"/>
            </a:pPr>
            <a:r>
              <a:rPr lang="fi-FI" b="1"/>
              <a:t>Ideoihin (vaikutelmien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fi-FI" b="1"/>
              <a:t>	heijastuma)</a:t>
            </a:r>
          </a:p>
          <a:p>
            <a:pPr marL="533400" indent="-533400">
              <a:lnSpc>
                <a:spcPct val="90000"/>
              </a:lnSpc>
            </a:pPr>
            <a:endParaRPr lang="fi-FI" b="1" u="sng"/>
          </a:p>
          <a:p>
            <a:pPr marL="533400" indent="-533400">
              <a:lnSpc>
                <a:spcPct val="90000"/>
              </a:lnSpc>
            </a:pPr>
            <a:r>
              <a:rPr lang="fi-FI" b="1" u="sng"/>
              <a:t>Radikaali empirismi:</a:t>
            </a:r>
            <a:r>
              <a:rPr lang="fi-FI" b="1"/>
              <a:t>  myös psyykkisen substanssin (=minä, self) olemassaolo epävarmaa</a:t>
            </a:r>
          </a:p>
          <a:p>
            <a:pPr marL="533400" indent="-533400">
              <a:lnSpc>
                <a:spcPct val="90000"/>
              </a:lnSpc>
            </a:pPr>
            <a:r>
              <a:rPr lang="fi-FI" b="1"/>
              <a:t>”Minällä” ei impressiota, siis ei myöskään ideaa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/>
              <a:t>                                          </a:t>
            </a:r>
          </a:p>
        </p:txBody>
      </p:sp>
      <p:pic>
        <p:nvPicPr>
          <p:cNvPr id="6" name="Kuva 5" descr="j0280622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214422"/>
            <a:ext cx="3143272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build="p"/>
      <p:bldP spid="10957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                              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60350"/>
            <a:ext cx="4319588" cy="6408738"/>
          </a:xfrm>
          <a:solidFill>
            <a:srgbClr val="BAFB8D"/>
          </a:solidFill>
          <a:ln>
            <a:solidFill>
              <a:srgbClr val="FE4D30"/>
            </a:solidFill>
          </a:ln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fi-FI" u="sng"/>
              <a:t>Induktioperiaatteen</a:t>
            </a:r>
            <a:r>
              <a:rPr lang="fi-FI"/>
              <a:t> kritiikki:</a:t>
            </a:r>
          </a:p>
          <a:p>
            <a:pPr marL="533400" indent="-533400">
              <a:lnSpc>
                <a:spcPct val="90000"/>
              </a:lnSpc>
            </a:pPr>
            <a:r>
              <a:rPr lang="fi-FI" u="sng"/>
              <a:t>Kausaalisuhteen </a:t>
            </a:r>
            <a:r>
              <a:rPr lang="fi-FI"/>
              <a:t>kritiikki: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endParaRPr lang="fi-FI"/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fi-FI"/>
              <a:t>Kahdenlaista tietoa;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fi-FI" b="1" u="sng"/>
              <a:t>Puhtaan järjen avulla saatu tieto</a:t>
            </a:r>
            <a:r>
              <a:rPr lang="fi-FI"/>
              <a:t> (geometria, algebra)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fi-FI" b="1" u="sng"/>
              <a:t>Kokemuksen avulla saatu tieto</a:t>
            </a:r>
            <a:r>
              <a:rPr lang="fi-FI"/>
              <a:t> (olioiden väliset suhteet, vrt. Humen etiikka)</a:t>
            </a:r>
          </a:p>
        </p:txBody>
      </p:sp>
      <p:pic>
        <p:nvPicPr>
          <p:cNvPr id="8" name="Kuva 7" descr="j0240777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000108"/>
            <a:ext cx="3429024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E4D30"/>
            </a:solidFill>
          </a:ln>
        </p:spPr>
        <p:txBody>
          <a:bodyPr>
            <a:normAutofit fontScale="90000"/>
          </a:bodyPr>
          <a:lstStyle/>
          <a:p>
            <a:r>
              <a:rPr lang="fi-FI" sz="4000" dirty="0"/>
              <a:t>Immanuel Kant (1724-1804)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259263" cy="55435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2400" dirty="0"/>
              <a:t>Kotoisin Itäpreussilaisesta </a:t>
            </a:r>
            <a:r>
              <a:rPr lang="fi-FI" sz="2400" dirty="0" err="1"/>
              <a:t>Königsbergin</a:t>
            </a:r>
            <a:r>
              <a:rPr lang="fi-FI" sz="2400" dirty="0"/>
              <a:t> kaupungista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Satulasepän poika, pietistinen perhetausta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Toimi kotikaupunkinsa yliopistossa logiikan ja metafysiikan professorina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Eli naimattomana, vietti säännöllistä, syrjäänvetäytyvää elämää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Vaikutteita Humelta ja </a:t>
            </a:r>
            <a:r>
              <a:rPr lang="fi-FI" sz="2400" dirty="0" err="1"/>
              <a:t>Rousseaulta</a:t>
            </a:r>
            <a:endParaRPr lang="fi-FI" sz="2400" dirty="0"/>
          </a:p>
          <a:p>
            <a:pPr>
              <a:lnSpc>
                <a:spcPct val="90000"/>
              </a:lnSpc>
            </a:pPr>
            <a:r>
              <a:rPr lang="fi-FI" sz="2400" dirty="0"/>
              <a:t>Antanut ”sanastoa” psykologia-tieteelle (</a:t>
            </a:r>
            <a:r>
              <a:rPr lang="fi-FI" sz="2400" dirty="0" err="1"/>
              <a:t>esim.skeema</a:t>
            </a:r>
            <a:r>
              <a:rPr lang="fi-FI" sz="2400" dirty="0"/>
              <a:t>)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 sz="2400" dirty="0"/>
              <a:t>                </a:t>
            </a:r>
          </a:p>
        </p:txBody>
      </p:sp>
      <p:pic>
        <p:nvPicPr>
          <p:cNvPr id="10" name="Picture 7" descr="Portrait d'Emmanuel Kan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388" y="1428736"/>
            <a:ext cx="4392612" cy="4679950"/>
          </a:xfrm>
          <a:prstGeom prst="rect">
            <a:avLst/>
          </a:prstGeom>
          <a:noFill/>
          <a:ln w="9525">
            <a:solidFill>
              <a:srgbClr val="FE4D3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build="p" animBg="1"/>
      <p:bldP spid="11776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                                  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4038600" cy="586581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E4D3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sz="2400" b="1" u="sng" dirty="0"/>
              <a:t>Kantin pääteokset:</a:t>
            </a:r>
            <a:r>
              <a:rPr lang="fi-FI" sz="2400" dirty="0"/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24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2400" dirty="0"/>
              <a:t>	”Puhtaan järjen kritiikki”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2400" dirty="0"/>
              <a:t>	(</a:t>
            </a:r>
            <a:r>
              <a:rPr lang="fi-FI" sz="2400" dirty="0" err="1"/>
              <a:t>Kritik</a:t>
            </a:r>
            <a:r>
              <a:rPr lang="fi-FI" sz="2400" dirty="0"/>
              <a:t> der </a:t>
            </a:r>
            <a:r>
              <a:rPr lang="fi-FI" sz="2400" dirty="0" err="1"/>
              <a:t>reinen</a:t>
            </a:r>
            <a:r>
              <a:rPr lang="fi-FI" sz="2400" dirty="0"/>
              <a:t> </a:t>
            </a:r>
            <a:r>
              <a:rPr lang="fi-FI" sz="2400" dirty="0" err="1"/>
              <a:t>Vernunft</a:t>
            </a:r>
            <a:r>
              <a:rPr lang="fi-FI" sz="2400" dirty="0"/>
              <a:t>, 1781),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24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2400" dirty="0"/>
              <a:t>	”</a:t>
            </a:r>
            <a:r>
              <a:rPr lang="fi-FI" sz="2400" dirty="0" err="1"/>
              <a:t>Prolegomena</a:t>
            </a:r>
            <a:r>
              <a:rPr lang="fi-FI" sz="2400" dirty="0"/>
              <a:t>”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fi-FI" sz="2400" dirty="0"/>
              <a:t>	”Käytännöllisen järjen kritiikki” (</a:t>
            </a:r>
            <a:r>
              <a:rPr lang="fi-FI" sz="2400" dirty="0" err="1"/>
              <a:t>Kritik</a:t>
            </a:r>
            <a:r>
              <a:rPr lang="fi-FI" sz="2400" dirty="0"/>
              <a:t> der </a:t>
            </a:r>
            <a:r>
              <a:rPr lang="fi-FI" sz="2400" dirty="0" err="1"/>
              <a:t>praktischen</a:t>
            </a:r>
            <a:r>
              <a:rPr lang="fi-FI" sz="2400" dirty="0"/>
              <a:t> Vernunft,1785)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fi-FI" sz="2400" dirty="0"/>
              <a:t>	”Tapojen metafysiikan perustus”(</a:t>
            </a:r>
            <a:r>
              <a:rPr lang="fi-FI" sz="2400" dirty="0" err="1"/>
              <a:t>Grundlegung</a:t>
            </a:r>
            <a:r>
              <a:rPr lang="fi-FI" sz="2400" dirty="0"/>
              <a:t> zur </a:t>
            </a:r>
            <a:r>
              <a:rPr lang="fi-FI" sz="2400" dirty="0" err="1"/>
              <a:t>Methaphysik</a:t>
            </a:r>
            <a:r>
              <a:rPr lang="fi-FI" sz="2400" dirty="0"/>
              <a:t> der Sitten)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sz="2400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i-FI" sz="2400"/>
              <a:t>                                    </a:t>
            </a:r>
          </a:p>
        </p:txBody>
      </p:sp>
      <p:pic>
        <p:nvPicPr>
          <p:cNvPr id="6" name="Kuva 5" descr="j0310066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285860"/>
            <a:ext cx="2786082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  <p:bldP spid="13312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620713"/>
          </a:xfrm>
          <a:solidFill>
            <a:srgbClr val="F7FC32"/>
          </a:solidFill>
          <a:ln>
            <a:solidFill>
              <a:srgbClr val="FE4D30"/>
            </a:solidFill>
          </a:ln>
        </p:spPr>
        <p:txBody>
          <a:bodyPr>
            <a:normAutofit fontScale="90000"/>
          </a:bodyPr>
          <a:lstStyle/>
          <a:p>
            <a:r>
              <a:rPr lang="fi-FI" sz="4000" dirty="0"/>
              <a:t>Tiedon jaottelu 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4038600" cy="5761037"/>
          </a:xfrm>
          <a:solidFill>
            <a:srgbClr val="68F5FC"/>
          </a:solidFill>
          <a:ln>
            <a:solidFill>
              <a:srgbClr val="FE4D30"/>
            </a:solidFill>
          </a:ln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fi-FI" sz="2400" dirty="0" smtClean="0"/>
              <a:t>A </a:t>
            </a:r>
            <a:r>
              <a:rPr lang="fi-FI" sz="2400" dirty="0"/>
              <a:t>posteriori</a:t>
            </a:r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fi-FI" sz="2400" dirty="0"/>
              <a:t>A </a:t>
            </a:r>
            <a:r>
              <a:rPr lang="fi-FI" sz="2400" dirty="0" err="1"/>
              <a:t>priori</a:t>
            </a:r>
            <a:endParaRPr lang="fi-FI" sz="2400" dirty="0"/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fi-FI" sz="2400" dirty="0"/>
              <a:t>Analyyttinen</a:t>
            </a:r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fi-FI" sz="2400" dirty="0"/>
              <a:t>Synteettinen</a:t>
            </a:r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endParaRPr lang="fi-FI" sz="2400" dirty="0"/>
          </a:p>
          <a:p>
            <a:pPr marL="533400" indent="-533400">
              <a:lnSpc>
                <a:spcPct val="80000"/>
              </a:lnSpc>
              <a:buFontTx/>
              <a:buAutoNum type="arabicParenR" startAt="2"/>
            </a:pPr>
            <a:r>
              <a:rPr lang="fi-FI" sz="2400" b="1" dirty="0"/>
              <a:t>Millaista tiedon lajia seuraavat edustavat:</a:t>
            </a:r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fi-FI" sz="2400" dirty="0"/>
              <a:t>Kaljuilla ei ole hiuksia</a:t>
            </a:r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fi-FI" sz="2400" dirty="0"/>
              <a:t>4 + 4=8</a:t>
            </a:r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fi-FI" sz="2400" dirty="0"/>
              <a:t>Omena on hedelmä</a:t>
            </a:r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fi-FI" sz="2400" dirty="0"/>
              <a:t>Sokrates on ihminen</a:t>
            </a:r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fi-FI" sz="2400" dirty="0"/>
              <a:t>Ei orjaa ilman isäntää</a:t>
            </a:r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fi-FI" sz="2400" dirty="0"/>
              <a:t>Vanhapiika on naimaton nainen</a:t>
            </a: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836613"/>
            <a:ext cx="4038600" cy="3124200"/>
          </a:xfrm>
          <a:solidFill>
            <a:srgbClr val="68F5FC"/>
          </a:solidFill>
          <a:ln>
            <a:solidFill>
              <a:srgbClr val="FE4D30"/>
            </a:solidFill>
          </a:ln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AutoNum type="arabicParenR" startAt="3"/>
            </a:pPr>
            <a:r>
              <a:rPr lang="fi-FI" sz="2400" b="1"/>
              <a:t>Millä perusteella Kant väitti a priori synteettisen tiedon olevan mahdollista?</a:t>
            </a:r>
          </a:p>
          <a:p>
            <a:pPr marL="457200" indent="-457200">
              <a:lnSpc>
                <a:spcPct val="80000"/>
              </a:lnSpc>
              <a:buFontTx/>
              <a:buAutoNum type="arabicParenR" startAt="3"/>
            </a:pPr>
            <a:endParaRPr lang="fi-FI" sz="2400" b="1"/>
          </a:p>
          <a:p>
            <a:pPr marL="457200" indent="-457200">
              <a:lnSpc>
                <a:spcPct val="80000"/>
              </a:lnSpc>
              <a:buFontTx/>
              <a:buAutoNum type="arabicParenR" startAt="3"/>
            </a:pPr>
            <a:r>
              <a:rPr lang="fi-FI" sz="2400" b="1"/>
              <a:t>Miten puhdas empiristi/rationalisti suhtautuisi a priori synteettiseen tietoon?</a:t>
            </a:r>
          </a:p>
        </p:txBody>
      </p:sp>
      <p:pic>
        <p:nvPicPr>
          <p:cNvPr id="141318" name="Picture 6" descr="j040614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005263"/>
            <a:ext cx="3382962" cy="251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 animBg="1"/>
      <p:bldP spid="141317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E4D30"/>
            </a:solidFill>
          </a:ln>
        </p:spPr>
        <p:txBody>
          <a:bodyPr/>
          <a:lstStyle/>
          <a:p>
            <a:r>
              <a:rPr lang="fi-FI"/>
              <a:t>Kantin tiedon lajit</a:t>
            </a:r>
          </a:p>
        </p:txBody>
      </p:sp>
      <p:graphicFrame>
        <p:nvGraphicFramePr>
          <p:cNvPr id="146435" name="Group 3"/>
          <p:cNvGraphicFramePr>
            <a:graphicFrameLocks noGrp="1"/>
          </p:cNvGraphicFramePr>
          <p:nvPr>
            <p:ph type="tbl" idx="1"/>
          </p:nvPr>
        </p:nvGraphicFramePr>
        <p:xfrm>
          <a:off x="685800" y="1905000"/>
          <a:ext cx="7772400" cy="4670616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227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 priori analyyttinen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Poikamiehet ovat naimattomia.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Kuutio on pyöreä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27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 priori synteettinen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+ 7 = 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Kun ihminen syntyy hän myös kuolee.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 posteriori synteettinen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Poikamiehet ovat punatukkaisia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Ruoho on vihreää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146446" name="Rectangle 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fi-FI"/>
          </a:p>
          <a:p>
            <a:pPr>
              <a:buFontTx/>
              <a:buNone/>
            </a:pPr>
            <a:endParaRPr lang="fi-FI" b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549275"/>
          </a:xfrm>
          <a:solidFill>
            <a:schemeClr val="accent1"/>
          </a:solidFill>
          <a:ln>
            <a:solidFill>
              <a:srgbClr val="FE4D30"/>
            </a:solidFill>
          </a:ln>
        </p:spPr>
        <p:txBody>
          <a:bodyPr>
            <a:normAutofit fontScale="90000"/>
          </a:bodyPr>
          <a:lstStyle/>
          <a:p>
            <a:r>
              <a:rPr lang="fi-FI" sz="4000"/>
              <a:t>Kantin tieto-oppi ja metafysiikka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3960813" cy="5761037"/>
          </a:xfrm>
          <a:solidFill>
            <a:srgbClr val="F7FC32"/>
          </a:solidFill>
          <a:ln>
            <a:solidFill>
              <a:srgbClr val="FE4D3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 sz="2400">
                <a:solidFill>
                  <a:srgbClr val="FE4D30"/>
                </a:solidFill>
              </a:rPr>
              <a:t>”</a:t>
            </a:r>
            <a:r>
              <a:rPr lang="fi-FI" sz="2400" i="1">
                <a:solidFill>
                  <a:srgbClr val="FE4D30"/>
                </a:solidFill>
              </a:rPr>
              <a:t>Tunnustan auliisti, että juuri David Humen esittämä muistutus oli se, joka monta vuotta sitten ensiksi herätti minut dogmaattisesta horroksesta ja antoi tutkimuksilleni spekulatiivisen filosofian alalla aivan toisen suunnan 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sz="2400">
                <a:solidFill>
                  <a:srgbClr val="FE4D30"/>
                </a:solidFill>
              </a:rPr>
              <a:t>-	Kant: ”Prolegomena”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620713"/>
            <a:ext cx="4537075" cy="6237287"/>
          </a:xfrm>
          <a:solidFill>
            <a:srgbClr val="79D6F7"/>
          </a:solidFill>
          <a:ln>
            <a:solidFill>
              <a:srgbClr val="FE4D30"/>
            </a:solidFill>
          </a:ln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fi-FI" sz="2400"/>
              <a:t>”</a:t>
            </a:r>
            <a:r>
              <a:rPr lang="fi-FI" sz="2400" b="1"/>
              <a:t>Puhtaan järjen kritiikki”</a:t>
            </a:r>
            <a:r>
              <a:rPr lang="fi-FI" sz="2400"/>
              <a:t> (1781)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fi-FI" sz="24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Ihmisen kokemukseen vaikuttaa: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fi-FI" sz="2400"/>
              <a:t>Inhimillinen </a:t>
            </a:r>
            <a:r>
              <a:rPr lang="fi-FI" sz="2400" b="1"/>
              <a:t>minä,</a:t>
            </a:r>
            <a:r>
              <a:rPr lang="fi-FI" sz="2400"/>
              <a:t> joka kokoaa havainnot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fi-FI" sz="2400"/>
              <a:t>Tietoisuudesta riippumaton </a:t>
            </a:r>
            <a:r>
              <a:rPr lang="fi-FI" sz="2400" b="1"/>
              <a:t>todellisuus</a:t>
            </a:r>
            <a:r>
              <a:rPr lang="fi-FI" sz="2400"/>
              <a:t>, joka ilmenee minälle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fi-FI" sz="2400" b="1"/>
              <a:t>Aprioriset tajunnan muodot</a:t>
            </a:r>
            <a:r>
              <a:rPr lang="fi-FI" sz="2400"/>
              <a:t> (aika, avaruus)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fi-FI" sz="2400"/>
              <a:t>Ymmärryksen </a:t>
            </a:r>
            <a:r>
              <a:rPr lang="fi-FI" sz="2400" b="1"/>
              <a:t>kategoriat</a:t>
            </a:r>
            <a:r>
              <a:rPr lang="fi-FI" sz="2400"/>
              <a:t> (esim. kausaalisuus)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fi-FI" sz="2400"/>
              <a:t>-	</a:t>
            </a:r>
            <a:r>
              <a:rPr lang="fi-FI" sz="2400" i="1">
                <a:solidFill>
                  <a:srgbClr val="FE4D30"/>
                </a:solidFill>
              </a:rPr>
              <a:t>”Ajattelumme ei johda kausaliteettia kokemuksesta, vaan säätää sen sinne”</a:t>
            </a:r>
          </a:p>
        </p:txBody>
      </p:sp>
      <p:pic>
        <p:nvPicPr>
          <p:cNvPr id="135174" name="Picture 6" descr="j040429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4868863"/>
            <a:ext cx="1841500" cy="182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build="p"/>
      <p:bldP spid="13517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  <a:solidFill>
            <a:srgbClr val="79D6F7"/>
          </a:solidFill>
          <a:ln>
            <a:solidFill>
              <a:srgbClr val="BAFB8D"/>
            </a:solidFill>
          </a:ln>
        </p:spPr>
        <p:txBody>
          <a:bodyPr>
            <a:normAutofit fontScale="90000"/>
          </a:bodyPr>
          <a:lstStyle/>
          <a:p>
            <a:r>
              <a:rPr lang="fi-FI" sz="4000"/>
              <a:t>Kantin tieto-oppi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4537075" cy="5876925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E4D3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dirty="0"/>
              <a:t>Tiedon kohteet </a:t>
            </a:r>
            <a:r>
              <a:rPr lang="fi-FI" u="sng" dirty="0"/>
              <a:t>muokkautuvat</a:t>
            </a:r>
            <a:r>
              <a:rPr lang="fi-FI" dirty="0"/>
              <a:t> subjektin tiedon mukaan (havaitsija muokkaa tietoa  -  skeemat)</a:t>
            </a:r>
          </a:p>
          <a:p>
            <a:pPr>
              <a:lnSpc>
                <a:spcPct val="90000"/>
              </a:lnSpc>
            </a:pPr>
            <a:r>
              <a:rPr lang="fi-FI" dirty="0"/>
              <a:t>Tiedon pohjana </a:t>
            </a:r>
            <a:r>
              <a:rPr lang="fi-FI" u="sng" dirty="0"/>
              <a:t>kokemus</a:t>
            </a:r>
            <a:r>
              <a:rPr lang="fi-FI" dirty="0"/>
              <a:t> – a </a:t>
            </a:r>
            <a:r>
              <a:rPr lang="fi-FI" dirty="0" err="1"/>
              <a:t>priorinen</a:t>
            </a:r>
            <a:r>
              <a:rPr lang="fi-FI" dirty="0"/>
              <a:t> tieto on tietoa loogisesti ennen kokemusta (esim. kyky ymmärtää kausaliteettia)</a:t>
            </a:r>
          </a:p>
          <a:p>
            <a:pPr>
              <a:lnSpc>
                <a:spcPct val="90000"/>
              </a:lnSpc>
            </a:pPr>
            <a:r>
              <a:rPr lang="fi-FI" u="sng" dirty="0"/>
              <a:t>Transsendentaalinen deduktio</a:t>
            </a:r>
            <a:r>
              <a:rPr lang="fi-FI" dirty="0"/>
              <a:t>: ” tiedän, että omena putoaa puusta alaspäin”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052513"/>
            <a:ext cx="3394075" cy="3700462"/>
          </a:xfrm>
          <a:solidFill>
            <a:srgbClr val="BAFB8D"/>
          </a:solidFill>
          <a:ln>
            <a:solidFill>
              <a:srgbClr val="FE4D3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 i="1">
                <a:solidFill>
                  <a:srgbClr val="FE4D30"/>
                </a:solidFill>
              </a:rPr>
              <a:t>”Käsitteet ilman havaintoa ovat tyhjiä, havainnot ilman käsitteitä sokeita”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/>
              <a:t>-	Yhdisti empirismin ja rationalismin</a:t>
            </a:r>
          </a:p>
        </p:txBody>
      </p:sp>
      <p:pic>
        <p:nvPicPr>
          <p:cNvPr id="137223" name="Picture 7" descr="j033978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437063"/>
            <a:ext cx="2808288" cy="206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build="p" animBg="1"/>
      <p:bldP spid="13722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FE4D30"/>
            </a:solidFill>
          </a:ln>
        </p:spPr>
        <p:txBody>
          <a:bodyPr/>
          <a:lstStyle/>
          <a:p>
            <a:r>
              <a:rPr lang="fi-FI"/>
              <a:t>Kantin metafysiikka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68888"/>
          </a:xfrm>
          <a:solidFill>
            <a:srgbClr val="68F5FC"/>
          </a:solidFill>
          <a:ln>
            <a:solidFill>
              <a:srgbClr val="FE4D3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 sz="24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Noumenaalinen maailma</a:t>
            </a:r>
          </a:p>
          <a:p>
            <a:pPr>
              <a:lnSpc>
                <a:spcPct val="90000"/>
              </a:lnSpc>
            </a:pPr>
            <a:r>
              <a:rPr lang="fi-FI" sz="2400" b="1" i="1"/>
              <a:t>Oliot sinänsä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sz="2400" b="1"/>
              <a:t>	(Dinge an sich)</a:t>
            </a:r>
          </a:p>
          <a:p>
            <a:pPr>
              <a:lnSpc>
                <a:spcPct val="90000"/>
              </a:lnSpc>
            </a:pPr>
            <a:r>
              <a:rPr lang="fi-FI" sz="2400" b="1" u="sng"/>
              <a:t>Järjen </a:t>
            </a:r>
            <a:r>
              <a:rPr lang="fi-FI" sz="2400" b="1"/>
              <a:t>ideat, oliot sellaisina kuin ne ovat rationaalisesti (noumenonit)</a:t>
            </a:r>
          </a:p>
          <a:p>
            <a:pPr>
              <a:lnSpc>
                <a:spcPct val="90000"/>
              </a:lnSpc>
            </a:pPr>
            <a:r>
              <a:rPr lang="fi-FI" sz="2400" b="1"/>
              <a:t>Maailma, jota ihminen ei voi absoluttisena totuutena saavuttaa törmäämättä ns. antinomioihin eli ristiriitoihin</a:t>
            </a:r>
          </a:p>
          <a:p>
            <a:pPr>
              <a:lnSpc>
                <a:spcPct val="90000"/>
              </a:lnSpc>
              <a:buFontTx/>
              <a:buNone/>
            </a:pPr>
            <a:endParaRPr lang="fi-FI" sz="2400" b="1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068888"/>
          </a:xfrm>
          <a:solidFill>
            <a:srgbClr val="68F5FC"/>
          </a:solidFill>
          <a:ln>
            <a:solidFill>
              <a:srgbClr val="FE4D3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 sz="24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Fenomenaalinen maailma</a:t>
            </a:r>
          </a:p>
          <a:p>
            <a:pPr>
              <a:lnSpc>
                <a:spcPct val="90000"/>
              </a:lnSpc>
            </a:pPr>
            <a:r>
              <a:rPr lang="fi-FI" sz="2400" b="1"/>
              <a:t>Empiirinen kokemus saavuttaa aistimalla</a:t>
            </a:r>
          </a:p>
          <a:p>
            <a:pPr>
              <a:lnSpc>
                <a:spcPct val="90000"/>
              </a:lnSpc>
            </a:pPr>
            <a:r>
              <a:rPr lang="fi-FI" sz="2400" b="1"/>
              <a:t>maailmasta</a:t>
            </a:r>
          </a:p>
          <a:p>
            <a:pPr>
              <a:lnSpc>
                <a:spcPct val="90000"/>
              </a:lnSpc>
            </a:pPr>
            <a:r>
              <a:rPr lang="fi-FI" sz="2400" b="1" i="1"/>
              <a:t>Fenomeenit eli ilmiöt</a:t>
            </a:r>
          </a:p>
          <a:p>
            <a:pPr>
              <a:lnSpc>
                <a:spcPct val="90000"/>
              </a:lnSpc>
            </a:pPr>
            <a:r>
              <a:rPr lang="fi-FI" sz="2400" b="1"/>
              <a:t>Maailma, jonka ihminen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sz="2400" b="1"/>
              <a:t>    </a:t>
            </a:r>
            <a:r>
              <a:rPr lang="fi-FI" sz="2400" b="1" u="sng"/>
              <a:t>havaitsee</a:t>
            </a:r>
          </a:p>
        </p:txBody>
      </p:sp>
      <p:pic>
        <p:nvPicPr>
          <p:cNvPr id="149510" name="Picture 6" descr="j033980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508500"/>
            <a:ext cx="3887787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build="p"/>
      <p:bldP spid="14950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                               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4316412" cy="6264275"/>
          </a:xfrm>
          <a:solidFill>
            <a:srgbClr val="79D6F7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533400" indent="-533400">
              <a:buFontTx/>
              <a:buAutoNum type="arabicParenR" startAt="2"/>
            </a:pPr>
            <a:r>
              <a:rPr lang="fi-FI" u="sng"/>
              <a:t>Elean filosofit:</a:t>
            </a:r>
          </a:p>
          <a:p>
            <a:pPr marL="533400" indent="-533400">
              <a:buFontTx/>
              <a:buChar char="-"/>
            </a:pPr>
            <a:r>
              <a:rPr lang="fi-FI"/>
              <a:t>Parmenides:  ”Vain olevaa voi tutkia”</a:t>
            </a:r>
          </a:p>
          <a:p>
            <a:pPr marL="533400" indent="-533400">
              <a:buFontTx/>
              <a:buChar char="-"/>
            </a:pPr>
            <a:r>
              <a:rPr lang="fi-FI"/>
              <a:t>Zenon:  ”Kaikki </a:t>
            </a:r>
          </a:p>
          <a:p>
            <a:pPr marL="533400" indent="-533400">
              <a:buFontTx/>
              <a:buNone/>
            </a:pPr>
            <a:r>
              <a:rPr lang="fi-FI"/>
              <a:t>	liike on harhaa”</a:t>
            </a:r>
          </a:p>
          <a:p>
            <a:pPr marL="533400" indent="-533400">
              <a:buFontTx/>
              <a:buChar char="-"/>
            </a:pPr>
            <a:r>
              <a:rPr lang="fi-FI"/>
              <a:t>Empedokles, Demokritos, Leukippos (atomismi)</a:t>
            </a:r>
          </a:p>
          <a:p>
            <a:pPr marL="533400" indent="-533400">
              <a:buFontTx/>
              <a:buNone/>
            </a:pPr>
            <a:endParaRPr lang="fi-FI"/>
          </a:p>
          <a:p>
            <a:pPr marL="533400" indent="-533400">
              <a:buFontTx/>
              <a:buNone/>
            </a:pPr>
            <a:endParaRPr lang="fi-FI"/>
          </a:p>
          <a:p>
            <a:pPr marL="533400" indent="-533400">
              <a:buFontTx/>
              <a:buNone/>
            </a:pPr>
            <a:r>
              <a:rPr lang="fi-FI"/>
              <a:t>MUUTTUMATTOMUUS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i-FI"/>
              <a:t>                                              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827088" y="43656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pic>
        <p:nvPicPr>
          <p:cNvPr id="9227" name="Picture 11" descr="parmeni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14290"/>
            <a:ext cx="3071834" cy="3571900"/>
          </a:xfrm>
          <a:prstGeom prst="rect">
            <a:avLst/>
          </a:prstGeom>
          <a:noFill/>
        </p:spPr>
      </p:pic>
      <p:pic>
        <p:nvPicPr>
          <p:cNvPr id="9233" name="Picture 17" descr="demokri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00438"/>
            <a:ext cx="257175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  <a:solidFill>
            <a:srgbClr val="68F5FC"/>
          </a:solidFill>
          <a:ln>
            <a:solidFill>
              <a:srgbClr val="FE4D30"/>
            </a:solidFill>
          </a:ln>
        </p:spPr>
        <p:txBody>
          <a:bodyPr>
            <a:normAutofit fontScale="90000"/>
          </a:bodyPr>
          <a:lstStyle/>
          <a:p>
            <a:r>
              <a:rPr lang="fi-FI" sz="4000"/>
              <a:t>Soren Kierkegaard (1813-1855)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4038600" cy="5832475"/>
          </a:xfrm>
          <a:solidFill>
            <a:srgbClr val="E7EA7A"/>
          </a:solidFill>
          <a:ln>
            <a:solidFill>
              <a:srgbClr val="FE4D30"/>
            </a:solidFill>
          </a:ln>
        </p:spPr>
        <p:txBody>
          <a:bodyPr/>
          <a:lstStyle/>
          <a:p>
            <a:r>
              <a:rPr lang="fi-FI" sz="2400" b="1"/>
              <a:t>Tanskalainen ajattelija, filosofinen kirjailija, opiskeli teologiaa</a:t>
            </a:r>
          </a:p>
          <a:p>
            <a:r>
              <a:rPr lang="fi-FI" sz="2400" b="1"/>
              <a:t>Varhainen eksistentialismi</a:t>
            </a:r>
          </a:p>
          <a:p>
            <a:r>
              <a:rPr lang="fi-FI" sz="2400" b="1"/>
              <a:t>Kirjoitti perinnön turvin salanimillä, kuoli erakkona 42-vuotiaana</a:t>
            </a:r>
          </a:p>
          <a:p>
            <a:pPr>
              <a:buFontTx/>
              <a:buNone/>
            </a:pPr>
            <a:endParaRPr lang="fi-FI" sz="2400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r>
              <a:rPr lang="fi-FI" sz="24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Tunnetuimmat teokset:</a:t>
            </a:r>
          </a:p>
          <a:p>
            <a:pPr>
              <a:buFontTx/>
              <a:buNone/>
            </a:pPr>
            <a:r>
              <a:rPr lang="fi-FI" sz="2400" b="1"/>
              <a:t>”Päättävä epätieteellinen jälkikirjoitus” (1846)</a:t>
            </a:r>
          </a:p>
          <a:p>
            <a:pPr>
              <a:buFontTx/>
              <a:buNone/>
            </a:pPr>
            <a:r>
              <a:rPr lang="fi-FI" sz="2400" b="1"/>
              <a:t>”Joko tai” (Enten eller, 1843)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6613"/>
            <a:ext cx="4038600" cy="5832475"/>
          </a:xfrm>
          <a:solidFill>
            <a:srgbClr val="BAFB8D"/>
          </a:solidFill>
          <a:ln>
            <a:solidFill>
              <a:srgbClr val="FE4D3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fi-FI" sz="2400"/>
              <a:t>                                             </a:t>
            </a:r>
          </a:p>
        </p:txBody>
      </p:sp>
      <p:pic>
        <p:nvPicPr>
          <p:cNvPr id="153607" name="Picture 7" descr="New-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700213"/>
            <a:ext cx="36718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build="p"/>
      <p:bldP spid="15360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18488" cy="476250"/>
          </a:xfrm>
          <a:solidFill>
            <a:srgbClr val="68F5FC"/>
          </a:solidFill>
          <a:ln>
            <a:solidFill>
              <a:srgbClr val="FE4D30"/>
            </a:solidFill>
          </a:ln>
        </p:spPr>
        <p:txBody>
          <a:bodyPr>
            <a:normAutofit fontScale="90000"/>
          </a:bodyPr>
          <a:lstStyle/>
          <a:p>
            <a:r>
              <a:rPr lang="fi-FI" sz="4000"/>
              <a:t>Soren Kierkegaard (1813-1855)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4038600" cy="58324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i-FI" sz="2400"/>
              <a:t>                                                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620713"/>
            <a:ext cx="4787900" cy="6237287"/>
          </a:xfrm>
          <a:solidFill>
            <a:srgbClr val="BAFB8D"/>
          </a:solidFill>
          <a:ln>
            <a:solidFill>
              <a:srgbClr val="FE4D30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i-FI" sz="2400" b="1" u="sng" dirty="0"/>
              <a:t>Pääajatukset: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400" b="1" dirty="0"/>
              <a:t>Ei systemaattista oppia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400" b="1" dirty="0" err="1"/>
              <a:t>YKSILÖ=totuus</a:t>
            </a:r>
            <a:r>
              <a:rPr lang="fi-FI" sz="2400" b="1" dirty="0"/>
              <a:t> (MINÄ)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400" b="1" dirty="0" err="1"/>
              <a:t>JOUKKO=epätotuus</a:t>
            </a:r>
            <a:endParaRPr lang="fi-FI" sz="2400" b="1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400" b="1" dirty="0"/>
              <a:t>Radikaali subjektivismi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400" b="1" dirty="0"/>
              <a:t>Minämuotoinen filosofia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2400" b="1" dirty="0"/>
              <a:t>Hegel-kritiikki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2400" b="1" dirty="0"/>
              <a:t>(ihminen muuttuva ja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2400" b="1" dirty="0"/>
              <a:t> ristiriitainen )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sz="2400" b="1" u="sng" dirty="0"/>
          </a:p>
          <a:p>
            <a:pPr>
              <a:lnSpc>
                <a:spcPct val="80000"/>
              </a:lnSpc>
              <a:buFontTx/>
              <a:buNone/>
            </a:pPr>
            <a:r>
              <a:rPr lang="fi-FI" sz="2400" b="1" u="sng" dirty="0"/>
              <a:t>Elämisen tasot</a:t>
            </a:r>
            <a:r>
              <a:rPr lang="fi-FI" sz="2400" b="1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2400" b="1" dirty="0"/>
              <a:t>1)Esteettinen taso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2400" b="1" dirty="0"/>
              <a:t>2)Moraalinen taso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2400" b="1" u="sng" dirty="0"/>
              <a:t>3)Uskonnollinen taso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2400" b="1" dirty="0"/>
              <a:t>-	Olemassaolo edellyttää ”HYPPYÄ USKON VARAAN”</a:t>
            </a:r>
          </a:p>
        </p:txBody>
      </p:sp>
      <p:pic>
        <p:nvPicPr>
          <p:cNvPr id="155654" name="Picture 6" descr="kirkega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4071966" cy="5143536"/>
          </a:xfrm>
          <a:prstGeom prst="rect">
            <a:avLst/>
          </a:prstGeom>
          <a:noFill/>
          <a:ln w="9525">
            <a:solidFill>
              <a:srgbClr val="FE4D3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  <p:bldP spid="15565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2" name="Picture 6" descr="heg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4176712" cy="6162675"/>
          </a:xfrm>
          <a:prstGeom prst="rect">
            <a:avLst/>
          </a:prstGeom>
          <a:noFill/>
          <a:ln w="9525">
            <a:solidFill>
              <a:srgbClr val="FE4D30"/>
            </a:solidFill>
            <a:miter lim="800000"/>
            <a:headEnd/>
            <a:tailEnd/>
          </a:ln>
        </p:spPr>
      </p:pic>
      <p:pic>
        <p:nvPicPr>
          <p:cNvPr id="173063" name="Picture 7" descr="heg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908050"/>
            <a:ext cx="3671887" cy="4968875"/>
          </a:xfrm>
          <a:prstGeom prst="rect">
            <a:avLst/>
          </a:prstGeom>
          <a:noFill/>
          <a:ln w="9525">
            <a:solidFill>
              <a:srgbClr val="FE4D3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1125538"/>
          </a:xfrm>
          <a:solidFill>
            <a:srgbClr val="32C0F2"/>
          </a:solidFill>
          <a:ln>
            <a:solidFill>
              <a:srgbClr val="FE4D30"/>
            </a:solidFill>
          </a:ln>
        </p:spPr>
        <p:txBody>
          <a:bodyPr>
            <a:normAutofit fontScale="90000"/>
          </a:bodyPr>
          <a:lstStyle/>
          <a:p>
            <a:r>
              <a:rPr lang="fi-FI" sz="4000"/>
              <a:t>Georg Wilhelm Friedrich Hegel (1770-1831)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038600" cy="5183188"/>
          </a:xfrm>
          <a:solidFill>
            <a:srgbClr val="32C0F2"/>
          </a:solidFill>
          <a:ln>
            <a:solidFill>
              <a:srgbClr val="FE4D3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sz="2400" b="1"/>
              <a:t>Teologi,  Heidelbergin yliopiston professori, Berliinin yliopiston professori</a:t>
            </a:r>
          </a:p>
          <a:p>
            <a:pPr>
              <a:lnSpc>
                <a:spcPct val="80000"/>
              </a:lnSpc>
            </a:pPr>
            <a:r>
              <a:rPr lang="fi-FI" sz="2400" b="1"/>
              <a:t>Perheellinen, lapsia</a:t>
            </a:r>
          </a:p>
          <a:p>
            <a:pPr>
              <a:lnSpc>
                <a:spcPct val="80000"/>
              </a:lnSpc>
            </a:pPr>
            <a:r>
              <a:rPr lang="fi-FI" sz="2400" b="1"/>
              <a:t>Suosittu luennoitsija, ensimmäisiä varsinaisia ”yliopistofilosofeja”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sz="2400" b="1" u="sng"/>
          </a:p>
          <a:p>
            <a:pPr>
              <a:lnSpc>
                <a:spcPct val="80000"/>
              </a:lnSpc>
              <a:buFontTx/>
              <a:buNone/>
            </a:pPr>
            <a:r>
              <a:rPr lang="fi-FI" sz="2400" b="1" u="sng"/>
              <a:t>Pääteos:</a:t>
            </a:r>
            <a:r>
              <a:rPr lang="fi-FI" sz="2400" b="1"/>
              <a:t> ”Filosofisten tieteiden ensyklopedia pääpiirteissään” (Enzycklopeadie der Philosophfischen Wissenschaften, 1818-1830)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773238"/>
            <a:ext cx="4038600" cy="4525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i-FI" sz="2400"/>
              <a:t>                                 </a:t>
            </a:r>
          </a:p>
        </p:txBody>
      </p:sp>
      <p:pic>
        <p:nvPicPr>
          <p:cNvPr id="174088" name="Picture 8" descr="heg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196975"/>
            <a:ext cx="3514725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 build="p"/>
      <p:bldP spid="17408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32C0F2"/>
          </a:solidFill>
          <a:ln>
            <a:solidFill>
              <a:srgbClr val="FE4D30"/>
            </a:solidFill>
          </a:ln>
        </p:spPr>
        <p:txBody>
          <a:bodyPr>
            <a:normAutofit fontScale="90000"/>
          </a:bodyPr>
          <a:lstStyle/>
          <a:p>
            <a:r>
              <a:rPr lang="fi-FI" sz="4000"/>
              <a:t>Hegelin pääopit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4608513" cy="5805487"/>
          </a:xfrm>
          <a:solidFill>
            <a:srgbClr val="BAFB8D"/>
          </a:solidFill>
          <a:ln>
            <a:solidFill>
              <a:srgbClr val="FE4D3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 b="1" u="sng"/>
              <a:t>Absoluuttinen idealismi: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/>
              <a:t>Monismi (panteismi?)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/>
              <a:t>Maailmaa hallitsee järki = jumala =henki= kaikkeus=absoluutti=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/>
              <a:t>	maailmanhenki=Yksi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b="1" u="sng"/>
              <a:t>Teesi + antiteesi = synteesi</a:t>
            </a:r>
            <a:r>
              <a:rPr lang="fi-FI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/>
              <a:t>-	dialektiikka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b="1" u="sng"/>
              <a:t>Valtio-oppi: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/>
              <a:t>-	Vain valtio mahdollistaa vapauden, jossa ilmenee dialektiikka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/>
              <a:t>                    </a:t>
            </a:r>
          </a:p>
        </p:txBody>
      </p:sp>
      <p:pic>
        <p:nvPicPr>
          <p:cNvPr id="176136" name="Picture 8" descr="hegel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850" y="1052513"/>
            <a:ext cx="4248150" cy="5805487"/>
          </a:xfrm>
          <a:prstGeom prst="rect">
            <a:avLst/>
          </a:prstGeom>
          <a:noFill/>
          <a:ln w="9525">
            <a:solidFill>
              <a:srgbClr val="FE4D3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build="p"/>
      <p:bldP spid="17613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0" name="Picture 4" descr="mar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563" y="-134938"/>
            <a:ext cx="9256713" cy="712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solidFill>
            <a:srgbClr val="BAFB8D"/>
          </a:solidFill>
          <a:ln>
            <a:solidFill>
              <a:srgbClr val="FE4D30"/>
            </a:solidFill>
          </a:ln>
        </p:spPr>
        <p:txBody>
          <a:bodyPr>
            <a:normAutofit fontScale="90000"/>
          </a:bodyPr>
          <a:lstStyle/>
          <a:p>
            <a:r>
              <a:rPr lang="fi-FI" sz="4000"/>
              <a:t>Karl Marx (1818-1883)</a:t>
            </a: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316412" cy="5761038"/>
          </a:xfrm>
          <a:solidFill>
            <a:srgbClr val="E7EA7A"/>
          </a:solidFill>
          <a:ln>
            <a:solidFill>
              <a:srgbClr val="FE4D30"/>
            </a:solidFill>
          </a:ln>
        </p:spPr>
        <p:txBody>
          <a:bodyPr/>
          <a:lstStyle/>
          <a:p>
            <a:r>
              <a:rPr lang="fi-FI"/>
              <a:t>Juutalainen tausta, isä asianajaja</a:t>
            </a:r>
          </a:p>
          <a:p>
            <a:r>
              <a:rPr lang="fi-FI"/>
              <a:t>Opiskeli lakia ja filosofiaa Berliinissä</a:t>
            </a:r>
          </a:p>
          <a:p>
            <a:r>
              <a:rPr lang="fi-FI"/>
              <a:t>”nuorhegeliläinen” älykkö, kirjailija, lehtimies</a:t>
            </a:r>
          </a:p>
          <a:p>
            <a:pPr>
              <a:buFontTx/>
              <a:buNone/>
            </a:pPr>
            <a:r>
              <a:rPr lang="fi-FI" b="1" u="sng"/>
              <a:t>Pääteokset:</a:t>
            </a:r>
          </a:p>
          <a:p>
            <a:pPr>
              <a:buFontTx/>
              <a:buNone/>
            </a:pPr>
            <a:r>
              <a:rPr lang="fi-FI"/>
              <a:t>”Kommunistisen puolueen manifesti” (1848, Marx ja Engels)</a:t>
            </a:r>
          </a:p>
          <a:p>
            <a:pPr>
              <a:buFontTx/>
              <a:buNone/>
            </a:pPr>
            <a:r>
              <a:rPr lang="fi-FI"/>
              <a:t>”Pääoma”(1864-1867)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/>
              <a:t>                      </a:t>
            </a:r>
          </a:p>
        </p:txBody>
      </p:sp>
      <p:pic>
        <p:nvPicPr>
          <p:cNvPr id="179209" name="Picture 9" descr="Kommunistisen puolueen manifestin alkuperäisen painoksen kansi">
            <a:hlinkClick r:id="rId2" tooltip="Kommunistisen puolueen manifestin alkuperäisen painoksen kansi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836613"/>
            <a:ext cx="3600450" cy="5876925"/>
          </a:xfrm>
          <a:prstGeom prst="rect">
            <a:avLst/>
          </a:prstGeom>
          <a:noFill/>
          <a:ln w="9525">
            <a:solidFill>
              <a:srgbClr val="FE4D30"/>
            </a:solidFill>
            <a:miter lim="800000"/>
            <a:headEnd/>
            <a:tailEnd/>
          </a:ln>
        </p:spPr>
      </p:pic>
      <p:pic>
        <p:nvPicPr>
          <p:cNvPr id="179211" name="Picture 11" descr="Das Kapital">
            <a:hlinkClick r:id="rId4" tooltip="Das Kapital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3429000"/>
            <a:ext cx="1714500" cy="2771775"/>
          </a:xfrm>
          <a:prstGeom prst="rect">
            <a:avLst/>
          </a:prstGeom>
          <a:noFill/>
          <a:ln w="9525">
            <a:solidFill>
              <a:srgbClr val="FE4D3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build="p"/>
      <p:bldP spid="17920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620713"/>
          </a:xfrm>
          <a:solidFill>
            <a:srgbClr val="FC6A42"/>
          </a:solidFill>
          <a:ln>
            <a:solidFill>
              <a:srgbClr val="32C0F2"/>
            </a:solidFill>
          </a:ln>
        </p:spPr>
        <p:txBody>
          <a:bodyPr>
            <a:normAutofit fontScale="90000"/>
          </a:bodyPr>
          <a:lstStyle/>
          <a:p>
            <a:r>
              <a:rPr lang="fi-FI" sz="4000"/>
              <a:t>Marxin pääopit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09625"/>
            <a:ext cx="5040312" cy="5859463"/>
          </a:xfrm>
          <a:solidFill>
            <a:srgbClr val="FC6A42"/>
          </a:solidFill>
          <a:ln>
            <a:solidFill>
              <a:srgbClr val="32C0F2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i-FI" b="1"/>
              <a:t>	</a:t>
            </a:r>
            <a:r>
              <a:rPr lang="fi-FI" b="1" u="sng"/>
              <a:t>Valtio-oppi: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b="1"/>
          </a:p>
          <a:p>
            <a:pPr>
              <a:lnSpc>
                <a:spcPct val="80000"/>
              </a:lnSpc>
              <a:buFontTx/>
              <a:buNone/>
            </a:pPr>
            <a:r>
              <a:rPr lang="fi-FI" b="1"/>
              <a:t>Hegel:</a:t>
            </a:r>
            <a:r>
              <a:rPr lang="fi-FI"/>
              <a:t>  ”taivaasta maahan”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b="1"/>
              <a:t>Marx:</a:t>
            </a:r>
            <a:r>
              <a:rPr lang="fi-FI"/>
              <a:t>  ”maasta taivaaseen”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/>
              <a:t>Yhteiskunta kehittyy kohti päämäärää, jossa </a:t>
            </a:r>
            <a:r>
              <a:rPr lang="fi-FI" u="sng"/>
              <a:t>tuotantosuhteet </a:t>
            </a:r>
            <a:r>
              <a:rPr lang="fi-FI"/>
              <a:t>(omistaminen) ja </a:t>
            </a:r>
            <a:r>
              <a:rPr lang="fi-FI" u="sng"/>
              <a:t>tuotantovoimat </a:t>
            </a:r>
            <a:r>
              <a:rPr lang="fi-FI"/>
              <a:t>(työntekijät, koneet, tehtaat) </a:t>
            </a:r>
            <a:r>
              <a:rPr lang="fi-FI" u="sng"/>
              <a:t>tasapainottelevat</a:t>
            </a:r>
            <a:r>
              <a:rPr lang="fi-FI"/>
              <a:t> (tuotantomuodot) päätyen kommunismiin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/>
              <a:t>Kapitalismin kritiikki</a:t>
            </a:r>
          </a:p>
          <a:p>
            <a:pPr lvl="2">
              <a:lnSpc>
                <a:spcPct val="80000"/>
              </a:lnSpc>
              <a:buFontTx/>
              <a:buChar char="-"/>
            </a:pPr>
            <a:endParaRPr lang="fi-FI" sz="2400"/>
          </a:p>
          <a:p>
            <a:pPr lvl="1">
              <a:lnSpc>
                <a:spcPct val="80000"/>
              </a:lnSpc>
              <a:buFontTx/>
              <a:buChar char="-"/>
            </a:pPr>
            <a:endParaRPr lang="fi-FI" sz="1200"/>
          </a:p>
          <a:p>
            <a:pPr lvl="1">
              <a:lnSpc>
                <a:spcPct val="80000"/>
              </a:lnSpc>
              <a:buFontTx/>
              <a:buNone/>
            </a:pPr>
            <a:endParaRPr lang="fi-FI" sz="1200"/>
          </a:p>
        </p:txBody>
      </p:sp>
      <p:pic>
        <p:nvPicPr>
          <p:cNvPr id="183304" name="Picture 8" descr="mar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484313"/>
            <a:ext cx="3492500" cy="4105275"/>
          </a:xfrm>
          <a:prstGeom prst="rect">
            <a:avLst/>
          </a:prstGeom>
          <a:noFill/>
          <a:ln w="9525">
            <a:solidFill>
              <a:srgbClr val="FE4D3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                                 </a:t>
            </a:r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92150"/>
            <a:ext cx="4475162" cy="5111750"/>
          </a:xfrm>
          <a:solidFill>
            <a:srgbClr val="FC6A42"/>
          </a:solidFill>
          <a:ln>
            <a:solidFill>
              <a:srgbClr val="32C0F2"/>
            </a:solidFill>
          </a:ln>
        </p:spPr>
        <p:txBody>
          <a:bodyPr/>
          <a:lstStyle/>
          <a:p>
            <a:r>
              <a:rPr lang="fi-FI" b="1" u="sng"/>
              <a:t>Materialismi:</a:t>
            </a:r>
          </a:p>
          <a:p>
            <a:pPr>
              <a:buFontTx/>
              <a:buNone/>
            </a:pPr>
            <a:r>
              <a:rPr lang="fi-FI"/>
              <a:t>	</a:t>
            </a:r>
            <a:r>
              <a:rPr lang="fi-FI" i="1">
                <a:solidFill>
                  <a:schemeClr val="accent2"/>
                </a:solidFill>
              </a:rPr>
              <a:t>”Yhteiskunnallinen oleminen määrää ihmisen tajunnan”</a:t>
            </a:r>
          </a:p>
          <a:p>
            <a:r>
              <a:rPr lang="fi-FI" b="1" u="sng"/>
              <a:t>Uskontokritiikki:</a:t>
            </a:r>
            <a:r>
              <a:rPr lang="fi-FI"/>
              <a:t>  </a:t>
            </a:r>
            <a:r>
              <a:rPr lang="fi-FI" i="1">
                <a:solidFill>
                  <a:schemeClr val="accent2"/>
                </a:solidFill>
              </a:rPr>
              <a:t>”Uskonto on kansan oopiumia”,</a:t>
            </a:r>
            <a:r>
              <a:rPr lang="fi-FI"/>
              <a:t> keino pitää alistetut kansanosat tyytyväisenä</a:t>
            </a: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i-FI"/>
              <a:t>                         </a:t>
            </a:r>
          </a:p>
        </p:txBody>
      </p:sp>
      <p:pic>
        <p:nvPicPr>
          <p:cNvPr id="186376" name="Picture 8" descr="Piipp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549275"/>
            <a:ext cx="3311525" cy="547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build="p"/>
      <p:bldP spid="18637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                           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3829048" cy="6024583"/>
          </a:xfrm>
          <a:solidFill>
            <a:srgbClr val="BAFB8D"/>
          </a:solidFill>
          <a:ln>
            <a:solidFill>
              <a:srgbClr val="32C0F2"/>
            </a:solidFill>
          </a:ln>
        </p:spPr>
        <p:txBody>
          <a:bodyPr>
            <a:normAutofit lnSpcReduction="10000"/>
          </a:bodyPr>
          <a:lstStyle/>
          <a:p>
            <a:r>
              <a:rPr lang="fi-FI" dirty="0" smtClean="0"/>
              <a:t>”En </a:t>
            </a:r>
            <a:r>
              <a:rPr lang="fi-FI" dirty="0"/>
              <a:t>ole ihminen, olen dynamiittia</a:t>
            </a:r>
            <a:r>
              <a:rPr lang="fi-FI" dirty="0" smtClean="0"/>
              <a:t>!”</a:t>
            </a:r>
            <a:endParaRPr lang="fi-FI" dirty="0"/>
          </a:p>
          <a:p>
            <a:r>
              <a:rPr lang="fi-FI" dirty="0" smtClean="0"/>
              <a:t>”Liekki </a:t>
            </a:r>
            <a:r>
              <a:rPr lang="fi-FI" dirty="0"/>
              <a:t>olen </a:t>
            </a:r>
            <a:r>
              <a:rPr lang="fi-FI" dirty="0" smtClean="0"/>
              <a:t>varmasti”</a:t>
            </a:r>
            <a:endParaRPr lang="fi-FI" dirty="0"/>
          </a:p>
          <a:p>
            <a:r>
              <a:rPr lang="fi-FI" dirty="0" smtClean="0"/>
              <a:t>”Kirjani </a:t>
            </a:r>
            <a:r>
              <a:rPr lang="fi-FI" dirty="0"/>
              <a:t>jyrähtää kuin </a:t>
            </a:r>
            <a:r>
              <a:rPr lang="fi-FI" dirty="0" smtClean="0"/>
              <a:t>tykinlaukaus”</a:t>
            </a:r>
            <a:endParaRPr lang="fi-FI" dirty="0"/>
          </a:p>
          <a:p>
            <a:r>
              <a:rPr lang="fi-FI" dirty="0" smtClean="0"/>
              <a:t>”Kaikki </a:t>
            </a:r>
            <a:r>
              <a:rPr lang="fi-FI" dirty="0"/>
              <a:t>luonnonvastaisuus on </a:t>
            </a:r>
            <a:r>
              <a:rPr lang="fi-FI" dirty="0" smtClean="0"/>
              <a:t>rappiota”</a:t>
            </a:r>
            <a:endParaRPr lang="fi-FI" dirty="0"/>
          </a:p>
          <a:p>
            <a:r>
              <a:rPr lang="fi-FI" dirty="0" smtClean="0"/>
              <a:t>”Pappiin </a:t>
            </a:r>
            <a:r>
              <a:rPr lang="fi-FI" dirty="0"/>
              <a:t>ei tepsi väittely, vaan </a:t>
            </a:r>
            <a:r>
              <a:rPr lang="fi-FI" dirty="0" smtClean="0"/>
              <a:t>vankila”</a:t>
            </a:r>
            <a:endParaRPr lang="fi-FI" dirty="0"/>
          </a:p>
        </p:txBody>
      </p:sp>
      <p:pic>
        <p:nvPicPr>
          <p:cNvPr id="9" name="Kuva 8" descr="j0423167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357298"/>
            <a:ext cx="3643338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        Ja Akilleus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  <a:solidFill>
            <a:srgbClr val="E7EA7A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fi-FI" sz="2800"/>
              <a:t>Zenonin argumentti liikettä vastaan:</a:t>
            </a:r>
          </a:p>
          <a:p>
            <a:pPr marL="609600" indent="-609600">
              <a:buFontTx/>
              <a:buAutoNum type="arabicParenR"/>
            </a:pPr>
            <a:r>
              <a:rPr lang="fi-FI" sz="2800" u="sng"/>
              <a:t>Stadionargumentti</a:t>
            </a:r>
          </a:p>
          <a:p>
            <a:pPr marL="609600" indent="-609600">
              <a:buFontTx/>
              <a:buChar char="-"/>
            </a:pPr>
            <a:r>
              <a:rPr lang="fi-FI" sz="2800"/>
              <a:t>Voitko juostessasi kilparadalla saavuttaa päämäärän?</a:t>
            </a:r>
          </a:p>
          <a:p>
            <a:pPr marL="609600" indent="-609600">
              <a:buFontTx/>
              <a:buAutoNum type="arabicParenR" startAt="2"/>
            </a:pPr>
            <a:r>
              <a:rPr lang="fi-FI" sz="2800" u="sng"/>
              <a:t>Akilleusargumentti</a:t>
            </a:r>
          </a:p>
          <a:p>
            <a:pPr marL="609600" indent="-609600">
              <a:buFontTx/>
              <a:buChar char="-"/>
            </a:pPr>
            <a:r>
              <a:rPr lang="fi-FI" sz="2800"/>
              <a:t>Akilleus ja kilpikonna kilpailevat.  Hitaampana kilpikonnalle annetaan etumatkaa.  Kumpi voittaa?</a:t>
            </a:r>
          </a:p>
          <a:p>
            <a:pPr marL="609600" indent="-609600">
              <a:buFontTx/>
              <a:buAutoNum type="arabicParenR" startAt="3"/>
            </a:pPr>
            <a:r>
              <a:rPr lang="fi-FI" sz="2800" u="sng"/>
              <a:t>Lentävä nuoli</a:t>
            </a:r>
          </a:p>
          <a:p>
            <a:pPr marL="609600" indent="-609600">
              <a:buFontTx/>
              <a:buNone/>
            </a:pPr>
            <a:r>
              <a:rPr lang="fi-FI" sz="2800"/>
              <a:t>-	Liikkuuko lentävä nuoli?</a:t>
            </a:r>
          </a:p>
        </p:txBody>
      </p:sp>
      <p:pic>
        <p:nvPicPr>
          <p:cNvPr id="14341" name="Picture 5" descr="Kilpikonna%20logo%20350%200407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3333750" cy="1382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solidFill>
            <a:srgbClr val="BAFB8D"/>
          </a:solidFill>
          <a:ln>
            <a:solidFill>
              <a:srgbClr val="32C0F2"/>
            </a:solidFill>
          </a:ln>
        </p:spPr>
        <p:txBody>
          <a:bodyPr>
            <a:normAutofit fontScale="90000"/>
          </a:bodyPr>
          <a:lstStyle/>
          <a:p>
            <a:r>
              <a:rPr lang="fi-FI" sz="4000"/>
              <a:t>Friedrich Nietzsche (1844-1900)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4316412" cy="5616575"/>
          </a:xfrm>
          <a:solidFill>
            <a:srgbClr val="BAFB8D"/>
          </a:solidFill>
          <a:ln>
            <a:solidFill>
              <a:srgbClr val="32C0F2"/>
            </a:solidFill>
          </a:ln>
        </p:spPr>
        <p:txBody>
          <a:bodyPr/>
          <a:lstStyle/>
          <a:p>
            <a:r>
              <a:rPr lang="fi-FI"/>
              <a:t>Opiskeli teologiaa ja filologiaa, papin poika</a:t>
            </a:r>
          </a:p>
          <a:p>
            <a:r>
              <a:rPr lang="fi-FI"/>
              <a:t>Filologian professori Baselin yliopistossa</a:t>
            </a:r>
          </a:p>
          <a:p>
            <a:r>
              <a:rPr lang="fi-FI"/>
              <a:t>Vapaa kirjailija</a:t>
            </a:r>
          </a:p>
          <a:p>
            <a:pPr>
              <a:buFontTx/>
              <a:buNone/>
            </a:pPr>
            <a:r>
              <a:rPr lang="fi-FI" b="1" u="sng"/>
              <a:t>Kirjallisuutta, esim.</a:t>
            </a:r>
          </a:p>
          <a:p>
            <a:pPr>
              <a:buFontTx/>
              <a:buNone/>
            </a:pPr>
            <a:r>
              <a:rPr lang="fi-FI"/>
              <a:t>”Näin puhui Zarathustra”</a:t>
            </a:r>
          </a:p>
          <a:p>
            <a:pPr>
              <a:buFontTx/>
              <a:buNone/>
            </a:pPr>
            <a:r>
              <a:rPr lang="fi-FI"/>
              <a:t>”Ecce homo”</a:t>
            </a:r>
          </a:p>
          <a:p>
            <a:pPr>
              <a:buFontTx/>
              <a:buNone/>
            </a:pPr>
            <a:r>
              <a:rPr lang="fi-FI"/>
              <a:t>”Antikristus”</a:t>
            </a:r>
          </a:p>
          <a:p>
            <a:pPr>
              <a:buFontTx/>
              <a:buNone/>
            </a:pPr>
            <a:r>
              <a:rPr lang="fi-FI"/>
              <a:t>”Iloinen tiede”</a:t>
            </a: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i-FI"/>
              <a:t>                               </a:t>
            </a:r>
          </a:p>
        </p:txBody>
      </p:sp>
      <p:pic>
        <p:nvPicPr>
          <p:cNvPr id="189447" name="Picture 7" descr="Nietzs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052513"/>
            <a:ext cx="3867150" cy="5467350"/>
          </a:xfrm>
          <a:prstGeom prst="rect">
            <a:avLst/>
          </a:prstGeom>
          <a:noFill/>
          <a:ln w="9525">
            <a:solidFill>
              <a:srgbClr val="32C0F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build="p"/>
      <p:bldP spid="18944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49275"/>
          </a:xfrm>
          <a:solidFill>
            <a:srgbClr val="BAFB8D"/>
          </a:solidFill>
          <a:ln>
            <a:solidFill>
              <a:srgbClr val="32C0F2"/>
            </a:solidFill>
          </a:ln>
        </p:spPr>
        <p:txBody>
          <a:bodyPr>
            <a:normAutofit fontScale="90000"/>
          </a:bodyPr>
          <a:lstStyle/>
          <a:p>
            <a:r>
              <a:rPr lang="fi-FI" sz="4000"/>
              <a:t>Nietzschen pääajatuksia</a:t>
            </a: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92150"/>
            <a:ext cx="4537075" cy="6049963"/>
          </a:xfrm>
          <a:solidFill>
            <a:srgbClr val="BAFB8D"/>
          </a:solidFill>
          <a:ln>
            <a:solidFill>
              <a:srgbClr val="32C0F2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 b="1" u="sng"/>
              <a:t>Tieto-oppi: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/>
              <a:t>Subjektiivinen todellisuus </a:t>
            </a:r>
            <a:r>
              <a:rPr lang="fi-FI" i="1">
                <a:solidFill>
                  <a:srgbClr val="FE4D30"/>
                </a:solidFill>
              </a:rPr>
              <a:t>”minä on vain otaksuma”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/>
              <a:t>Maailma on ihmisen fiktiota ja tulkintaa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/>
              <a:t>Puhdasta tietoisuutta ei ole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b="1" u="sng"/>
              <a:t>Moraalioppi: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/>
              <a:t>”herramoraali ja orjamoraali”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 i="1">
                <a:solidFill>
                  <a:srgbClr val="FE4D30"/>
                </a:solidFill>
              </a:rPr>
              <a:t>”Jumala on kuollut”</a:t>
            </a:r>
            <a:r>
              <a:rPr lang="fi-FI"/>
              <a:t> – ihminen luo itse omat arvonsa (ns. yli-ihmisoppi)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600200"/>
            <a:ext cx="34671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/>
              <a:t>                            </a:t>
            </a:r>
          </a:p>
        </p:txBody>
      </p:sp>
      <p:pic>
        <p:nvPicPr>
          <p:cNvPr id="6" name="Kuva 5" descr="j0332920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357430"/>
            <a:ext cx="392909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build="p"/>
      <p:bldP spid="19354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  <a:solidFill>
            <a:srgbClr val="BAFB8D"/>
          </a:solidFill>
          <a:ln>
            <a:solidFill>
              <a:srgbClr val="32C0F2"/>
            </a:solidFill>
          </a:ln>
        </p:spPr>
        <p:txBody>
          <a:bodyPr>
            <a:normAutofit fontScale="90000"/>
          </a:bodyPr>
          <a:lstStyle/>
          <a:p>
            <a:r>
              <a:rPr lang="fi-FI" sz="4000"/>
              <a:t>Jean-Paul Sartre (1905-1980)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4824412" cy="5832475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32C0F2"/>
            </a:solidFill>
          </a:ln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fi-FI" dirty="0"/>
              <a:t>Kaunokirjallinen filosofi</a:t>
            </a:r>
          </a:p>
          <a:p>
            <a:pPr marL="457200" indent="-457200">
              <a:lnSpc>
                <a:spcPct val="90000"/>
              </a:lnSpc>
            </a:pPr>
            <a:r>
              <a:rPr lang="fi-FI" dirty="0"/>
              <a:t>Eksistentialismi, vaikutteita </a:t>
            </a:r>
            <a:r>
              <a:rPr lang="fi-FI" dirty="0" err="1"/>
              <a:t>Husserlilta</a:t>
            </a:r>
            <a:r>
              <a:rPr lang="fi-FI" dirty="0"/>
              <a:t> ja </a:t>
            </a:r>
            <a:r>
              <a:rPr lang="fi-FI" dirty="0" err="1"/>
              <a:t>Heideggerilta</a:t>
            </a:r>
            <a:endParaRPr lang="fi-FI" dirty="0"/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fi-FI" b="1" u="sng" dirty="0" err="1"/>
              <a:t>Pääteos:</a:t>
            </a:r>
            <a:r>
              <a:rPr lang="fi-FI" dirty="0" err="1"/>
              <a:t>”Oleminen</a:t>
            </a:r>
            <a:r>
              <a:rPr lang="fi-FI" dirty="0"/>
              <a:t> ja </a:t>
            </a:r>
            <a:r>
              <a:rPr lang="fi-FI" dirty="0" err="1"/>
              <a:t>ei-mikään</a:t>
            </a:r>
            <a:r>
              <a:rPr lang="fi-FI" dirty="0"/>
              <a:t>”(</a:t>
            </a:r>
            <a:r>
              <a:rPr lang="fi-FI" dirty="0" err="1"/>
              <a:t>L´etre</a:t>
            </a:r>
            <a:r>
              <a:rPr lang="fi-FI" dirty="0"/>
              <a:t> et le </a:t>
            </a:r>
            <a:r>
              <a:rPr lang="fi-FI" dirty="0" err="1"/>
              <a:t>neant</a:t>
            </a:r>
            <a:r>
              <a:rPr lang="fi-FI" dirty="0"/>
              <a:t>, 1943)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fi-FI" b="1" u="sng" dirty="0"/>
              <a:t>Dualismi:</a:t>
            </a:r>
          </a:p>
          <a:p>
            <a:pPr marL="457200" indent="-457200">
              <a:lnSpc>
                <a:spcPct val="90000"/>
              </a:lnSpc>
              <a:buFontTx/>
              <a:buAutoNum type="arabicParenR"/>
            </a:pPr>
            <a:r>
              <a:rPr lang="fi-FI" b="1" i="1" dirty="0" err="1"/>
              <a:t>Etre</a:t>
            </a:r>
            <a:r>
              <a:rPr lang="fi-FI" b="1" i="1" dirty="0"/>
              <a:t> </a:t>
            </a:r>
            <a:r>
              <a:rPr lang="fi-FI" dirty="0"/>
              <a:t>= materiaalinen maailma (</a:t>
            </a:r>
            <a:r>
              <a:rPr lang="fi-FI" dirty="0" err="1"/>
              <a:t>olemassaoleva</a:t>
            </a:r>
            <a:r>
              <a:rPr lang="fi-FI" dirty="0"/>
              <a:t>, oleva itsessään, oleva itselleen)</a:t>
            </a:r>
          </a:p>
          <a:p>
            <a:pPr marL="457200" indent="-457200">
              <a:lnSpc>
                <a:spcPct val="90000"/>
              </a:lnSpc>
              <a:buFontTx/>
              <a:buAutoNum type="arabicParenR"/>
            </a:pPr>
            <a:r>
              <a:rPr lang="fi-FI" b="1" i="1" dirty="0" err="1"/>
              <a:t>Neant</a:t>
            </a:r>
            <a:r>
              <a:rPr lang="fi-FI" b="1" i="1" dirty="0"/>
              <a:t> </a:t>
            </a:r>
            <a:r>
              <a:rPr lang="fi-FI" dirty="0"/>
              <a:t>= ei mitään/tyhjyys</a:t>
            </a:r>
          </a:p>
          <a:p>
            <a:pPr marL="457200" indent="-457200">
              <a:lnSpc>
                <a:spcPct val="90000"/>
              </a:lnSpc>
              <a:buFontTx/>
              <a:buAutoNum type="arabicParenR"/>
            </a:pPr>
            <a:endParaRPr lang="fi-FI" dirty="0"/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836613"/>
            <a:ext cx="3816350" cy="3887787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32C0F2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u="sng" dirty="0"/>
              <a:t>Tietoisuus</a:t>
            </a:r>
            <a:r>
              <a:rPr lang="fi-FI" dirty="0"/>
              <a:t> on jonkin puuttumista, </a:t>
            </a:r>
            <a:r>
              <a:rPr lang="fi-FI" dirty="0" err="1"/>
              <a:t>järjettömyys/turhaut-</a:t>
            </a:r>
            <a:endParaRPr lang="fi-FI" dirty="0"/>
          </a:p>
          <a:p>
            <a:pPr>
              <a:lnSpc>
                <a:spcPct val="90000"/>
              </a:lnSpc>
              <a:buFontTx/>
              <a:buNone/>
            </a:pPr>
            <a:r>
              <a:rPr lang="fi-FI" dirty="0"/>
              <a:t>	</a:t>
            </a:r>
            <a:r>
              <a:rPr lang="fi-FI" dirty="0" err="1"/>
              <a:t>tavuus</a:t>
            </a:r>
            <a:endParaRPr lang="fi-FI" dirty="0"/>
          </a:p>
          <a:p>
            <a:pPr>
              <a:lnSpc>
                <a:spcPct val="90000"/>
              </a:lnSpc>
            </a:pPr>
            <a:r>
              <a:rPr lang="fi-FI" dirty="0"/>
              <a:t>Ihmisessä halu olla jotain (olla ”jumala”)</a:t>
            </a:r>
          </a:p>
          <a:p>
            <a:pPr>
              <a:lnSpc>
                <a:spcPct val="90000"/>
              </a:lnSpc>
            </a:pPr>
            <a:r>
              <a:rPr lang="fi-FI" dirty="0"/>
              <a:t>Seurauksena </a:t>
            </a:r>
            <a:r>
              <a:rPr lang="fi-FI" u="sng" dirty="0"/>
              <a:t>ahdistus ja ”vapauden vankila”</a:t>
            </a:r>
          </a:p>
          <a:p>
            <a:pPr>
              <a:lnSpc>
                <a:spcPct val="90000"/>
              </a:lnSpc>
              <a:buFontTx/>
              <a:buNone/>
            </a:pPr>
            <a:endParaRPr lang="fi-FI" u="sng" dirty="0"/>
          </a:p>
          <a:p>
            <a:pPr>
              <a:lnSpc>
                <a:spcPct val="90000"/>
              </a:lnSpc>
            </a:pPr>
            <a:endParaRPr lang="fi-FI" dirty="0"/>
          </a:p>
        </p:txBody>
      </p:sp>
      <p:pic>
        <p:nvPicPr>
          <p:cNvPr id="196616" name="Picture 8" descr="Sar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770438"/>
            <a:ext cx="1871663" cy="2087562"/>
          </a:xfrm>
          <a:prstGeom prst="rect">
            <a:avLst/>
          </a:prstGeom>
          <a:solidFill>
            <a:srgbClr val="F7FC32"/>
          </a:solidFill>
          <a:ln w="9525">
            <a:solidFill>
              <a:srgbClr val="FE4D3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p" animBg="1"/>
      <p:bldP spid="196614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41751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32C0F2"/>
            </a:solidFill>
          </a:ln>
        </p:spPr>
        <p:txBody>
          <a:bodyPr>
            <a:normAutofit fontScale="90000"/>
          </a:bodyPr>
          <a:lstStyle/>
          <a:p>
            <a:r>
              <a:rPr lang="fi-FI" sz="4000" dirty="0"/>
              <a:t>Simone de Beauvoir (1908-1986)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 sz="2400"/>
              <a:t>                       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836613"/>
            <a:ext cx="4752975" cy="5832475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32C0F2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2400" b="1" dirty="0"/>
              <a:t>Vapaan ja itsenäisen naisen ihannekuva</a:t>
            </a:r>
          </a:p>
          <a:p>
            <a:pPr>
              <a:lnSpc>
                <a:spcPct val="90000"/>
              </a:lnSpc>
            </a:pPr>
            <a:r>
              <a:rPr lang="fi-FI" sz="2400" b="1" dirty="0"/>
              <a:t>Sartren kumppani, naimaton, lapseton</a:t>
            </a:r>
          </a:p>
          <a:p>
            <a:pPr>
              <a:lnSpc>
                <a:spcPct val="90000"/>
              </a:lnSpc>
            </a:pPr>
            <a:r>
              <a:rPr lang="fi-FI" sz="2400" b="1" dirty="0"/>
              <a:t>Feminismin filosofiaa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sz="2400" b="1" u="sng" dirty="0"/>
              <a:t>Kaunokirjallisia teoksia:</a:t>
            </a:r>
            <a:r>
              <a:rPr lang="fi-FI" sz="2400" b="1" dirty="0"/>
              <a:t> esim.”Toinen sukupuoli”, ”Mandariinit”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sz="2400" b="1" dirty="0"/>
              <a:t>-	nainen alistettu ”toinen”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 sz="2400" b="1" i="1" dirty="0">
                <a:solidFill>
                  <a:srgbClr val="FE4D30"/>
                </a:solidFill>
              </a:rPr>
              <a:t>”Naiseksi ei synnytä, vaan tullaan”</a:t>
            </a:r>
            <a:r>
              <a:rPr lang="fi-FI" sz="2400" b="1" dirty="0"/>
              <a:t> – naisella oltava oikeus valita minuutensa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 sz="2400" b="1" dirty="0"/>
              <a:t>Äitiys alistaa naista historian käsitteiden alle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 sz="2400" b="1" dirty="0"/>
              <a:t>Vrt. Sartren eksistentialismi</a:t>
            </a:r>
          </a:p>
        </p:txBody>
      </p:sp>
      <p:pic>
        <p:nvPicPr>
          <p:cNvPr id="199690" name="Picture 10" descr="x5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2232025" cy="352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5" grpId="0" build="p"/>
      <p:bldP spid="199686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  <a:solidFill>
            <a:srgbClr val="68F5FC"/>
          </a:solidFill>
          <a:ln>
            <a:solidFill>
              <a:srgbClr val="FE4D30"/>
            </a:solidFill>
          </a:ln>
        </p:spPr>
        <p:txBody>
          <a:bodyPr>
            <a:normAutofit fontScale="90000"/>
          </a:bodyPr>
          <a:lstStyle/>
          <a:p>
            <a:r>
              <a:rPr lang="fi-FI" sz="4000"/>
              <a:t>Ludwig Wittgenstein (1889-1951)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316412" cy="5834063"/>
          </a:xfrm>
          <a:solidFill>
            <a:srgbClr val="BAFB8D"/>
          </a:solidFill>
          <a:ln>
            <a:solidFill>
              <a:srgbClr val="FE4D3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/>
              <a:t>Varakkaan itävältalaisperheen lapsi, opiskeli matematiikkaa ja fysiikkaa Cambridgessa</a:t>
            </a:r>
          </a:p>
          <a:p>
            <a:pPr>
              <a:lnSpc>
                <a:spcPct val="90000"/>
              </a:lnSpc>
            </a:pPr>
            <a:r>
              <a:rPr lang="fi-FI"/>
              <a:t>Vaikutteita G.E.Moorelta ja B.Russellilta</a:t>
            </a:r>
          </a:p>
          <a:p>
            <a:pPr>
              <a:lnSpc>
                <a:spcPct val="90000"/>
              </a:lnSpc>
            </a:pPr>
            <a:r>
              <a:rPr lang="fi-FI"/>
              <a:t>Yliopistolaitoksen lisäksi työskenteli koulussa ja sairaalassa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b="1" u="sng"/>
              <a:t>Pääteokset:</a:t>
            </a:r>
            <a:r>
              <a:rPr lang="fi-FI"/>
              <a:t>  ”Tractatus”, 1921;  ”Filosofisia tutkimuksia”, 1953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/>
              <a:t>                                    </a:t>
            </a:r>
          </a:p>
        </p:txBody>
      </p:sp>
      <p:pic>
        <p:nvPicPr>
          <p:cNvPr id="219146" name="Picture 10" descr="wittgenstei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00108"/>
            <a:ext cx="3744912" cy="5329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build="p"/>
      <p:bldP spid="21914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solidFill>
            <a:srgbClr val="BAFB8D"/>
          </a:solidFill>
          <a:ln>
            <a:solidFill>
              <a:srgbClr val="FE4D30"/>
            </a:solidFill>
          </a:ln>
        </p:spPr>
        <p:txBody>
          <a:bodyPr>
            <a:normAutofit fontScale="90000"/>
          </a:bodyPr>
          <a:lstStyle/>
          <a:p>
            <a:r>
              <a:rPr lang="fi-FI" sz="4000"/>
              <a:t>Wittgensteinin pääopit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5256212" cy="5832475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E4D30"/>
            </a:solidFill>
          </a:ln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fi-FI" dirty="0"/>
              <a:t>Pyrki paljastamaan kielen rajat: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fi-FI" b="1" u="sng" dirty="0"/>
              <a:t>Kielen kuvateoria:</a:t>
            </a:r>
            <a:r>
              <a:rPr lang="fi-FI" dirty="0"/>
              <a:t>  kieli on todellisuuden kuvaa ja asettaa ajattelun rajat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fi-FI" i="1" dirty="0">
                <a:solidFill>
                  <a:srgbClr val="FE4D30"/>
                </a:solidFill>
              </a:rPr>
              <a:t>”Siitä mistä ei voi puhua, pitää vaieta”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fi-FI" b="1" dirty="0"/>
              <a:t>2)</a:t>
            </a:r>
            <a:r>
              <a:rPr lang="fi-FI" dirty="0"/>
              <a:t>	</a:t>
            </a:r>
            <a:r>
              <a:rPr lang="fi-FI" b="1" u="sng" dirty="0"/>
              <a:t>Kielipeliteoria:</a:t>
            </a:r>
            <a:r>
              <a:rPr lang="fi-FI" dirty="0"/>
              <a:t> kuvateorian kritiikki, kieli on yhteydessä sen käyttöön ja käyttötarkoituksiin – ”kielipelit”; ”perheyhtäläisyys” (esim. eettinen kieli)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/>
              <a:t>                            </a:t>
            </a:r>
          </a:p>
        </p:txBody>
      </p:sp>
      <p:pic>
        <p:nvPicPr>
          <p:cNvPr id="221193" name="Picture 9" descr="wittgenst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857364"/>
            <a:ext cx="2663825" cy="324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 build="p" animBg="1"/>
      <p:bldP spid="221190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  <a:solidFill>
            <a:srgbClr val="E8F666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i-FI" sz="2800"/>
              <a:t>1900-luvun filosofian suuntaukset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4316412" cy="57610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arenR"/>
            </a:pPr>
            <a:r>
              <a:rPr lang="fi-FI" sz="2400" b="1" u="sng" dirty="0"/>
              <a:t>Analyyttinen filosofia ”Järki”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fi-FI" sz="2400" dirty="0"/>
              <a:t>loogis-analyyttinen pohdinta:  käsitteiden määrittely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fi-FI" sz="2400" dirty="0"/>
              <a:t>Sai alkunsa positivismista ja loogisesta empirismistä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fi-FI" sz="2400" dirty="0"/>
              <a:t>Korostaa kielen analyysiä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fi-FI" sz="2400" dirty="0" err="1"/>
              <a:t>Frege</a:t>
            </a:r>
            <a:r>
              <a:rPr lang="fi-FI" sz="2400" dirty="0"/>
              <a:t>, </a:t>
            </a:r>
            <a:r>
              <a:rPr lang="fi-FI" sz="2400" dirty="0" err="1"/>
              <a:t>Mach</a:t>
            </a:r>
            <a:r>
              <a:rPr lang="fi-FI" sz="2400" dirty="0"/>
              <a:t>, </a:t>
            </a:r>
            <a:r>
              <a:rPr lang="fi-FI" sz="2400" dirty="0" err="1"/>
              <a:t>Russell</a:t>
            </a:r>
            <a:r>
              <a:rPr lang="fi-FI" sz="2400" dirty="0"/>
              <a:t>, </a:t>
            </a:r>
            <a:r>
              <a:rPr lang="fi-FI" sz="2400" dirty="0" err="1"/>
              <a:t>Carnap</a:t>
            </a:r>
            <a:r>
              <a:rPr lang="fi-FI" sz="2400" dirty="0"/>
              <a:t>, Moore, Wittgenstein, Goodman, von Wright, Niiniluoto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endParaRPr lang="fi-FI" sz="2400" dirty="0"/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6613"/>
            <a:ext cx="4038600" cy="57610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AutoNum type="arabicParenR" startAt="2"/>
            </a:pPr>
            <a:r>
              <a:rPr lang="fi-FI" sz="2400" b="1" u="sng" dirty="0"/>
              <a:t>Eksistentialismi eli eksistenssifilosofia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i-FI" sz="2400" b="1" dirty="0"/>
              <a:t>	</a:t>
            </a:r>
            <a:r>
              <a:rPr lang="fi-FI" sz="2400" b="1" u="sng" dirty="0"/>
              <a:t>”Tunne”</a:t>
            </a:r>
          </a:p>
          <a:p>
            <a:pPr marL="457200" indent="-457200">
              <a:lnSpc>
                <a:spcPct val="80000"/>
              </a:lnSpc>
              <a:buFontTx/>
              <a:buChar char="-"/>
            </a:pPr>
            <a:r>
              <a:rPr lang="fi-FI" sz="2400" dirty="0"/>
              <a:t>Eksistenssi tulee ennen essentiaa (ominaisuudet, määreet)</a:t>
            </a:r>
          </a:p>
          <a:p>
            <a:pPr marL="457200" indent="-457200">
              <a:lnSpc>
                <a:spcPct val="80000"/>
              </a:lnSpc>
              <a:buFontTx/>
              <a:buChar char="-"/>
            </a:pPr>
            <a:r>
              <a:rPr lang="fi-FI" sz="2400" dirty="0"/>
              <a:t>Kaunokirjallinen suuntaus</a:t>
            </a:r>
          </a:p>
          <a:p>
            <a:pPr marL="457200" indent="-457200">
              <a:lnSpc>
                <a:spcPct val="80000"/>
              </a:lnSpc>
              <a:buFontTx/>
              <a:buChar char="-"/>
            </a:pPr>
            <a:r>
              <a:rPr lang="fi-FI" sz="2400" dirty="0" err="1"/>
              <a:t>Kierkegaard</a:t>
            </a:r>
            <a:r>
              <a:rPr lang="fi-FI" sz="2400" dirty="0"/>
              <a:t>, </a:t>
            </a:r>
            <a:r>
              <a:rPr lang="fi-FI" sz="2400" dirty="0" err="1"/>
              <a:t>Heidegger</a:t>
            </a:r>
            <a:r>
              <a:rPr lang="fi-FI" sz="2400" dirty="0"/>
              <a:t>, Sartre, de </a:t>
            </a:r>
            <a:r>
              <a:rPr lang="fi-FI" sz="2400" dirty="0" err="1"/>
              <a:t>Beuvoir</a:t>
            </a:r>
            <a:r>
              <a:rPr lang="fi-FI" sz="2400" dirty="0"/>
              <a:t>, Camus, Saarinen</a:t>
            </a:r>
          </a:p>
          <a:p>
            <a:pPr marL="457200" indent="-457200">
              <a:lnSpc>
                <a:spcPct val="80000"/>
              </a:lnSpc>
              <a:buFontTx/>
              <a:buAutoNum type="arabicParenR" startAt="3"/>
            </a:pPr>
            <a:r>
              <a:rPr lang="fi-FI" sz="2400" b="1" u="sng" dirty="0"/>
              <a:t>Fenomenologia eli ilmiöoppi, ”Tieto”</a:t>
            </a:r>
          </a:p>
          <a:p>
            <a:pPr marL="457200" indent="-457200">
              <a:lnSpc>
                <a:spcPct val="80000"/>
              </a:lnSpc>
              <a:buFontTx/>
              <a:buChar char="-"/>
            </a:pPr>
            <a:r>
              <a:rPr lang="fi-FI" sz="2400" dirty="0"/>
              <a:t>Kohteena tietokyky itse, tutkittavan ydin/ilmiö</a:t>
            </a:r>
          </a:p>
          <a:p>
            <a:pPr marL="457200" indent="-457200">
              <a:lnSpc>
                <a:spcPct val="80000"/>
              </a:lnSpc>
              <a:buFontTx/>
              <a:buChar char="-"/>
            </a:pPr>
            <a:r>
              <a:rPr lang="fi-FI" sz="2400" dirty="0" err="1"/>
              <a:t>Husserl</a:t>
            </a:r>
            <a:endParaRPr lang="fi-FI" sz="2400" dirty="0"/>
          </a:p>
        </p:txBody>
      </p:sp>
      <p:pic>
        <p:nvPicPr>
          <p:cNvPr id="228357" name="Picture 5" descr="j04062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797425"/>
            <a:ext cx="1784350" cy="180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nimBg="1"/>
      <p:bldP spid="228356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Martin Heidegger (1889-1976)</a:t>
            </a:r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52988"/>
          </a:xfrm>
          <a:solidFill>
            <a:srgbClr val="BAFB8D"/>
          </a:solidFill>
          <a:ln>
            <a:solidFill>
              <a:srgbClr val="FE4D30"/>
            </a:solidFill>
          </a:ln>
        </p:spPr>
        <p:txBody>
          <a:bodyPr/>
          <a:lstStyle/>
          <a:p>
            <a:r>
              <a:rPr lang="fi-FI"/>
              <a:t>Eksistentialisti</a:t>
            </a:r>
          </a:p>
          <a:p>
            <a:r>
              <a:rPr lang="fi-FI"/>
              <a:t>Fenomenologi (Husserl vaikutteet)</a:t>
            </a:r>
          </a:p>
          <a:p>
            <a:r>
              <a:rPr lang="fi-FI"/>
              <a:t>”Oleminen ja aika”(1927) – Olemassaoloa määrittävät:</a:t>
            </a:r>
          </a:p>
          <a:p>
            <a:pPr>
              <a:buFontTx/>
              <a:buNone/>
            </a:pPr>
            <a:r>
              <a:rPr lang="fi-FI"/>
              <a:t>1) Nykyisyys</a:t>
            </a:r>
          </a:p>
          <a:p>
            <a:pPr>
              <a:buFontTx/>
              <a:buNone/>
            </a:pPr>
            <a:r>
              <a:rPr lang="fi-FI"/>
              <a:t>2) Menneisyys</a:t>
            </a:r>
          </a:p>
          <a:p>
            <a:pPr>
              <a:buFontTx/>
              <a:buNone/>
            </a:pPr>
            <a:r>
              <a:rPr lang="fi-FI"/>
              <a:t>3) Tulevaisuus</a:t>
            </a:r>
          </a:p>
          <a:p>
            <a:pPr>
              <a:buFontTx/>
              <a:buNone/>
            </a:pPr>
            <a:endParaRPr lang="fi-FI"/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/>
              <a:t>Myöhempi Heidegger vaikutti yhdessä sartrelaisuuden kanssa</a:t>
            </a:r>
          </a:p>
          <a:p>
            <a:r>
              <a:rPr lang="fi-FI"/>
              <a:t>1900-merkittävimpiä ajattelijoita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                                </a:t>
            </a:r>
          </a:p>
        </p:txBody>
      </p:sp>
      <p:pic>
        <p:nvPicPr>
          <p:cNvPr id="238595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836613"/>
            <a:ext cx="3168650" cy="5040312"/>
          </a:xfrm>
          <a:ln>
            <a:solidFill>
              <a:srgbClr val="FF0000"/>
            </a:solidFill>
          </a:ln>
        </p:spPr>
      </p:pic>
      <p:sp>
        <p:nvSpPr>
          <p:cNvPr id="238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260350"/>
            <a:ext cx="5581650" cy="640873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fi-FI" b="1" u="sng" dirty="0" err="1"/>
              <a:t>Jurgen</a:t>
            </a:r>
            <a:r>
              <a:rPr lang="fi-FI" b="1" u="sng" dirty="0"/>
              <a:t> Habermas (s.1929):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fi-FI" sz="2000" b="1" dirty="0"/>
              <a:t>-  PRAGMATISMI JA KRIITTISYYS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fi-FI" sz="2000" b="1" dirty="0"/>
              <a:t>Kommunikatiivinen rationalismi (ihmiskunta kykenee saavuttamaan hyviä ja rationaalisia tavoitteita kun siirrytään henkilökohtaisesta kommunikaatiosta laajempaan rakenteelliseen viestintään)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fi-FI" sz="2000" b="1" dirty="0"/>
              <a:t>Ihanteena vapaa ja argumentoitu mediakulttuuri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fi-FI" sz="2000" b="1" u="sng" dirty="0"/>
              <a:t>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fi-FI" sz="2000" b="1" u="sng" dirty="0"/>
              <a:t>Ns. Frankfurtin koulukunta ja tiedon intressit:</a:t>
            </a:r>
            <a:endParaRPr lang="fi-FI" sz="2000" u="sng" dirty="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fi-FI" sz="2000" u="sng" dirty="0"/>
              <a:t>1)	Tekninen intressi</a:t>
            </a:r>
            <a:r>
              <a:rPr lang="fi-FI" sz="2000" dirty="0"/>
              <a:t> (tiede välinearvona, esim. luonnontieteet))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fi-FI" sz="2000" u="sng" dirty="0"/>
              <a:t>2)	Hermeneuttinen intressi</a:t>
            </a:r>
            <a:r>
              <a:rPr lang="fi-FI" sz="2000" dirty="0"/>
              <a:t> (tieteen tehtävänä tapahtumien ymmärtäminen, esim. historia)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fi-FI" sz="2000" u="sng" dirty="0"/>
              <a:t>3)	</a:t>
            </a:r>
            <a:r>
              <a:rPr lang="fi-FI" sz="2000" u="sng" dirty="0" err="1"/>
              <a:t>Emansipatorinen</a:t>
            </a:r>
            <a:r>
              <a:rPr lang="fi-FI" sz="2000" u="sng" dirty="0"/>
              <a:t> intressi</a:t>
            </a:r>
            <a:r>
              <a:rPr lang="fi-FI" sz="2000" dirty="0"/>
              <a:t> (väärästä tietoisuudesta vapauttaminen, esim. kriittinen yhteiskuntatiede)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fi-FI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85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8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8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8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8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8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  <p:bldP spid="238596" grpId="0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Mihail Bakunin (1814-1876)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i-FI" sz="2400" dirty="0"/>
              <a:t>Anarkisti</a:t>
            </a:r>
          </a:p>
          <a:p>
            <a:r>
              <a:rPr lang="fi-FI" sz="2400" dirty="0"/>
              <a:t>Marxin vastustaja</a:t>
            </a:r>
          </a:p>
          <a:p>
            <a:r>
              <a:rPr lang="fi-FI" sz="2400" dirty="0"/>
              <a:t>Anarkismin tavoitteena tuhota vanhat rakenteet, ei niinkään perustaa niille uutta</a:t>
            </a:r>
          </a:p>
          <a:p>
            <a:r>
              <a:rPr lang="fi-FI" sz="2400" dirty="0"/>
              <a:t>”Luovan tuhon anarkia”</a:t>
            </a:r>
          </a:p>
          <a:p>
            <a:r>
              <a:rPr lang="fi-FI" sz="2400" dirty="0"/>
              <a:t>Sorron vastustaja – positiivinen ihmiskäsitys – jos ei olisi valtiota, ei tarvittaisi poliisia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r>
              <a:rPr lang="fi-FI" sz="2400" dirty="0" smtClean="0"/>
              <a:t>           </a:t>
            </a:r>
            <a:endParaRPr lang="fi-FI" sz="2400" dirty="0"/>
          </a:p>
        </p:txBody>
      </p:sp>
      <p:pic>
        <p:nvPicPr>
          <p:cNvPr id="2396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125538"/>
            <a:ext cx="421163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9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9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9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9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                             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5175"/>
            <a:ext cx="4038600" cy="5040313"/>
          </a:xfrm>
          <a:solidFill>
            <a:srgbClr val="E7EA7A"/>
          </a:solidFill>
          <a:ln>
            <a:solidFill>
              <a:schemeClr val="folHlink"/>
            </a:solidFill>
          </a:ln>
        </p:spPr>
        <p:txBody>
          <a:bodyPr/>
          <a:lstStyle/>
          <a:p>
            <a:r>
              <a:rPr lang="fi-FI" u="sng"/>
              <a:t>Väitteet 1-2</a:t>
            </a:r>
          </a:p>
          <a:p>
            <a:pPr>
              <a:buFontTx/>
              <a:buChar char="-"/>
            </a:pPr>
            <a:r>
              <a:rPr lang="fi-FI"/>
              <a:t>Jos jokin matka on äärettömästi jaollinen, sitä ei voida kulkea loppuun äärellisessä ajassa</a:t>
            </a:r>
          </a:p>
          <a:p>
            <a:r>
              <a:rPr lang="fi-FI" u="sng"/>
              <a:t>Väite 3</a:t>
            </a:r>
          </a:p>
          <a:p>
            <a:pPr>
              <a:buFontTx/>
              <a:buNone/>
            </a:pPr>
            <a:r>
              <a:rPr lang="fi-FI"/>
              <a:t>-	Kappale on samassa tilassa äärellisen ajan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i-FI"/>
              <a:t>                                                          </a:t>
            </a:r>
          </a:p>
        </p:txBody>
      </p:sp>
      <p:pic>
        <p:nvPicPr>
          <p:cNvPr id="15365" name="Picture 5" descr="114339-the-stadion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813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/>
              <a:t>Georg H. von Wright (1916-2003)</a:t>
            </a: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fi-FI" sz="2400"/>
              <a:t>Analyyttinen filosofia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 sz="2400"/>
              <a:t>Wittgensteinin tilalle Cambridgeen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 sz="2400"/>
              <a:t>Peirce-tutkija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 sz="2400"/>
              <a:t>Humanisti – kirjoitti laajasti myös ns. suurelle yleisölle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 sz="2400"/>
              <a:t>Ns. deonttinen logiikka:  normatiivisten käsitteiden logiikka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 sz="2400"/>
              <a:t>Toisaalta tiedemies-toisaalta esseisti</a:t>
            </a:r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 sz="2400"/>
              <a:t>             </a:t>
            </a:r>
          </a:p>
        </p:txBody>
      </p:sp>
      <p:pic>
        <p:nvPicPr>
          <p:cNvPr id="2416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773238"/>
            <a:ext cx="4427537" cy="4248150"/>
          </a:xfrm>
          <a:prstGeom prst="rect">
            <a:avLst/>
          </a:prstGeom>
          <a:noFill/>
          <a:ln w="9525">
            <a:solidFill>
              <a:srgbClr val="FE4D3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1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1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1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1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1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i-FI" sz="4000" dirty="0" smtClean="0"/>
              <a:t>Kertaustehtäviä</a:t>
            </a:r>
            <a:endParaRPr lang="fi-FI" sz="4000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  <a:solidFill>
            <a:srgbClr val="E8F666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fi-FI" sz="2400"/>
              <a:t>Mikä oli ns. esisokraatikkojen keskeinen kiistanaihe ja millaisia kannanottoja siihen löytyi?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fi-FI" sz="2400"/>
              <a:t>Millainen oli Sokrateen vaikutus myöhempiin ajattelijoihin?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fi-FI" sz="2400"/>
              <a:t>Platonin pääopit?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fi-FI" sz="2400"/>
              <a:t>Vertaile Platonin ja Aristoteleen metafysiikkaa.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fi-FI" sz="2400"/>
              <a:t>Vertaile toisiinsa stoalaista ja epikurolaista ajattelua.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fi-FI" sz="2400"/>
              <a:t>Kuvaile keskiajan filosofiaa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fi-FI" sz="2400"/>
              <a:t>Mitä tarkoitetaan kartesiolaisella skeptismillä ja kartesiolaisella dualismilla?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fi-FI" sz="2400"/>
              <a:t>Miten Rousseau on tehnyt historiaa?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fi-FI" sz="2400"/>
              <a:t>Millaista on ns. humelainen empirismi?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fi-FI" sz="2400"/>
              <a:t>Kantin tieto-oppi ja metafysiikka.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fi-FI" sz="2400"/>
              <a:t>Hegeliläinen dialektiikka.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endParaRPr lang="fi-FI" sz="2400"/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endParaRPr lang="fi-FI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                          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2951163"/>
          </a:xfrm>
          <a:solidFill>
            <a:srgbClr val="E8F666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609600" indent="-609600">
              <a:buFontTx/>
              <a:buAutoNum type="arabicParenR" startAt="12"/>
            </a:pPr>
            <a:r>
              <a:rPr lang="fi-FI" sz="2400"/>
              <a:t>Marxilainen materialismi ja Hegel-kritiikki</a:t>
            </a:r>
          </a:p>
          <a:p>
            <a:pPr marL="609600" indent="-609600">
              <a:buFontTx/>
              <a:buAutoNum type="arabicParenR" startAt="12"/>
            </a:pPr>
            <a:r>
              <a:rPr lang="fi-FI" sz="2400"/>
              <a:t>Millainen eksistentialisti Kierkegaard oli?</a:t>
            </a:r>
          </a:p>
          <a:p>
            <a:pPr marL="609600" indent="-609600">
              <a:buFontTx/>
              <a:buAutoNum type="arabicParenR" startAt="12"/>
            </a:pPr>
            <a:r>
              <a:rPr lang="fi-FI" sz="2400"/>
              <a:t>Nietzsche ja yli-ihmisyys.</a:t>
            </a:r>
          </a:p>
          <a:p>
            <a:pPr marL="609600" indent="-609600">
              <a:buFontTx/>
              <a:buAutoNum type="arabicParenR" startAt="12"/>
            </a:pPr>
            <a:r>
              <a:rPr lang="fi-FI" sz="2400"/>
              <a:t>Miten ”ahdistus” liittyy Sartren ja de Beauvoirin ajatteluun? </a:t>
            </a:r>
          </a:p>
          <a:p>
            <a:pPr marL="609600" indent="-609600">
              <a:buFontTx/>
              <a:buAutoNum type="arabicParenR" startAt="12"/>
            </a:pPr>
            <a:r>
              <a:rPr lang="fi-FI" sz="2400"/>
              <a:t>Mitä tarkoittaa ns. wittgensteinilainen ajattelu?</a:t>
            </a:r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00372"/>
            <a:ext cx="5472112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E7EA7A"/>
          </a:solidFill>
          <a:ln>
            <a:solidFill>
              <a:schemeClr val="folHlink"/>
            </a:solidFill>
          </a:ln>
        </p:spPr>
        <p:txBody>
          <a:bodyPr/>
          <a:lstStyle/>
          <a:p>
            <a:r>
              <a:rPr lang="fi-FI" sz="3200"/>
              <a:t>Kreikan kultakausi – Sokrates (470-399)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196975"/>
            <a:ext cx="4646642" cy="5446735"/>
          </a:xfrm>
          <a:solidFill>
            <a:srgbClr val="BAFB8D"/>
          </a:solidFill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r>
              <a:rPr lang="fi-FI" sz="24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Sokrates</a:t>
            </a:r>
            <a:r>
              <a:rPr lang="fi-FI" sz="2400" b="1" dirty="0"/>
              <a:t> </a:t>
            </a:r>
            <a:r>
              <a:rPr lang="fi-FI" sz="2400" b="1" dirty="0" err="1"/>
              <a:t>sofroniskoksenpoika</a:t>
            </a:r>
            <a:endParaRPr lang="fi-FI" sz="2400" b="1" dirty="0"/>
          </a:p>
          <a:p>
            <a:pPr>
              <a:buFontTx/>
              <a:buNone/>
            </a:pPr>
            <a:r>
              <a:rPr lang="fi-FI" sz="2400" b="1" dirty="0"/>
              <a:t>-	Ei kirjallista tuotantoa, tunnetaan Platonin, Aristofaneen ja </a:t>
            </a:r>
            <a:r>
              <a:rPr lang="fi-FI" sz="2400" b="1" dirty="0" err="1"/>
              <a:t>Ksenofonin</a:t>
            </a:r>
            <a:r>
              <a:rPr lang="fi-FI" sz="2400" b="1" dirty="0"/>
              <a:t> tekstien perusteella</a:t>
            </a:r>
          </a:p>
          <a:p>
            <a:pPr>
              <a:buFontTx/>
              <a:buChar char="-"/>
            </a:pPr>
            <a:r>
              <a:rPr lang="fi-FI" sz="2400" b="1" dirty="0"/>
              <a:t>Väittelijä, käsitteiden määrittelijä </a:t>
            </a:r>
          </a:p>
          <a:p>
            <a:pPr>
              <a:buFontTx/>
              <a:buChar char="-"/>
            </a:pPr>
            <a:r>
              <a:rPr lang="fi-FI" sz="2400" b="1" dirty="0"/>
              <a:t>”Paarma, joka puree ihmisiä”</a:t>
            </a:r>
          </a:p>
          <a:p>
            <a:pPr>
              <a:buFontTx/>
              <a:buChar char="-"/>
            </a:pPr>
            <a:r>
              <a:rPr lang="fi-FI" sz="2400" b="1" dirty="0"/>
              <a:t>”Kätilö, joka synnyttää uutta tietoa”</a:t>
            </a:r>
          </a:p>
          <a:p>
            <a:pPr>
              <a:buFontTx/>
              <a:buChar char="-"/>
            </a:pPr>
            <a:r>
              <a:rPr lang="fi-FI" sz="2400" b="1" dirty="0"/>
              <a:t>Filosofian marttyyrihahmo – kuoli juotuaan myrkkypikarin, syyte:  nuorison turmelu ja jumalanpilkka</a:t>
            </a:r>
          </a:p>
          <a:p>
            <a:pPr>
              <a:buFontTx/>
              <a:buNone/>
            </a:pPr>
            <a:endParaRPr lang="fi-FI" sz="2400" b="1" dirty="0"/>
          </a:p>
          <a:p>
            <a:pPr>
              <a:buFontTx/>
              <a:buNone/>
            </a:pPr>
            <a:endParaRPr lang="fi-FI" sz="24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1500174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fi-FI" sz="2400"/>
              <a:t>                                               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5429256" y="1714488"/>
            <a:ext cx="30003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fi-FI" sz="24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Sokrateen pääopit:</a:t>
            </a:r>
          </a:p>
          <a:p>
            <a:pPr marL="533400" indent="-533400">
              <a:buFontTx/>
              <a:buAutoNum type="arabicParenR"/>
            </a:pPr>
            <a:endParaRPr lang="fi-FI" sz="2400" b="1" dirty="0" smtClean="0"/>
          </a:p>
          <a:p>
            <a:pPr marL="533400" indent="-533400">
              <a:buFontTx/>
              <a:buAutoNum type="arabicParenR"/>
            </a:pPr>
            <a:r>
              <a:rPr lang="fi-FI" sz="2400" b="1" dirty="0" smtClean="0"/>
              <a:t>Tieto/viisaus sinänsä arvokasta</a:t>
            </a:r>
          </a:p>
          <a:p>
            <a:pPr marL="533400" indent="-533400">
              <a:buFontTx/>
              <a:buAutoNum type="arabicParenR"/>
            </a:pPr>
            <a:r>
              <a:rPr lang="fi-FI" sz="2400" b="1" dirty="0" smtClean="0"/>
              <a:t>Usko ihmiseen ja ihmisen kykyyn tehdä oikein (</a:t>
            </a:r>
            <a:r>
              <a:rPr lang="fi-FI" sz="2400" b="1" dirty="0" err="1" smtClean="0"/>
              <a:t>vrt.omatunto</a:t>
            </a:r>
            <a:r>
              <a:rPr lang="fi-FI" sz="2400" b="1" dirty="0" smtClean="0"/>
              <a:t>)</a:t>
            </a:r>
          </a:p>
          <a:p>
            <a:pPr marL="533400" indent="-533400">
              <a:buFontTx/>
              <a:buAutoNum type="arabicParenR"/>
            </a:pPr>
            <a:r>
              <a:rPr lang="fi-FI" sz="2400" b="1" dirty="0" smtClean="0"/>
              <a:t>Filosofia:  viisauden rakkaus</a:t>
            </a:r>
            <a:endParaRPr lang="fi-FI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  <a:solidFill>
            <a:srgbClr val="BAFB8D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fi-FI" sz="4000"/>
              <a:t>Platon (427-347)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752975" cy="5761038"/>
          </a:xfrm>
          <a:solidFill>
            <a:srgbClr val="E7EA7A"/>
          </a:solidFill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/>
              <a:t>Platys = leveä, hartiakas (oikea nimi Aristokles)</a:t>
            </a:r>
          </a:p>
          <a:p>
            <a:pPr>
              <a:lnSpc>
                <a:spcPct val="90000"/>
              </a:lnSpc>
            </a:pPr>
            <a:r>
              <a:rPr lang="fi-FI"/>
              <a:t>Sokrateen oppilas</a:t>
            </a:r>
          </a:p>
          <a:p>
            <a:pPr>
              <a:lnSpc>
                <a:spcPct val="90000"/>
              </a:lnSpc>
            </a:pPr>
            <a:r>
              <a:rPr lang="fi-FI"/>
              <a:t>Teokset hyvin säilyneitä</a:t>
            </a:r>
          </a:p>
          <a:p>
            <a:pPr>
              <a:lnSpc>
                <a:spcPct val="90000"/>
              </a:lnSpc>
            </a:pPr>
            <a:r>
              <a:rPr lang="fi-FI"/>
              <a:t>Dialogi</a:t>
            </a:r>
          </a:p>
          <a:p>
            <a:pPr>
              <a:lnSpc>
                <a:spcPct val="90000"/>
              </a:lnSpc>
            </a:pPr>
            <a:r>
              <a:rPr lang="fi-FI"/>
              <a:t>”Platonin akatemia” (suljettiin 529 jaa)</a:t>
            </a:r>
          </a:p>
          <a:p>
            <a:pPr>
              <a:lnSpc>
                <a:spcPct val="90000"/>
              </a:lnSpc>
            </a:pPr>
            <a:r>
              <a:rPr lang="fi-FI"/>
              <a:t>Poliittisesti suuntautunut – ”Valtio”</a:t>
            </a:r>
          </a:p>
          <a:p>
            <a:pPr>
              <a:lnSpc>
                <a:spcPct val="90000"/>
              </a:lnSpc>
            </a:pPr>
            <a:r>
              <a:rPr lang="fi-FI"/>
              <a:t>Oppi muuttuu eri vaiheissa ja sisältää vaikutteita esisokraatikoilta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/>
              <a:t>                              </a:t>
            </a:r>
          </a:p>
        </p:txBody>
      </p:sp>
      <p:pic>
        <p:nvPicPr>
          <p:cNvPr id="22536" name="Picture 8" descr="Plato-raph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700213"/>
            <a:ext cx="3529013" cy="41767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  <p:bldP spid="225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                              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7678760" cy="5238765"/>
          </a:xfrm>
          <a:solidFill>
            <a:srgbClr val="E7EA7A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fi-FI" sz="24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Platonin pääopit:</a:t>
            </a:r>
          </a:p>
          <a:p>
            <a:pPr marL="533400" indent="-533400">
              <a:lnSpc>
                <a:spcPct val="80000"/>
              </a:lnSpc>
              <a:buFontTx/>
              <a:buAutoNum type="arabicParenR"/>
            </a:pPr>
            <a:r>
              <a:rPr lang="fi-FI" sz="2400" b="1" dirty="0"/>
              <a:t>Ideaoppi </a:t>
            </a:r>
            <a:endParaRPr lang="fi-FI" sz="2400" b="1" dirty="0" smtClean="0"/>
          </a:p>
          <a:p>
            <a:pPr marL="533400" indent="-533400">
              <a:lnSpc>
                <a:spcPct val="80000"/>
              </a:lnSpc>
              <a:buNone/>
            </a:pPr>
            <a:r>
              <a:rPr lang="fi-FI" sz="2400" b="1" dirty="0" smtClean="0"/>
              <a:t>	</a:t>
            </a:r>
            <a:r>
              <a:rPr lang="fi-FI" sz="2400" b="1" dirty="0" smtClean="0"/>
              <a:t>(</a:t>
            </a:r>
            <a:r>
              <a:rPr lang="fi-FI" sz="2400" b="1" dirty="0"/>
              <a:t>metafysiikka, tieto-oppi)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fi-FI" sz="2400" b="1" dirty="0"/>
              <a:t>”</a:t>
            </a:r>
            <a:r>
              <a:rPr lang="fi-FI" sz="2400" b="1" dirty="0" err="1"/>
              <a:t>Theaitetos</a:t>
            </a:r>
            <a:r>
              <a:rPr lang="fi-FI" sz="2400" b="1" dirty="0"/>
              <a:t>”, ”</a:t>
            </a:r>
            <a:r>
              <a:rPr lang="fi-FI" sz="2400" b="1" dirty="0" err="1"/>
              <a:t>Parmenides</a:t>
            </a:r>
            <a:r>
              <a:rPr lang="fi-FI" sz="2400" b="1" dirty="0"/>
              <a:t>”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fi-FI" sz="2400" b="1" dirty="0"/>
              <a:t>	”Valtio”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fi-FI" sz="2400" b="1" dirty="0"/>
              <a:t>luolavertaus:  vain ideamaailma on totta (</a:t>
            </a:r>
            <a:r>
              <a:rPr lang="fi-FI" sz="2400" b="1" dirty="0" err="1"/>
              <a:t>ideai</a:t>
            </a:r>
            <a:r>
              <a:rPr lang="fi-FI" sz="2400" b="1" dirty="0"/>
              <a:t>, </a:t>
            </a:r>
            <a:r>
              <a:rPr lang="fi-FI" sz="2400" b="1" dirty="0" err="1"/>
              <a:t>eidee</a:t>
            </a:r>
            <a:r>
              <a:rPr lang="fi-FI" sz="2400" b="1" dirty="0"/>
              <a:t>), aistimaailma on harhaa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fi-FI" sz="2400" b="1" dirty="0"/>
              <a:t>Hyvä ja oikea on hyvin kopioitua ideamaailmaa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fi-FI" sz="2400" b="1" dirty="0"/>
              <a:t>Huonous ja pahuus on huonosti kopioitua ideamaailmaa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fi-FI" sz="2400" b="1" dirty="0"/>
              <a:t>Oikeasta tiedosta (ideasta) seuraa oikea toiminta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endParaRPr lang="fi-FI" sz="2400" b="1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i-FI" sz="2400"/>
              <a:t>                                                     </a:t>
            </a:r>
          </a:p>
        </p:txBody>
      </p:sp>
      <p:pic>
        <p:nvPicPr>
          <p:cNvPr id="6" name="Kuva 5" descr="j0212709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4572008"/>
            <a:ext cx="1663294" cy="1811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  <p:bldP spid="24582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1991</Words>
  <Application>Microsoft Office PowerPoint</Application>
  <PresentationFormat>Näytössä katseltava diaesitys (4:3)</PresentationFormat>
  <Paragraphs>554</Paragraphs>
  <Slides>62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62</vt:i4>
      </vt:variant>
    </vt:vector>
  </HeadingPairs>
  <TitlesOfParts>
    <vt:vector size="63" baseType="lpstr">
      <vt:lpstr>Office-teema</vt:lpstr>
      <vt:lpstr>Filosofian osa-alueet</vt:lpstr>
      <vt:lpstr>Filosofian historiaa ja keskeisiä ongelmia</vt:lpstr>
      <vt:lpstr>Filosofian historiaa ja keskeisiä ongelmia</vt:lpstr>
      <vt:lpstr>                                </vt:lpstr>
      <vt:lpstr>         Ja Akilleus</vt:lpstr>
      <vt:lpstr>                                </vt:lpstr>
      <vt:lpstr>Kreikan kultakausi – Sokrates (470-399)</vt:lpstr>
      <vt:lpstr>Platon (427-347)</vt:lpstr>
      <vt:lpstr>                               </vt:lpstr>
      <vt:lpstr>Dia 10</vt:lpstr>
      <vt:lpstr>                                     </vt:lpstr>
      <vt:lpstr>                                    </vt:lpstr>
      <vt:lpstr>Aristoteles (384-322)</vt:lpstr>
      <vt:lpstr>                         </vt:lpstr>
      <vt:lpstr>                                                                 </vt:lpstr>
      <vt:lpstr>                                        </vt:lpstr>
      <vt:lpstr>Dia 17</vt:lpstr>
      <vt:lpstr>Dia 18</vt:lpstr>
      <vt:lpstr>Ideaopin kritiikki:</vt:lpstr>
      <vt:lpstr>                                     </vt:lpstr>
      <vt:lpstr>Keskiajan filosofia</vt:lpstr>
      <vt:lpstr>Uuden ajan filosofia</vt:lpstr>
      <vt:lpstr>Descartes ja systemaattinen epäily</vt:lpstr>
      <vt:lpstr> </vt:lpstr>
      <vt:lpstr>Kartesiolainen metafysiikka</vt:lpstr>
      <vt:lpstr>Kartesiolainen dualismi</vt:lpstr>
      <vt:lpstr>               </vt:lpstr>
      <vt:lpstr>Jean-Jacques Rousseau (1712-1778)</vt:lpstr>
      <vt:lpstr>Rousseaun pääajatukset</vt:lpstr>
      <vt:lpstr>David Hume (1711-1776)</vt:lpstr>
      <vt:lpstr>Humen pääopit:</vt:lpstr>
      <vt:lpstr>                               </vt:lpstr>
      <vt:lpstr>Immanuel Kant (1724-1804)</vt:lpstr>
      <vt:lpstr>                                   </vt:lpstr>
      <vt:lpstr>Tiedon jaottelu </vt:lpstr>
      <vt:lpstr>Kantin tiedon lajit</vt:lpstr>
      <vt:lpstr>Kantin tieto-oppi ja metafysiikka</vt:lpstr>
      <vt:lpstr>Kantin tieto-oppi</vt:lpstr>
      <vt:lpstr>Kantin metafysiikka</vt:lpstr>
      <vt:lpstr>Soren Kierkegaard (1813-1855)</vt:lpstr>
      <vt:lpstr>Soren Kierkegaard (1813-1855)</vt:lpstr>
      <vt:lpstr>Dia 42</vt:lpstr>
      <vt:lpstr>Georg Wilhelm Friedrich Hegel (1770-1831)</vt:lpstr>
      <vt:lpstr>Hegelin pääopit</vt:lpstr>
      <vt:lpstr>Dia 45</vt:lpstr>
      <vt:lpstr>Karl Marx (1818-1883)</vt:lpstr>
      <vt:lpstr>Marxin pääopit</vt:lpstr>
      <vt:lpstr>                                  </vt:lpstr>
      <vt:lpstr>                            </vt:lpstr>
      <vt:lpstr>Friedrich Nietzsche (1844-1900)</vt:lpstr>
      <vt:lpstr>Nietzschen pääajatuksia</vt:lpstr>
      <vt:lpstr>Jean-Paul Sartre (1905-1980)</vt:lpstr>
      <vt:lpstr>Simone de Beauvoir (1908-1986)</vt:lpstr>
      <vt:lpstr>Ludwig Wittgenstein (1889-1951)</vt:lpstr>
      <vt:lpstr>Wittgensteinin pääopit</vt:lpstr>
      <vt:lpstr>1900-luvun filosofian suuntaukset</vt:lpstr>
      <vt:lpstr>Martin Heidegger (1889-1976)</vt:lpstr>
      <vt:lpstr>                                 </vt:lpstr>
      <vt:lpstr>Mihail Bakunin (1814-1876)</vt:lpstr>
      <vt:lpstr>Georg H. von Wright (1916-2003)</vt:lpstr>
      <vt:lpstr>Kertaustehtäviä</vt:lpstr>
      <vt:lpstr>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Filosofian osa-alueet</dc:title>
  <dc:creator>Kaisa-Mari</dc:creator>
  <cp:lastModifiedBy>Kaisa-Mari</cp:lastModifiedBy>
  <cp:revision>5</cp:revision>
  <dcterms:created xsi:type="dcterms:W3CDTF">2009-11-29T08:55:11Z</dcterms:created>
  <dcterms:modified xsi:type="dcterms:W3CDTF">2010-02-07T12:58:20Z</dcterms:modified>
</cp:coreProperties>
</file>