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62" r:id="rId4"/>
    <p:sldId id="263" r:id="rId5"/>
    <p:sldId id="264"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5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fi-FI"/>
              <a:t>Muokkaa ots. perustyyl. napsautt.</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11/30/2021</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11/30/2021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fi-FI"/>
              <a:t>Muokkaa ots. perustyyl. napsautt.</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11/30/2021</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11/30/2021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11/30/2021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11/30/2021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11/30/2021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Kuvatekstillinen sisältö">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fi-FI"/>
              <a:t>Muokkaa ots. perustyyl. napsautt.</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8" name="Date Placeholder 7"/>
          <p:cNvSpPr>
            <a:spLocks noGrp="1"/>
          </p:cNvSpPr>
          <p:nvPr>
            <p:ph type="dt" sz="half" idx="10"/>
          </p:nvPr>
        </p:nvSpPr>
        <p:spPr/>
        <p:txBody>
          <a:bodyPr/>
          <a:lstStyle/>
          <a:p>
            <a:fld id="{1CF131DD-A141-4471-BCF9-C6073EDD7E20}" type="datetimeFigureOut">
              <a:rPr lang="en-US" dirty="0"/>
              <a:t>11/30/2021</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uvatekstillinen kuva">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fi-FI"/>
              <a:t>Muokkaa ots. perustyyl. napsautt.</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11/30/2021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11/30/2021</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oph.fi/fi/koulutus-ja-tutkinnot/sanataide-ja-kirjallisuu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sanataideyhdistysrapina.com/sanataide/"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www.lumotutsanat.fi/sanataideharjoitukset/"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50CBE08-5629-46FD-B59D-4163BF6A2307}"/>
              </a:ext>
            </a:extLst>
          </p:cNvPr>
          <p:cNvSpPr>
            <a:spLocks noGrp="1"/>
          </p:cNvSpPr>
          <p:nvPr>
            <p:ph type="ctrTitle"/>
          </p:nvPr>
        </p:nvSpPr>
        <p:spPr/>
        <p:txBody>
          <a:bodyPr/>
          <a:lstStyle/>
          <a:p>
            <a:pPr>
              <a:lnSpc>
                <a:spcPct val="107000"/>
              </a:lnSpc>
              <a:spcAft>
                <a:spcPts val="800"/>
              </a:spcAft>
            </a:pPr>
            <a:r>
              <a:rPr lang="fi-FI" sz="3200" dirty="0">
                <a:effectLst/>
                <a:latin typeface="Calibri" panose="020F0502020204030204" pitchFamily="34" charset="0"/>
                <a:ea typeface="Calibri" panose="020F0502020204030204" pitchFamily="34" charset="0"/>
                <a:cs typeface="Times New Roman" panose="02020603050405020304" pitchFamily="18" charset="0"/>
              </a:rPr>
              <a:t>KIRJALLISUUSLÄHTÖINEN TOIMINTA JA SANATAIDE</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endParaRPr lang="fi-FI" dirty="0"/>
          </a:p>
        </p:txBody>
      </p:sp>
      <p:sp>
        <p:nvSpPr>
          <p:cNvPr id="3" name="Alaotsikko 2">
            <a:extLst>
              <a:ext uri="{FF2B5EF4-FFF2-40B4-BE49-F238E27FC236}">
                <a16:creationId xmlns:a16="http://schemas.microsoft.com/office/drawing/2014/main" id="{F77467C2-3022-4932-83AB-431E86A533C6}"/>
              </a:ext>
            </a:extLst>
          </p:cNvPr>
          <p:cNvSpPr>
            <a:spLocks noGrp="1"/>
          </p:cNvSpPr>
          <p:nvPr>
            <p:ph type="subTitle" idx="1"/>
          </p:nvPr>
        </p:nvSpPr>
        <p:spPr/>
        <p:txBody>
          <a:bodyPr/>
          <a:lstStyle/>
          <a:p>
            <a:r>
              <a:rPr lang="fi-FI" dirty="0" err="1"/>
              <a:t>Lukukoordinaattori,veo</a:t>
            </a:r>
            <a:r>
              <a:rPr lang="fi-FI" dirty="0"/>
              <a:t> Tytti Leijavuori</a:t>
            </a:r>
          </a:p>
        </p:txBody>
      </p:sp>
    </p:spTree>
    <p:extLst>
      <p:ext uri="{BB962C8B-B14F-4D97-AF65-F5344CB8AC3E}">
        <p14:creationId xmlns:p14="http://schemas.microsoft.com/office/powerpoint/2010/main" val="2666759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3" name="Sisällön paikkamerkki 2">
            <a:extLst>
              <a:ext uri="{FF2B5EF4-FFF2-40B4-BE49-F238E27FC236}">
                <a16:creationId xmlns:a16="http://schemas.microsoft.com/office/drawing/2014/main" id="{85ACDBA0-CC04-4814-A615-4B79297A3C45}"/>
              </a:ext>
            </a:extLst>
          </p:cNvPr>
          <p:cNvSpPr>
            <a:spLocks noGrp="1"/>
          </p:cNvSpPr>
          <p:nvPr>
            <p:ph idx="1"/>
          </p:nvPr>
        </p:nvSpPr>
        <p:spPr>
          <a:xfrm>
            <a:off x="3844616" y="1224502"/>
            <a:ext cx="7245103" cy="4534116"/>
          </a:xfrm>
        </p:spPr>
        <p:txBody>
          <a:bodyPr>
            <a:normAutofit/>
          </a:bodyPr>
          <a:lstStyle/>
          <a:p>
            <a:r>
              <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Perinteisesti kirjallisuuskasvatus tarkoittaa kirjallisuuspedagogiikkaa ja sanataidetta, jossa kirjallisuutta käytetään lasten kasvun tukemiseen ja minäkuvan selkiyttämiseen.  (</a:t>
            </a:r>
            <a:r>
              <a:rPr lang="fi-FI" sz="2000" dirty="0" err="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Aerila</a:t>
            </a:r>
            <a:r>
              <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 ja Kauppinen, Kirjasta kaveri )</a:t>
            </a:r>
          </a:p>
          <a:p>
            <a:pPr marL="0" indent="0">
              <a:buNone/>
            </a:pPr>
            <a:endPar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Kirjallisuuslähtöinen toiminta alkaa aikuisen lukemasta tarinasta, jota lähdetään työstämään lapsia osallisten. (</a:t>
            </a:r>
            <a:r>
              <a:rPr lang="fi-FI" sz="2000" dirty="0" err="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Aerila</a:t>
            </a:r>
            <a:r>
              <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 ja Kauppinen, Kirjasta kaveri)</a:t>
            </a:r>
          </a:p>
          <a:p>
            <a:pPr marL="0" indent="0">
              <a:buNone/>
            </a:pPr>
            <a:endPar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r>
              <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Toteutus voi olla esimerkiksi draamaa ja teatteria, satuhierontaa, leikkiä, tarinapolku, ennakointikertomus, äänimaisema, pakopeli, digitarina, </a:t>
            </a:r>
            <a:r>
              <a:rPr lang="fi-FI" sz="2000" dirty="0" err="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sadutus</a:t>
            </a:r>
            <a:r>
              <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i-FI" sz="2000" dirty="0" err="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runottelu</a:t>
            </a:r>
            <a:r>
              <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 tarinointi, käsityön tai kuvataiteen tai liikunnan liittäminen tarinaan jne.</a:t>
            </a:r>
          </a:p>
          <a:p>
            <a:endParaRPr lang="fi-FI" dirty="0">
              <a:solidFill>
                <a:schemeClr val="tx1">
                  <a:lumMod val="75000"/>
                  <a:lumOff val="25000"/>
                </a:schemeClr>
              </a:solidFill>
            </a:endParaRPr>
          </a:p>
        </p:txBody>
      </p:sp>
    </p:spTree>
    <p:extLst>
      <p:ext uri="{BB962C8B-B14F-4D97-AF65-F5344CB8AC3E}">
        <p14:creationId xmlns:p14="http://schemas.microsoft.com/office/powerpoint/2010/main" val="2364101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3" name="Sisällön paikkamerkki 2">
            <a:extLst>
              <a:ext uri="{FF2B5EF4-FFF2-40B4-BE49-F238E27FC236}">
                <a16:creationId xmlns:a16="http://schemas.microsoft.com/office/drawing/2014/main" id="{170DFE5A-CCA4-4549-B0B0-02F502BD8D88}"/>
              </a:ext>
            </a:extLst>
          </p:cNvPr>
          <p:cNvSpPr>
            <a:spLocks noGrp="1"/>
          </p:cNvSpPr>
          <p:nvPr>
            <p:ph idx="1"/>
          </p:nvPr>
        </p:nvSpPr>
        <p:spPr>
          <a:xfrm>
            <a:off x="3844616" y="1595120"/>
            <a:ext cx="7245103" cy="4163497"/>
          </a:xfrm>
        </p:spPr>
        <p:txBody>
          <a:bodyPr>
            <a:normAutofit/>
          </a:bodyPr>
          <a:lstStyle/>
          <a:p>
            <a:pPr marL="0" indent="0">
              <a:lnSpc>
                <a:spcPct val="90000"/>
              </a:lnSpc>
              <a:spcAft>
                <a:spcPts val="800"/>
              </a:spcAft>
              <a:buNone/>
            </a:pPr>
            <a:r>
              <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Sanataide on </a:t>
            </a:r>
          </a:p>
          <a:p>
            <a:pPr marL="342900" lvl="0" indent="-342900">
              <a:lnSpc>
                <a:spcPct val="90000"/>
              </a:lnSpc>
              <a:buFont typeface="Symbol" panose="05050102010706020507" pitchFamily="18" charset="2"/>
              <a:buChar char=""/>
            </a:pPr>
            <a:r>
              <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Sanoilla ja kielellä leikittelyä, luomista, lukemista, kirjoittamista.</a:t>
            </a:r>
          </a:p>
          <a:p>
            <a:pPr marL="342900" lvl="0" indent="-342900">
              <a:lnSpc>
                <a:spcPct val="90000"/>
              </a:lnSpc>
              <a:buFont typeface="Symbol" panose="05050102010706020507" pitchFamily="18" charset="2"/>
              <a:buChar char=""/>
            </a:pPr>
            <a:r>
              <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Taidemuoto, jossa lapsen kielitajua vahvistetaan luovien työskentelymenetelmien avulla. </a:t>
            </a:r>
          </a:p>
          <a:p>
            <a:pPr marL="342900" lvl="0" indent="-342900">
              <a:lnSpc>
                <a:spcPct val="90000"/>
              </a:lnSpc>
              <a:spcAft>
                <a:spcPts val="800"/>
              </a:spcAft>
              <a:buFont typeface="Symbol" panose="05050102010706020507" pitchFamily="18" charset="2"/>
              <a:buChar char=""/>
            </a:pPr>
            <a:r>
              <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Menetelmien lähtökohtana sanataiteessa on muun muassa mielikuvitus, luova kirjoittaminen, suullinen kerronta, sanaleikit, kirjallisuus. Siihen yhdistetään usein musiikkia, taidetta, draamaa, digiä. Sanataiteen moninaiset lähtökohdat tekevät sanataiteen menetelmistä vaihtelevia ja monipuolisia, yhdistelymahdollisuuksia on rajattomasti.</a:t>
            </a:r>
          </a:p>
          <a:p>
            <a:pPr marL="0" indent="0">
              <a:lnSpc>
                <a:spcPct val="90000"/>
              </a:lnSpc>
              <a:buNone/>
            </a:pPr>
            <a:r>
              <a:rPr lang="fi-FI" sz="20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i-FI" sz="2000" u="sng"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https://www.oph.fi/fi/koulutus-ja-tutkinnot/sanataide-ja-kirjallisuus</a:t>
            </a:r>
            <a:endParaRPr lang="fi-FI" sz="2000" dirty="0">
              <a:solidFill>
                <a:schemeClr val="tx1">
                  <a:lumMod val="75000"/>
                  <a:lumOff val="25000"/>
                </a:schemeClr>
              </a:solidFill>
            </a:endParaRPr>
          </a:p>
        </p:txBody>
      </p:sp>
    </p:spTree>
    <p:extLst>
      <p:ext uri="{BB962C8B-B14F-4D97-AF65-F5344CB8AC3E}">
        <p14:creationId xmlns:p14="http://schemas.microsoft.com/office/powerpoint/2010/main" val="3474220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3" name="Sisällön paikkamerkki 2">
            <a:extLst>
              <a:ext uri="{FF2B5EF4-FFF2-40B4-BE49-F238E27FC236}">
                <a16:creationId xmlns:a16="http://schemas.microsoft.com/office/drawing/2014/main" id="{FC6D55CA-8437-4F27-B4C0-FD7A1F4B26AA}"/>
              </a:ext>
            </a:extLst>
          </p:cNvPr>
          <p:cNvSpPr>
            <a:spLocks noGrp="1"/>
          </p:cNvSpPr>
          <p:nvPr>
            <p:ph idx="1"/>
          </p:nvPr>
        </p:nvSpPr>
        <p:spPr>
          <a:xfrm>
            <a:off x="3844616" y="1208598"/>
            <a:ext cx="7245103" cy="4550019"/>
          </a:xfrm>
        </p:spPr>
        <p:txBody>
          <a:bodyPr>
            <a:normAutofit fontScale="85000" lnSpcReduction="20000"/>
          </a:bodyPr>
          <a:lstStyle/>
          <a:p>
            <a:pPr marL="0" indent="0">
              <a:spcAft>
                <a:spcPts val="800"/>
              </a:spcAft>
              <a:buNone/>
            </a:pPr>
            <a:r>
              <a:rPr lang="fi-FI" sz="19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Sanataide on kaikkea, mikä liittyy sanoihin, kieleen ja kertomiseen. Sanataiteessa tutkitaan ja havainnoidaan maailmaa, leikitellään tarinoilla ja ajatuksilla sekä keksitään ja hyödynnetään erilaisia ilmaisukeinoja.</a:t>
            </a:r>
          </a:p>
          <a:p>
            <a:pPr marL="0" indent="0">
              <a:spcAft>
                <a:spcPts val="800"/>
              </a:spcAft>
              <a:buNone/>
            </a:pPr>
            <a:r>
              <a:rPr lang="fi-FI" sz="19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i-FI" sz="1900" u="sng"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hlinkClick r:id="rId3"/>
              </a:rPr>
              <a:t>https://sanataideyhdistysrapina.com/sanataide/</a:t>
            </a:r>
            <a:endParaRPr lang="fi-FI" sz="1900" u="sng"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endParaRPr lang="fi-FI" sz="1900" u="sng"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fi-FI" sz="19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Sanataidehetki voi kestää minuutin tai olla monta kuukautta kestävä projekti.</a:t>
            </a:r>
          </a:p>
          <a:p>
            <a:pPr marL="0" indent="0">
              <a:spcAft>
                <a:spcPts val="800"/>
              </a:spcAft>
              <a:buNone/>
            </a:pPr>
            <a:r>
              <a:rPr lang="fi-FI" sz="19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Sanataiteessa ei ole oikeita eikä vääriä vastauksia.</a:t>
            </a:r>
          </a:p>
          <a:p>
            <a:pPr>
              <a:spcAft>
                <a:spcPts val="800"/>
              </a:spcAft>
            </a:pPr>
            <a:endParaRPr lang="fi-FI" sz="1900" u="sng"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i-FI" sz="1900" dirty="0">
                <a:effectLst/>
                <a:latin typeface="Calibri" panose="020F0502020204030204" pitchFamily="34" charset="0"/>
                <a:ea typeface="Calibri" panose="020F0502020204030204" pitchFamily="34" charset="0"/>
                <a:cs typeface="Times New Roman" panose="02020603050405020304" pitchFamily="18" charset="0"/>
              </a:rPr>
              <a:t>Lumotut sanat – Lasten ja nuorten sanataideviikot julkaisee vuosittain kirjallisuuslähtöisiä santaideharjoituksia, jotka ovat vapaasti kaikkien käytettävissä:</a:t>
            </a:r>
          </a:p>
          <a:p>
            <a:pPr marL="0" indent="0">
              <a:lnSpc>
                <a:spcPct val="107000"/>
              </a:lnSpc>
              <a:spcAft>
                <a:spcPts val="800"/>
              </a:spcAft>
              <a:buNone/>
            </a:pPr>
            <a:r>
              <a:rPr lang="fi-FI" sz="19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http://www.lumotutsanat.fi/sanataideharjoitukset/</a:t>
            </a:r>
            <a:endParaRPr lang="fi-FI"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endParaRPr lang="fi-FI"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fi-FI" dirty="0">
              <a:solidFill>
                <a:schemeClr val="tx1">
                  <a:lumMod val="75000"/>
                  <a:lumOff val="25000"/>
                </a:schemeClr>
              </a:solidFill>
            </a:endParaRPr>
          </a:p>
        </p:txBody>
      </p:sp>
    </p:spTree>
    <p:extLst>
      <p:ext uri="{BB962C8B-B14F-4D97-AF65-F5344CB8AC3E}">
        <p14:creationId xmlns:p14="http://schemas.microsoft.com/office/powerpoint/2010/main" val="1461168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D70C8A-A50E-4B41-86A2-E2F8558124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10" name="Rectangle 9">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6" name="Rectangle 15">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Otsikko 1">
            <a:extLst>
              <a:ext uri="{FF2B5EF4-FFF2-40B4-BE49-F238E27FC236}">
                <a16:creationId xmlns:a16="http://schemas.microsoft.com/office/drawing/2014/main" id="{7C535CDE-C794-4F98-B40D-F4FF8ECC8C4A}"/>
              </a:ext>
            </a:extLst>
          </p:cNvPr>
          <p:cNvSpPr>
            <a:spLocks noGrp="1"/>
          </p:cNvSpPr>
          <p:nvPr>
            <p:ph type="ctrTitle"/>
          </p:nvPr>
        </p:nvSpPr>
        <p:spPr>
          <a:xfrm>
            <a:off x="3844616" y="881210"/>
            <a:ext cx="7417925" cy="1186129"/>
          </a:xfrm>
        </p:spPr>
        <p:txBody>
          <a:bodyPr vert="horz" lIns="91440" tIns="45720" rIns="91440" bIns="45720" rtlCol="0" anchor="ctr">
            <a:normAutofit fontScale="90000"/>
          </a:bodyPr>
          <a:lstStyle/>
          <a:p>
            <a:pPr algn="l">
              <a:lnSpc>
                <a:spcPct val="90000"/>
              </a:lnSpc>
            </a:pPr>
            <a:r>
              <a:rPr lang="en-US" sz="3400" cap="none" spc="0" dirty="0">
                <a:solidFill>
                  <a:schemeClr val="tx1">
                    <a:lumMod val="75000"/>
                    <a:lumOff val="25000"/>
                  </a:schemeClr>
                </a:solidFill>
              </a:rPr>
              <a:t>KIRJALLISUUSLÄHTÖINEN SANATAIDE </a:t>
            </a:r>
            <a:br>
              <a:rPr lang="en-US" sz="3400" cap="none" spc="0" dirty="0">
                <a:solidFill>
                  <a:schemeClr val="tx1">
                    <a:lumMod val="75000"/>
                    <a:lumOff val="25000"/>
                  </a:schemeClr>
                </a:solidFill>
              </a:rPr>
            </a:br>
            <a:endParaRPr lang="en-US" sz="3400" cap="none" spc="0" dirty="0">
              <a:solidFill>
                <a:schemeClr val="tx1">
                  <a:lumMod val="75000"/>
                  <a:lumOff val="25000"/>
                </a:schemeClr>
              </a:solidFill>
            </a:endParaRPr>
          </a:p>
        </p:txBody>
      </p:sp>
      <p:sp>
        <p:nvSpPr>
          <p:cNvPr id="3" name="Sisällön paikkamerkki 2">
            <a:extLst>
              <a:ext uri="{FF2B5EF4-FFF2-40B4-BE49-F238E27FC236}">
                <a16:creationId xmlns:a16="http://schemas.microsoft.com/office/drawing/2014/main" id="{DADCED61-8844-4A35-9EAA-33890CF754B1}"/>
              </a:ext>
            </a:extLst>
          </p:cNvPr>
          <p:cNvSpPr>
            <a:spLocks noGrp="1"/>
          </p:cNvSpPr>
          <p:nvPr>
            <p:ph type="subTitle" idx="1"/>
          </p:nvPr>
        </p:nvSpPr>
        <p:spPr>
          <a:xfrm>
            <a:off x="3845421" y="2154804"/>
            <a:ext cx="7245103" cy="3539812"/>
          </a:xfrm>
        </p:spPr>
        <p:txBody>
          <a:bodyPr vert="horz" lIns="91440" tIns="45720" rIns="91440" bIns="45720" rtlCol="0">
            <a:normAutofit/>
          </a:bodyPr>
          <a:lstStyle/>
          <a:p>
            <a:pPr algn="l">
              <a:lnSpc>
                <a:spcPct val="90000"/>
              </a:lnSpc>
              <a:spcAft>
                <a:spcPts val="800"/>
              </a:spcAft>
            </a:pP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Esimerkkinä</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kirjat</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p>
          <a:p>
            <a:pPr indent="-182880" algn="l">
              <a:lnSpc>
                <a:spcPct val="90000"/>
              </a:lnSpc>
              <a:spcAft>
                <a:spcPts val="800"/>
              </a:spcAft>
              <a:buFont typeface="Garamond" pitchFamily="18" charset="0"/>
              <a:buChar char="◦"/>
            </a:pP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Hiiri</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uskaltaa</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 Judith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Koppens</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&amp; Eline van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Lindenhuizen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2013)</a:t>
            </a:r>
          </a:p>
          <a:p>
            <a:pPr indent="-182880" algn="l">
              <a:lnSpc>
                <a:spcPct val="90000"/>
              </a:lnSpc>
              <a:spcAft>
                <a:spcPts val="800"/>
              </a:spcAft>
              <a:buFont typeface="Garamond" pitchFamily="18" charset="0"/>
              <a:buChar char="◦"/>
            </a:pP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Talo</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kulman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takana</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(Jenni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Erkintalo</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ja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Reka</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Kiraly</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2016) </a:t>
            </a:r>
            <a:r>
              <a:rPr lang="en-US" sz="1800" dirty="0">
                <a:solidFill>
                  <a:schemeClr val="tx1">
                    <a:lumMod val="75000"/>
                    <a:lumOff val="25000"/>
                  </a:schemeClr>
                </a:solidFill>
                <a:effectLst/>
                <a:latin typeface="Calibri" panose="020F0502020204030204" pitchFamily="34" charset="0"/>
                <a:cs typeface="Calibri" panose="020F0502020204030204" pitchFamily="34" charset="0"/>
                <a:sym typeface="Wingdings" panose="05000000000000000000" pitchFamily="2" charset="2"/>
              </a:rPr>
              <a:t></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Voi</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keksiä</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uuden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henkilöhahmon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kirjaan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ja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sille</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nimen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lempivärin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tavaroita</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kodin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ja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mitä</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se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voisi</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tehdä</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tarinassa</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a:t>
            </a:r>
          </a:p>
          <a:p>
            <a:pPr indent="-182880" algn="l">
              <a:lnSpc>
                <a:spcPct val="90000"/>
              </a:lnSpc>
              <a:spcAft>
                <a:spcPts val="800"/>
              </a:spcAft>
              <a:buFont typeface="Garamond" pitchFamily="18" charset="0"/>
              <a:buChar char="◦"/>
            </a:pP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Hiljaiset</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kirjat</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a:solidFill>
                  <a:schemeClr val="tx1">
                    <a:lumMod val="75000"/>
                    <a:lumOff val="25000"/>
                  </a:schemeClr>
                </a:solidFill>
                <a:effectLst/>
                <a:latin typeface="Calibri" panose="020F0502020204030204" pitchFamily="34" charset="0"/>
                <a:cs typeface="Calibri" panose="020F0502020204030204" pitchFamily="34" charset="0"/>
                <a:sym typeface="Wingdings" panose="05000000000000000000" pitchFamily="2" charset="2"/>
              </a:rPr>
              <a:t></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Tarinan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saa</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keksiä</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itse</a:t>
            </a:r>
            <a:endParaRPr lang="en-US" sz="1800" dirty="0">
              <a:solidFill>
                <a:schemeClr val="tx1">
                  <a:lumMod val="75000"/>
                  <a:lumOff val="25000"/>
                </a:schemeClr>
              </a:solidFill>
              <a:effectLst/>
              <a:latin typeface="Calibri" panose="020F0502020204030204" pitchFamily="34" charset="0"/>
              <a:cs typeface="Calibri" panose="020F0502020204030204" pitchFamily="34" charset="0"/>
            </a:endParaRPr>
          </a:p>
          <a:p>
            <a:pPr algn="l">
              <a:lnSpc>
                <a:spcPct val="90000"/>
              </a:lnSpc>
              <a:spcAft>
                <a:spcPts val="800"/>
              </a:spcAft>
            </a:pP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Jokaisesta</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lukuhetkestä</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voi</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tehdä</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sanataidehetken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kun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käyttää</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mielikuvitusta</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ja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sukeltaa</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tarinaan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sisälle</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a:t>
            </a:r>
          </a:p>
          <a:p>
            <a:pPr algn="l">
              <a:lnSpc>
                <a:spcPct val="90000"/>
              </a:lnSpc>
              <a:spcAft>
                <a:spcPts val="800"/>
              </a:spcAft>
            </a:pP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Lähde</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p>
          <a:p>
            <a:pPr algn="l">
              <a:lnSpc>
                <a:spcPct val="90000"/>
              </a:lnSpc>
              <a:spcAft>
                <a:spcPts val="800"/>
              </a:spcAft>
            </a:pP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Sanataidekoulu</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Rapinan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sanataideohjaaja</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Johanna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Hyttinen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Lastenkirjavinkkaus</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Sanojen</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juhlaa</a:t>
            </a:r>
            <a:r>
              <a:rPr lang="en-US" sz="1800" dirty="0">
                <a:solidFill>
                  <a:schemeClr val="tx1">
                    <a:lumMod val="75000"/>
                    <a:lumOff val="25000"/>
                  </a:schemeClr>
                </a:solidFill>
                <a:effectLst/>
                <a:latin typeface="Calibri" panose="020F0502020204030204" pitchFamily="34" charset="0"/>
                <a:cs typeface="Calibri" panose="020F0502020204030204" pitchFamily="34" charset="0"/>
              </a:rPr>
              <a:t> - </a:t>
            </a:r>
            <a:r>
              <a:rPr lang="en-US" sz="1800" dirty="0" err="1">
                <a:solidFill>
                  <a:schemeClr val="tx1">
                    <a:lumMod val="75000"/>
                    <a:lumOff val="25000"/>
                  </a:schemeClr>
                </a:solidFill>
                <a:effectLst/>
                <a:latin typeface="Calibri" panose="020F0502020204030204" pitchFamily="34" charset="0"/>
                <a:cs typeface="Calibri" panose="020F0502020204030204" pitchFamily="34" charset="0"/>
              </a:rPr>
              <a:t>sanataidefestareilla</a:t>
            </a:r>
            <a:endParaRPr lang="en-US" sz="1800" dirty="0">
              <a:solidFill>
                <a:schemeClr val="tx1">
                  <a:lumMod val="75000"/>
                  <a:lumOff val="25000"/>
                </a:schemeClr>
              </a:solidFill>
              <a:effectLst/>
              <a:latin typeface="Calibri" panose="020F0502020204030204" pitchFamily="34" charset="0"/>
              <a:cs typeface="Calibri" panose="020F0502020204030204" pitchFamily="34" charset="0"/>
            </a:endParaRPr>
          </a:p>
          <a:p>
            <a:pPr indent="-182880" algn="l">
              <a:lnSpc>
                <a:spcPct val="90000"/>
              </a:lnSpc>
              <a:buFont typeface="Garamond" pitchFamily="18" charset="0"/>
              <a:buChar char="◦"/>
            </a:pPr>
            <a:endParaRPr lang="en-US" sz="1500" dirty="0">
              <a:solidFill>
                <a:schemeClr val="tx1">
                  <a:lumMod val="75000"/>
                  <a:lumOff val="25000"/>
                </a:schemeClr>
              </a:solidFill>
            </a:endParaRPr>
          </a:p>
        </p:txBody>
      </p:sp>
    </p:spTree>
    <p:extLst>
      <p:ext uri="{BB962C8B-B14F-4D97-AF65-F5344CB8AC3E}">
        <p14:creationId xmlns:p14="http://schemas.microsoft.com/office/powerpoint/2010/main" val="29573540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293</TotalTime>
  <Words>348</Words>
  <Application>Microsoft Office PowerPoint</Application>
  <PresentationFormat>Laajakuva</PresentationFormat>
  <Paragraphs>29</Paragraphs>
  <Slides>5</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5</vt:i4>
      </vt:variant>
    </vt:vector>
  </HeadingPairs>
  <TitlesOfParts>
    <vt:vector size="12" baseType="lpstr">
      <vt:lpstr>Calibri</vt:lpstr>
      <vt:lpstr>Century Gothic</vt:lpstr>
      <vt:lpstr>Garamond</vt:lpstr>
      <vt:lpstr>Symbol</vt:lpstr>
      <vt:lpstr>Times New Roman</vt:lpstr>
      <vt:lpstr>Wingdings</vt:lpstr>
      <vt:lpstr>Savon</vt:lpstr>
      <vt:lpstr>KIRJALLISUUSLÄHTÖINEN TOIMINTA JA SANATAIDE   </vt:lpstr>
      <vt:lpstr>PowerPoint-esitys</vt:lpstr>
      <vt:lpstr>PowerPoint-esitys</vt:lpstr>
      <vt:lpstr>PowerPoint-esitys</vt:lpstr>
      <vt:lpstr>KIRJALLISUUSLÄHTÖINEN SANATAIDE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KIRJALLISUUSLÄHTÖINEN TOIMINTA JA SANATAIDE</dc:title>
  <dc:creator>Tytti</dc:creator>
  <cp:lastModifiedBy>Aremaa Melina</cp:lastModifiedBy>
  <cp:revision>30</cp:revision>
  <dcterms:created xsi:type="dcterms:W3CDTF">2021-10-10T12:53:24Z</dcterms:created>
  <dcterms:modified xsi:type="dcterms:W3CDTF">2021-11-30T09:39:19Z</dcterms:modified>
</cp:coreProperties>
</file>