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67" r:id="rId3"/>
    <p:sldId id="268" r:id="rId4"/>
    <p:sldId id="270" r:id="rId5"/>
    <p:sldId id="271" r:id="rId6"/>
    <p:sldId id="278" r:id="rId7"/>
    <p:sldId id="272" r:id="rId8"/>
    <p:sldId id="273" r:id="rId9"/>
    <p:sldId id="284" r:id="rId10"/>
    <p:sldId id="285" r:id="rId11"/>
    <p:sldId id="269" r:id="rId12"/>
    <p:sldId id="281" r:id="rId13"/>
    <p:sldId id="276" r:id="rId14"/>
    <p:sldId id="277" r:id="rId15"/>
    <p:sldId id="282" r:id="rId16"/>
    <p:sldId id="275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E0DC4C1-4798-4DA9-A939-BB49BCD001E6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2E1E770-2F72-4317-99C3-D4BA30C1E361}" type="slidenum">
              <a:rPr lang="fi-FI" smtClean="0"/>
              <a:t>‹#›</a:t>
            </a:fld>
            <a:endParaRPr lang="fi-FI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182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C4C1-4798-4DA9-A939-BB49BCD001E6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770-2F72-4317-99C3-D4BA30C1E3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0882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C4C1-4798-4DA9-A939-BB49BCD001E6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770-2F72-4317-99C3-D4BA30C1E361}" type="slidenum">
              <a:rPr lang="fi-FI" smtClean="0"/>
              <a:t>‹#›</a:t>
            </a:fld>
            <a:endParaRPr lang="fi-F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074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C4C1-4798-4DA9-A939-BB49BCD001E6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770-2F72-4317-99C3-D4BA30C1E361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019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C4C1-4798-4DA9-A939-BB49BCD001E6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770-2F72-4317-99C3-D4BA30C1E3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9365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C4C1-4798-4DA9-A939-BB49BCD001E6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770-2F72-4317-99C3-D4BA30C1E361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365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C4C1-4798-4DA9-A939-BB49BCD001E6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770-2F72-4317-99C3-D4BA30C1E361}" type="slidenum">
              <a:rPr lang="fi-FI" smtClean="0"/>
              <a:t>‹#›</a:t>
            </a:fld>
            <a:endParaRPr lang="fi-F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450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C4C1-4798-4DA9-A939-BB49BCD001E6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770-2F72-4317-99C3-D4BA30C1E361}" type="slidenum">
              <a:rPr lang="fi-FI" smtClean="0"/>
              <a:t>‹#›</a:t>
            </a:fld>
            <a:endParaRPr lang="fi-F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865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C4C1-4798-4DA9-A939-BB49BCD001E6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770-2F72-4317-99C3-D4BA30C1E361}" type="slidenum">
              <a:rPr lang="fi-FI" smtClean="0"/>
              <a:t>‹#›</a:t>
            </a:fld>
            <a:endParaRPr lang="fi-FI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8450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C4C1-4798-4DA9-A939-BB49BCD001E6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770-2F72-4317-99C3-D4BA30C1E3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6386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C4C1-4798-4DA9-A939-BB49BCD001E6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770-2F72-4317-99C3-D4BA30C1E361}" type="slidenum">
              <a:rPr lang="fi-FI" smtClean="0"/>
              <a:t>‹#›</a:t>
            </a:fld>
            <a:endParaRPr lang="fi-FI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303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C4C1-4798-4DA9-A939-BB49BCD001E6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770-2F72-4317-99C3-D4BA30C1E3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361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C4C1-4798-4DA9-A939-BB49BCD001E6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770-2F72-4317-99C3-D4BA30C1E361}" type="slidenum">
              <a:rPr lang="fi-FI" smtClean="0"/>
              <a:t>‹#›</a:t>
            </a:fld>
            <a:endParaRPr lang="fi-FI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416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C4C1-4798-4DA9-A939-BB49BCD001E6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770-2F72-4317-99C3-D4BA30C1E361}" type="slidenum">
              <a:rPr lang="fi-FI" smtClean="0"/>
              <a:t>‹#›</a:t>
            </a:fld>
            <a:endParaRPr lang="fi-F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091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C4C1-4798-4DA9-A939-BB49BCD001E6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770-2F72-4317-99C3-D4BA30C1E3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233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C4C1-4798-4DA9-A939-BB49BCD001E6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770-2F72-4317-99C3-D4BA30C1E361}" type="slidenum">
              <a:rPr lang="fi-FI" smtClean="0"/>
              <a:t>‹#›</a:t>
            </a:fld>
            <a:endParaRPr lang="fi-FI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885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DC4C1-4798-4DA9-A939-BB49BCD001E6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770-2F72-4317-99C3-D4BA30C1E3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5575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E0DC4C1-4798-4DA9-A939-BB49BCD001E6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E1E770-2F72-4317-99C3-D4BA30C1E3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244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lukki.finna.fi/Search/Results?limit=0&amp;hiddenFilters%5B%5D=-datasource_str_mv%3A%22journalfi%22&amp;join=AND&amp;bool0%5B%5D=AND&amp;lookfor0%5B%5D=tekstitt%C3%B6m%C3%A4t+kirjat&amp;type0%5B%5D=Subject&amp;bool1%5B%5D=NOT&amp;lookfor1%5B%5D=paksulehtiset+kirjat&amp;type1%5B%5D=AllFields&amp;sort=relevance&amp;filter%5B%5D=%7Ebuilding_sub_str_mv%3A%222%22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peda.net/lohja/lohja-lukee/kl/vjel/kskl/vakan-ja-esikoulujen-tiedote-syksy-2024.pdf" TargetMode="External"/><Relationship Id="rId3" Type="http://schemas.openxmlformats.org/officeDocument/2006/relationships/hyperlink" Target="https://lukki.finna.fi/Content/satupolku" TargetMode="External"/><Relationship Id="rId7" Type="http://schemas.openxmlformats.org/officeDocument/2006/relationships/hyperlink" Target="https://lukki.finna.fi/FeedContent/carousel_lohja_satutuokiot?element=https%3A%2F%2Flukkikirjastot.fi%2F%3Fp%3D9613&amp;lng=fi" TargetMode="External"/><Relationship Id="rId2" Type="http://schemas.openxmlformats.org/officeDocument/2006/relationships/hyperlink" Target="https://lukki.finna.fi/Content/yhteisokortti#lohj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ukki.finna.fi/Content/ohjelmaa_ja_opastusta#lohja" TargetMode="External"/><Relationship Id="rId5" Type="http://schemas.openxmlformats.org/officeDocument/2006/relationships/hyperlink" Target="https://lukki.finna.fi/Content/kirjapaketit#lohja" TargetMode="External"/><Relationship Id="rId4" Type="http://schemas.openxmlformats.org/officeDocument/2006/relationships/hyperlink" Target="https://peda.net/lohja/lohja-lukee/kl/vjel" TargetMode="Externa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laura.niinikivi@edu.lohja.fi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eda.net/lohja/lohja-lukee/kl/kiva-kirjasto-ja-kirjallisuusvastaavat" TargetMode="External"/><Relationship Id="rId2" Type="http://schemas.openxmlformats.org/officeDocument/2006/relationships/hyperlink" Target="https://dynasty.voiceintuitive.com/lohjad10/d10julkaisu/kokous/2024637-5-40547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ph.fi/fi/koulutus-ja-tutkinnot/sanataide-ja-kirjallisuus-ilmaisun-voimaa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staja.fi/" TargetMode="External"/><Relationship Id="rId2" Type="http://schemas.openxmlformats.org/officeDocument/2006/relationships/hyperlink" Target="https://www.kulttuurivalve.fi/fi/lastenkulttuurikeskus/kisama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anataidekouluaapeli.fi/" TargetMode="External"/><Relationship Id="rId4" Type="http://schemas.openxmlformats.org/officeDocument/2006/relationships/hyperlink" Target="https://ordkonst.fi/sv/start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2C188B-49CD-4961-9C35-960C2719C8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2382087"/>
          </a:xfrm>
        </p:spPr>
        <p:txBody>
          <a:bodyPr>
            <a:normAutofit fontScale="90000"/>
          </a:bodyPr>
          <a:lstStyle/>
          <a:p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b="1" dirty="0" err="1"/>
              <a:t>KiVa</a:t>
            </a:r>
            <a:r>
              <a:rPr lang="fi-FI" b="1" dirty="0"/>
              <a:t>-tapaaminen</a:t>
            </a:r>
            <a:br>
              <a:rPr lang="fi-FI" b="1" dirty="0"/>
            </a:br>
            <a:r>
              <a:rPr lang="fi-FI" b="1" dirty="0"/>
              <a:t>31.10.2024</a:t>
            </a:r>
            <a:br>
              <a:rPr lang="fi-FI" dirty="0"/>
            </a:b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2FDF100-7859-4AAB-9019-5947F9E07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783435"/>
            <a:ext cx="6815669" cy="1434516"/>
          </a:xfrm>
        </p:spPr>
        <p:txBody>
          <a:bodyPr>
            <a:normAutofit/>
          </a:bodyPr>
          <a:lstStyle/>
          <a:p>
            <a:r>
              <a:rPr lang="fi-FI" b="1" dirty="0"/>
              <a:t>Melina Aremaa </a:t>
            </a:r>
            <a:br>
              <a:rPr lang="fi-FI" dirty="0"/>
            </a:br>
            <a:r>
              <a:rPr lang="fi-FI" dirty="0"/>
              <a:t>Pedagoginen informaatikko</a:t>
            </a:r>
            <a:br>
              <a:rPr lang="fi-FI" dirty="0"/>
            </a:br>
            <a:r>
              <a:rPr lang="fi-FI" dirty="0"/>
              <a:t>Lohjan kaupunginkirjasto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34448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DE73BC3-5534-498B-8D15-5C9DAD1D3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Kirjavinkit jatkuvat…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A9D72AC-774D-4B94-949E-797564E0B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dirty="0"/>
              <a:t>Mäkinen, Leena: Eetu, </a:t>
            </a:r>
            <a:r>
              <a:rPr lang="fi-FI" dirty="0" err="1"/>
              <a:t>Iitu</a:t>
            </a:r>
            <a:r>
              <a:rPr lang="fi-FI" dirty="0"/>
              <a:t> ja kertomattomat tarinat: lapsen kerrontataitoja kehittävä satukirja (2017)</a:t>
            </a:r>
          </a:p>
          <a:p>
            <a:r>
              <a:rPr lang="fi-FI" dirty="0"/>
              <a:t>Mäkinen, Leena: Mitäs nyt, Eetu ja </a:t>
            </a:r>
            <a:r>
              <a:rPr lang="fi-FI" dirty="0" err="1"/>
              <a:t>Iitu</a:t>
            </a:r>
            <a:r>
              <a:rPr lang="fi-FI" dirty="0"/>
              <a:t>? Keksitään yhdessä ratkaisuja (2020)</a:t>
            </a:r>
          </a:p>
          <a:p>
            <a:r>
              <a:rPr lang="fi-FI" dirty="0"/>
              <a:t>Suvilehto, Pirjo: Leikki vuoden jokaiselle päivälle (2016)</a:t>
            </a:r>
          </a:p>
          <a:p>
            <a:r>
              <a:rPr lang="fi-FI" dirty="0"/>
              <a:t>Vuori, Katariina: Tarinataikurit: sanataideharjoituksia lapsille (2020)</a:t>
            </a:r>
          </a:p>
          <a:p>
            <a:r>
              <a:rPr lang="fi-FI" dirty="0"/>
              <a:t>Nuotio, Eppu: </a:t>
            </a:r>
            <a:r>
              <a:rPr lang="fi-FI" dirty="0" err="1"/>
              <a:t>Maami</a:t>
            </a:r>
            <a:r>
              <a:rPr lang="fi-FI" dirty="0"/>
              <a:t> Mustikka: satuja ja satutehtäviä (2015)</a:t>
            </a:r>
          </a:p>
          <a:p>
            <a:r>
              <a:rPr lang="fi-FI" b="1" dirty="0"/>
              <a:t>Tekstittömät kuvakirjat </a:t>
            </a:r>
            <a:r>
              <a:rPr lang="fi-FI" dirty="0"/>
              <a:t>(linkin listassa ei ole paksulehtisiä katselukirjoja mukana):</a:t>
            </a:r>
          </a:p>
          <a:p>
            <a:pPr marL="0" indent="0">
              <a:buNone/>
            </a:pPr>
            <a:r>
              <a:rPr lang="fi-FI" dirty="0">
                <a:hlinkClick r:id="rId2"/>
              </a:rPr>
              <a:t>(</a:t>
            </a:r>
            <a:r>
              <a:rPr lang="fi-FI" dirty="0" err="1">
                <a:hlinkClick r:id="rId2"/>
              </a:rPr>
              <a:t>Aihe:tekstittömät</a:t>
            </a:r>
            <a:r>
              <a:rPr lang="fi-FI" dirty="0">
                <a:hlinkClick r:id="rId2"/>
              </a:rPr>
              <a:t> kirjat) NOT ((Kaikki </a:t>
            </a:r>
            <a:r>
              <a:rPr lang="fi-FI" dirty="0" err="1">
                <a:hlinkClick r:id="rId2"/>
              </a:rPr>
              <a:t>osumat:paksulehtiset</a:t>
            </a:r>
            <a:r>
              <a:rPr lang="fi-FI" dirty="0">
                <a:hlinkClick r:id="rId2"/>
              </a:rPr>
              <a:t> kirjat)) | Hakutulokset | Lukki-kirjastot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2029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07B6A3-AACE-4844-880B-84F8E8DEB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/>
              <a:t>Kirjaston </a:t>
            </a:r>
            <a:r>
              <a:rPr lang="fi-FI" b="1" dirty="0" err="1"/>
              <a:t>syystiedote</a:t>
            </a:r>
            <a:r>
              <a:rPr lang="fi-FI" b="1" dirty="0"/>
              <a:t> lähetetty elokuussa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851BE19-F07D-4958-A745-74C3AF761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414056"/>
            <a:ext cx="6638924" cy="3967693"/>
          </a:xfrm>
        </p:spPr>
        <p:txBody>
          <a:bodyPr>
            <a:normAutofit fontScale="77500" lnSpcReduction="20000"/>
          </a:bodyPr>
          <a:lstStyle/>
          <a:p>
            <a:r>
              <a:rPr lang="fi-FI" b="1" dirty="0">
                <a:hlinkClick r:id="rId2"/>
              </a:rPr>
              <a:t>Yhteisökirjastokortit</a:t>
            </a:r>
            <a:endParaRPr lang="fi-FI" b="1" dirty="0"/>
          </a:p>
          <a:p>
            <a:r>
              <a:rPr lang="fi-FI" b="1" dirty="0">
                <a:hlinkClick r:id="rId3"/>
              </a:rPr>
              <a:t>Satupolku</a:t>
            </a:r>
            <a:r>
              <a:rPr lang="fi-FI" dirty="0">
                <a:hlinkClick r:id="rId3"/>
              </a:rPr>
              <a:t> </a:t>
            </a:r>
            <a:br>
              <a:rPr lang="fi-FI" dirty="0"/>
            </a:br>
            <a:r>
              <a:rPr lang="fi-FI" dirty="0"/>
              <a:t>(Kysy Satupolun uusista kuvituskuvista!)</a:t>
            </a:r>
          </a:p>
          <a:p>
            <a:r>
              <a:rPr lang="fi-FI" b="1" dirty="0">
                <a:hlinkClick r:id="rId4"/>
              </a:rPr>
              <a:t>Iltasatulaukut</a:t>
            </a:r>
            <a:endParaRPr lang="fi-FI" b="1" dirty="0"/>
          </a:p>
          <a:p>
            <a:r>
              <a:rPr lang="fi-FI" b="1" dirty="0">
                <a:hlinkClick r:id="rId5"/>
              </a:rPr>
              <a:t>Kirjakassitilaukset</a:t>
            </a:r>
            <a:r>
              <a:rPr lang="fi-FI" dirty="0"/>
              <a:t>, uusi lomake!</a:t>
            </a:r>
          </a:p>
          <a:p>
            <a:r>
              <a:rPr lang="fi-FI" b="1" dirty="0"/>
              <a:t>Kirjastokäynnit</a:t>
            </a:r>
            <a:r>
              <a:rPr lang="fi-FI" dirty="0"/>
              <a:t> lasten kanssa (tuokaa lapsia kirjastoon!)</a:t>
            </a:r>
          </a:p>
          <a:p>
            <a:r>
              <a:rPr lang="fi-FI" b="1" dirty="0"/>
              <a:t>Taapero tykkää tarinoista –esitteet </a:t>
            </a:r>
            <a:r>
              <a:rPr lang="fi-FI" dirty="0"/>
              <a:t>2-vuotiaiden huoltajille</a:t>
            </a:r>
          </a:p>
          <a:p>
            <a:r>
              <a:rPr lang="fi-FI" b="1" dirty="0">
                <a:hlinkClick r:id="rId6"/>
              </a:rPr>
              <a:t>Kulttuuripolkukäynti esikoululaisille </a:t>
            </a:r>
            <a:r>
              <a:rPr lang="fi-FI" dirty="0"/>
              <a:t>nk. ”eskarileikki”</a:t>
            </a:r>
          </a:p>
          <a:p>
            <a:r>
              <a:rPr lang="fi-FI" b="1" dirty="0">
                <a:hlinkClick r:id="rId7"/>
              </a:rPr>
              <a:t>Satutuokiot</a:t>
            </a:r>
            <a:r>
              <a:rPr lang="fi-FI" dirty="0"/>
              <a:t> – muutaman lapsen kanssa voi tulla ilman erillistä sopimusta</a:t>
            </a:r>
          </a:p>
          <a:p>
            <a:r>
              <a:rPr lang="fi-FI" dirty="0"/>
              <a:t>Koko tiedote luettavissa: </a:t>
            </a:r>
            <a:r>
              <a:rPr lang="fi-FI" dirty="0">
                <a:hlinkClick r:id="rId8"/>
              </a:rPr>
              <a:t>Vakan ja esikoulujen tiedote syksy 2024.pdf</a:t>
            </a: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DCF956A-29D8-43EA-B13D-367418468A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680" y="2080470"/>
            <a:ext cx="2768917" cy="389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25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36DEE3-12E6-4C5A-912A-01648753D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3" y="982132"/>
            <a:ext cx="4800598" cy="1303867"/>
          </a:xfrm>
        </p:spPr>
        <p:txBody>
          <a:bodyPr/>
          <a:lstStyle/>
          <a:p>
            <a:pPr algn="l"/>
            <a:r>
              <a:rPr lang="fi-FI" b="1" dirty="0"/>
              <a:t>Satupolku Ristillä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D5642FD6-49D1-40B1-9CF5-3319414DBA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53" y="2425848"/>
            <a:ext cx="5056097" cy="3792073"/>
          </a:xfr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B29B8842-88FD-4F89-91D7-8E2DDFDAA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499" y="982132"/>
            <a:ext cx="5056098" cy="379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44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DB8B17-9A97-4CD7-A63F-F90D07FEA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227" y="903641"/>
            <a:ext cx="2094399" cy="4668819"/>
          </a:xfrm>
        </p:spPr>
        <p:txBody>
          <a:bodyPr>
            <a:normAutofit/>
          </a:bodyPr>
          <a:lstStyle/>
          <a:p>
            <a:r>
              <a:rPr lang="fi-FI" sz="2400" b="1" dirty="0"/>
              <a:t>Luku-nurkkaukset Koisjärvellä </a:t>
            </a:r>
            <a:endParaRPr lang="fi-FI" sz="2400" dirty="0"/>
          </a:p>
        </p:txBody>
      </p:sp>
      <p:pic>
        <p:nvPicPr>
          <p:cNvPr id="4" name="Sisällön paikkamerkki 4">
            <a:extLst>
              <a:ext uri="{FF2B5EF4-FFF2-40B4-BE49-F238E27FC236}">
                <a16:creationId xmlns:a16="http://schemas.microsoft.com/office/drawing/2014/main" id="{A68A1DB9-CD0A-43F7-B2E9-5766FDA9F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3593" y="1014594"/>
            <a:ext cx="3909781" cy="5213042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01A13D9F-512A-4273-BA96-059FE060F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321" y="1014594"/>
            <a:ext cx="3865739" cy="515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94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D3520F-1BEA-4D11-80EF-57D46D914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52" y="620787"/>
            <a:ext cx="2105175" cy="5435767"/>
          </a:xfrm>
        </p:spPr>
        <p:txBody>
          <a:bodyPr>
            <a:normAutofit/>
          </a:bodyPr>
          <a:lstStyle/>
          <a:p>
            <a:r>
              <a:rPr lang="fi-FI" sz="2800" b="1" dirty="0"/>
              <a:t>Luku-nurkkaus </a:t>
            </a:r>
            <a:br>
              <a:rPr lang="fi-FI" sz="2800" b="1" dirty="0"/>
            </a:br>
            <a:r>
              <a:rPr lang="fi-FI" sz="2800" b="1" dirty="0"/>
              <a:t>Moisio 2</a:t>
            </a:r>
          </a:p>
        </p:txBody>
      </p:sp>
      <p:pic>
        <p:nvPicPr>
          <p:cNvPr id="4" name="Sisällön paikkamerkki 4">
            <a:extLst>
              <a:ext uri="{FF2B5EF4-FFF2-40B4-BE49-F238E27FC236}">
                <a16:creationId xmlns:a16="http://schemas.microsoft.com/office/drawing/2014/main" id="{26F8628B-730E-4E0D-9750-E75AC6812D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3187" y="1334901"/>
            <a:ext cx="5712902" cy="4284676"/>
          </a:xfr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A4EF1CCE-D9CB-459A-A686-5E21D4EB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7459" y="1334900"/>
            <a:ext cx="5712900" cy="42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64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18D263-A12A-4974-A36C-EF33F284F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07" y="982132"/>
            <a:ext cx="2533476" cy="5138969"/>
          </a:xfrm>
        </p:spPr>
        <p:txBody>
          <a:bodyPr>
            <a:normAutofit/>
          </a:bodyPr>
          <a:lstStyle/>
          <a:p>
            <a:r>
              <a:rPr lang="fi-FI" sz="2800" b="1" dirty="0" err="1"/>
              <a:t>Läshörna</a:t>
            </a:r>
            <a:r>
              <a:rPr lang="fi-FI" sz="2800" b="1" dirty="0"/>
              <a:t> </a:t>
            </a:r>
            <a:r>
              <a:rPr lang="fi-FI" sz="2800" b="1" dirty="0" err="1"/>
              <a:t>Solbrinken</a:t>
            </a:r>
            <a:br>
              <a:rPr lang="fi-FI" b="1" dirty="0"/>
            </a:br>
            <a:endParaRPr lang="fi-FI" b="1" dirty="0"/>
          </a:p>
        </p:txBody>
      </p:sp>
      <p:pic>
        <p:nvPicPr>
          <p:cNvPr id="9" name="Sisällön paikkamerkki 8">
            <a:extLst>
              <a:ext uri="{FF2B5EF4-FFF2-40B4-BE49-F238E27FC236}">
                <a16:creationId xmlns:a16="http://schemas.microsoft.com/office/drawing/2014/main" id="{7A4FAF98-EF2D-49DA-94F1-3DD140B401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592" y="982131"/>
            <a:ext cx="4019959" cy="5359946"/>
          </a:xfr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ECBFD405-9BB0-4961-9559-3375CBE08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533" y="982131"/>
            <a:ext cx="4100037" cy="546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71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6BA1797-A05C-4420-AF45-77E850C9A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fi-FI" sz="3600" b="1" dirty="0"/>
              <a:t>SYLI-koulutukset keväällä 2025</a:t>
            </a:r>
            <a:br>
              <a:rPr lang="fi-FI" sz="3600" b="1" dirty="0"/>
            </a:br>
            <a:r>
              <a:rPr lang="fi-FI" sz="3600" b="1" dirty="0"/>
              <a:t>varhaiskasvatuksen opettajille ja esiopettajille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E7EC208-F5FC-4C83-AF7F-7E9084C67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1"/>
            <a:ext cx="9601196" cy="3617957"/>
          </a:xfrm>
        </p:spPr>
        <p:txBody>
          <a:bodyPr>
            <a:normAutofit fontScale="85000" lnSpcReduction="20000"/>
          </a:bodyPr>
          <a:lstStyle/>
          <a:p>
            <a:r>
              <a:rPr lang="fi-FI" dirty="0"/>
              <a:t>Kyseessä on useassa Lohjan kouluissa käytössä olevan lukemiseen liittyvän </a:t>
            </a:r>
            <a:r>
              <a:rPr lang="fi-FI" b="1" dirty="0"/>
              <a:t>Ateljee-menetelmän muokkaamisesta sopivaksi varhaiskasvatukselle ja esikouluille. </a:t>
            </a:r>
            <a:r>
              <a:rPr lang="fi-FI" dirty="0"/>
              <a:t>Tavoitteena on tukea lukutaidon kehittymistä. </a:t>
            </a:r>
          </a:p>
          <a:p>
            <a:r>
              <a:rPr lang="fi-FI" dirty="0"/>
              <a:t>SYLI tarkoittaa: S=sanavarastoni laajenee, Y=ymmärrän lukemani/kuulemani, L=luen pian, I=innostun kirjoista. </a:t>
            </a:r>
          </a:p>
          <a:p>
            <a:r>
              <a:rPr lang="fi-FI" dirty="0"/>
              <a:t>Ajatuksena on, että jokainen lapsi harjoittelee lukemiseen liittyviä taitoja omalla tasollaan. SYLI-taitoja voi itse mukauttaa siten, että käyttää niitä päivittäin tai esim. kerran viikossa toiminnassa</a:t>
            </a:r>
          </a:p>
          <a:p>
            <a:r>
              <a:rPr lang="fi-FI" b="1" dirty="0"/>
              <a:t>Paikka ja ajat: </a:t>
            </a:r>
            <a:r>
              <a:rPr lang="en-US" b="1" dirty="0" err="1"/>
              <a:t>ti</a:t>
            </a:r>
            <a:r>
              <a:rPr lang="en-US" b="1" dirty="0"/>
              <a:t> 26.11., </a:t>
            </a:r>
            <a:r>
              <a:rPr lang="en-US" b="1" dirty="0" err="1"/>
              <a:t>ti</a:t>
            </a:r>
            <a:r>
              <a:rPr lang="en-US" b="1" dirty="0"/>
              <a:t> 14.1. ja ma 3.2. </a:t>
            </a:r>
            <a:r>
              <a:rPr lang="en-US" b="1" dirty="0" err="1"/>
              <a:t>klo</a:t>
            </a:r>
            <a:r>
              <a:rPr lang="en-US" b="1" dirty="0"/>
              <a:t> 13.30-16.30 Laurentius-</a:t>
            </a:r>
            <a:r>
              <a:rPr lang="en-US" b="1" dirty="0" err="1"/>
              <a:t>koulussa</a:t>
            </a:r>
            <a:endParaRPr lang="fi-FI" dirty="0"/>
          </a:p>
          <a:p>
            <a:r>
              <a:rPr lang="fi-FI" b="1" dirty="0"/>
              <a:t>Ilmoittautuminen: </a:t>
            </a:r>
            <a:r>
              <a:rPr lang="en-US" b="1" dirty="0"/>
              <a:t>20.11. </a:t>
            </a:r>
            <a:r>
              <a:rPr lang="en-US" b="1" dirty="0" err="1"/>
              <a:t>mennessä</a:t>
            </a:r>
            <a:r>
              <a:rPr lang="en-US" b="1" dirty="0"/>
              <a:t> </a:t>
            </a:r>
            <a:r>
              <a:rPr lang="en-US" dirty="0" err="1"/>
              <a:t>osoitteeseen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laura.niinikivi@edu.lohja.fi</a:t>
            </a:r>
            <a:endParaRPr lang="en-US" dirty="0"/>
          </a:p>
          <a:p>
            <a:r>
              <a:rPr lang="en-US" dirty="0" err="1"/>
              <a:t>Toteutuu</a:t>
            </a:r>
            <a:r>
              <a:rPr lang="en-US" dirty="0"/>
              <a:t>, 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osallistujia</a:t>
            </a:r>
            <a:r>
              <a:rPr lang="en-US" dirty="0"/>
              <a:t> on </a:t>
            </a:r>
            <a:r>
              <a:rPr lang="en-US" dirty="0" err="1"/>
              <a:t>vähintään</a:t>
            </a:r>
            <a:r>
              <a:rPr lang="en-US" dirty="0"/>
              <a:t> 10!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22901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A200BE-378D-4DBB-808B-FA130AD33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 err="1"/>
              <a:t>KiVa</a:t>
            </a:r>
            <a:r>
              <a:rPr lang="fi-FI" b="1" dirty="0"/>
              <a:t>-toimintaa keväästä 2021 alkaen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7FCEE6-B5CA-4CCC-88D9-F10DAA341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Ensimmäisen </a:t>
            </a:r>
            <a:r>
              <a:rPr lang="fi-FI" b="1" dirty="0"/>
              <a:t>Lohja lukee – </a:t>
            </a:r>
            <a:r>
              <a:rPr lang="fi-FI" b="1" dirty="0" err="1"/>
              <a:t>Lojo</a:t>
            </a:r>
            <a:r>
              <a:rPr lang="fi-FI" b="1" dirty="0"/>
              <a:t> </a:t>
            </a:r>
            <a:r>
              <a:rPr lang="fi-FI" b="1" dirty="0" err="1"/>
              <a:t>läser</a:t>
            </a:r>
            <a:r>
              <a:rPr lang="fi-FI" b="1" dirty="0"/>
              <a:t> –hankkeen myötä (2020-2022) </a:t>
            </a:r>
            <a:r>
              <a:rPr lang="fi-FI" dirty="0"/>
              <a:t>sovittu varhaiskasvatuspäällikkö Anu Koivumäen kanssa, että jokaisessa </a:t>
            </a:r>
            <a:r>
              <a:rPr lang="fi-FI" dirty="0" err="1"/>
              <a:t>päiväkoti-ja</a:t>
            </a:r>
            <a:r>
              <a:rPr lang="fi-FI" dirty="0"/>
              <a:t> esikouluyksikössä tulisi olla oma kirjallisuus- ja kirjastovastaava = </a:t>
            </a:r>
            <a:r>
              <a:rPr lang="fi-FI" dirty="0" err="1"/>
              <a:t>KiVa</a:t>
            </a:r>
            <a:r>
              <a:rPr lang="fi-FI" dirty="0"/>
              <a:t>.</a:t>
            </a:r>
            <a:br>
              <a:rPr lang="fi-FI" dirty="0"/>
            </a:br>
            <a:endParaRPr lang="fi-FI" dirty="0"/>
          </a:p>
          <a:p>
            <a:r>
              <a:rPr lang="fi-FI" dirty="0"/>
              <a:t>Kirjaston pedagogisen informaatikon ja </a:t>
            </a:r>
            <a:r>
              <a:rPr lang="fi-FI" dirty="0" err="1"/>
              <a:t>KiVa</a:t>
            </a:r>
            <a:r>
              <a:rPr lang="fi-FI" dirty="0"/>
              <a:t>-henkilöiden </a:t>
            </a:r>
            <a:r>
              <a:rPr lang="fi-FI" b="1" dirty="0"/>
              <a:t>säännölliset tapaamiset 2-4 kertaa</a:t>
            </a:r>
            <a:r>
              <a:rPr lang="fi-FI" dirty="0"/>
              <a:t> </a:t>
            </a:r>
            <a:r>
              <a:rPr lang="fi-FI" b="1" dirty="0"/>
              <a:t>toimintavuoden aikana </a:t>
            </a:r>
            <a:r>
              <a:rPr lang="fi-FI" dirty="0"/>
              <a:t>-&gt; tämä kirjattu myös tästä syksystä lähtien voimassa olevaan </a:t>
            </a:r>
            <a:br>
              <a:rPr lang="fi-FI" dirty="0"/>
            </a:br>
            <a:r>
              <a:rPr lang="fi-FI" b="1" dirty="0"/>
              <a:t>Lohjan kaupungin lukutaitostrategiaan 2024-2030</a:t>
            </a:r>
            <a:br>
              <a:rPr lang="fi-FI" b="1" dirty="0"/>
            </a:br>
            <a:r>
              <a:rPr lang="fi-FI" dirty="0">
                <a:hlinkClick r:id="rId2"/>
              </a:rPr>
              <a:t>2024637-5-40547.PDF</a:t>
            </a:r>
            <a:br>
              <a:rPr lang="fi-FI" dirty="0"/>
            </a:br>
            <a:endParaRPr lang="fi-FI" dirty="0"/>
          </a:p>
          <a:p>
            <a:r>
              <a:rPr lang="fi-FI" dirty="0"/>
              <a:t>Kaikki </a:t>
            </a:r>
            <a:r>
              <a:rPr lang="fi-FI" b="1" dirty="0"/>
              <a:t>vanhat </a:t>
            </a:r>
            <a:r>
              <a:rPr lang="fi-FI" b="1" dirty="0" err="1"/>
              <a:t>KiVa</a:t>
            </a:r>
            <a:r>
              <a:rPr lang="fi-FI" b="1" dirty="0"/>
              <a:t>-tapaamisten muistiot</a:t>
            </a:r>
            <a:r>
              <a:rPr lang="fi-FI" dirty="0"/>
              <a:t>, </a:t>
            </a:r>
            <a:r>
              <a:rPr lang="fi-FI" b="1" dirty="0"/>
              <a:t>kirjalistat ja esitykset </a:t>
            </a:r>
            <a:r>
              <a:rPr lang="fi-FI" dirty="0"/>
              <a:t>löytyvät peda.net/</a:t>
            </a:r>
            <a:r>
              <a:rPr lang="fi-FI" dirty="0" err="1"/>
              <a:t>lohja</a:t>
            </a:r>
            <a:r>
              <a:rPr lang="fi-FI" dirty="0"/>
              <a:t> -&gt; Lohja lukee!  -hanke -&gt; Kirjastoyhteistyö: </a:t>
            </a:r>
            <a:r>
              <a:rPr lang="fi-FI" dirty="0" err="1">
                <a:hlinkClick r:id="rId3"/>
              </a:rPr>
              <a:t>KiVa</a:t>
            </a:r>
            <a:r>
              <a:rPr lang="fi-FI" dirty="0">
                <a:hlinkClick r:id="rId3"/>
              </a:rPr>
              <a:t>=kirjasto- ja kirjallisuusvastaavat</a:t>
            </a:r>
            <a:endParaRPr lang="fi-FI" b="1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73580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D7C34E-5620-41E1-8863-64361D3DA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 err="1"/>
              <a:t>KiVa:n</a:t>
            </a:r>
            <a:r>
              <a:rPr lang="fi-FI" b="1" dirty="0"/>
              <a:t> toimenkuva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33368B-07C2-4B98-892D-28E046EF3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toimii </a:t>
            </a:r>
            <a:r>
              <a:rPr lang="fi-FI" b="1" dirty="0"/>
              <a:t>yhteyshenkilönä</a:t>
            </a:r>
            <a:r>
              <a:rPr lang="fi-FI" dirty="0"/>
              <a:t> kirjaston ja oman talon välillä</a:t>
            </a:r>
          </a:p>
          <a:p>
            <a:r>
              <a:rPr lang="fi-FI" b="1" dirty="0"/>
              <a:t>osallistuminen </a:t>
            </a:r>
            <a:r>
              <a:rPr lang="fi-FI" b="1" dirty="0" err="1"/>
              <a:t>KiVa</a:t>
            </a:r>
            <a:r>
              <a:rPr lang="fi-FI" b="1" dirty="0"/>
              <a:t>-tapaamisiin </a:t>
            </a:r>
            <a:r>
              <a:rPr lang="fi-FI" dirty="0"/>
              <a:t>2-4 kertaa vuodessa (tänä vuonna kolme: kaksi seuraavaa keväällä -&gt; päivämäärät ilmoitetaan myöhemmin)</a:t>
            </a:r>
          </a:p>
          <a:p>
            <a:r>
              <a:rPr lang="fi-FI" dirty="0"/>
              <a:t>tapaamisista saadun informaation ja konkretian </a:t>
            </a:r>
            <a:r>
              <a:rPr lang="fi-FI" b="1" dirty="0"/>
              <a:t>jakaminen omissa yksiköissä </a:t>
            </a:r>
            <a:r>
              <a:rPr lang="fi-FI" dirty="0"/>
              <a:t>(esim. </a:t>
            </a:r>
            <a:r>
              <a:rPr lang="fi-FI" dirty="0" err="1"/>
              <a:t>talopalavereissa</a:t>
            </a:r>
            <a:r>
              <a:rPr lang="fi-FI" dirty="0"/>
              <a:t>)</a:t>
            </a:r>
          </a:p>
          <a:p>
            <a:r>
              <a:rPr lang="fi-FI" dirty="0"/>
              <a:t>lukemaan innostaminen ja </a:t>
            </a:r>
            <a:r>
              <a:rPr lang="fi-FI" b="1" dirty="0"/>
              <a:t>lukemisen edistäminen omassa yksikössä</a:t>
            </a:r>
          </a:p>
          <a:p>
            <a:r>
              <a:rPr lang="fi-FI" b="1" dirty="0"/>
              <a:t>oman talon kirjallisuuskokoelman ajantasaisuuden</a:t>
            </a:r>
            <a:r>
              <a:rPr lang="fi-FI" dirty="0"/>
              <a:t> ja kunnon tarkistaminen säännöllisesti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8066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339203-268F-49C4-851B-F40310D2E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Mitä on sanataide?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787AE6A-0C05-43A8-88BA-5844F6C0C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taidemuoto, jossa lapsen </a:t>
            </a:r>
            <a:r>
              <a:rPr lang="fi-FI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kielitajua vahvistetaan luovien työskentely-menetelmien avulla</a:t>
            </a:r>
          </a:p>
          <a:p>
            <a:r>
              <a:rPr lang="fi-FI" dirty="0"/>
              <a:t>sanataiteessa tutkitaan ja havainnoidaan maailmaa, leikitellään tarinoilla ja ajatuksilla sekä keksitään ja hyödynnetään erilaisia ilmaisukeinoja</a:t>
            </a:r>
          </a:p>
          <a:p>
            <a:r>
              <a:rPr lang="fi-FI" dirty="0"/>
              <a:t>luovaa, kielellistä ilmaisua: </a:t>
            </a:r>
            <a:r>
              <a:rPr lang="fi-FI" b="1" dirty="0"/>
              <a:t>tieteenala, jossa kieli ja mielikuvitus kohtaavat</a:t>
            </a:r>
          </a:p>
          <a:p>
            <a:r>
              <a:rPr lang="fi-FI" dirty="0"/>
              <a:t>yhteisöllinen, soveltava ja monialainen taidekasvatuksen laji, joka </a:t>
            </a:r>
            <a:r>
              <a:rPr lang="fi-FI" b="1" dirty="0"/>
              <a:t>ammentaa innoituksensa tekstien ja tarinoiden maailmasta</a:t>
            </a:r>
          </a:p>
        </p:txBody>
      </p:sp>
    </p:spTree>
    <p:extLst>
      <p:ext uri="{BB962C8B-B14F-4D97-AF65-F5344CB8AC3E}">
        <p14:creationId xmlns:p14="http://schemas.microsoft.com/office/powerpoint/2010/main" val="2745192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08DD7AE-713F-40F9-B669-CF51B7DB7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…mitä on sanataide?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945F888-7353-4402-89FA-F02DA99B8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1"/>
            <a:ext cx="9601196" cy="3600587"/>
          </a:xfrm>
        </p:spPr>
        <p:txBody>
          <a:bodyPr>
            <a:normAutofit fontScale="77500" lnSpcReduction="20000"/>
          </a:bodyPr>
          <a:lstStyle/>
          <a:p>
            <a:r>
              <a:rPr lang="fi-FI" dirty="0"/>
              <a:t>Sanataiteen lähtökohtia ovat </a:t>
            </a:r>
            <a:r>
              <a:rPr lang="fi-FI" b="1" dirty="0"/>
              <a:t>ilo, leikki ja kokemuksellisuus</a:t>
            </a:r>
            <a:r>
              <a:rPr lang="fi-FI" dirty="0"/>
              <a:t>: </a:t>
            </a:r>
            <a:r>
              <a:rPr lang="fi-FI" b="1" dirty="0"/>
              <a:t>sanataiteessa ei ole oikeita tai vääriä vastauksia!</a:t>
            </a:r>
          </a:p>
          <a:p>
            <a:r>
              <a:rPr lang="fi-FI" dirty="0"/>
              <a:t>Santaiteen menetelmien hyödyntäminen varhaiskasvatuksessa tukee laaja-alaisen oppimisen taitoja, erityisesti kulttuurisen osaamisen, vuorovaikutuksen ja ilmaisun taitoja sekä monilukutaitoa</a:t>
            </a:r>
          </a:p>
          <a:p>
            <a:r>
              <a:rPr lang="fi-FI" dirty="0"/>
              <a:t>Vasun perusteissa sanataide sisältyy oppimisen alueeseen ”ilmaisun monet muodot”</a:t>
            </a:r>
          </a:p>
          <a:p>
            <a:r>
              <a:rPr lang="fi-FI" dirty="0"/>
              <a:t>Laajasti ajateltuna sanataide on kaikkea, mikä liittyy sanoihin, kieleen ja kertomiseen.</a:t>
            </a:r>
          </a:p>
          <a:p>
            <a:r>
              <a:rPr lang="fi-FI" dirty="0"/>
              <a:t>Sanataidetuokio voi olla lyhyt hetki tai laajempi ilmiölähtöinen kokonaisuus</a:t>
            </a:r>
            <a:br>
              <a:rPr lang="fi-FI" dirty="0"/>
            </a:br>
            <a:endParaRPr lang="fi-FI" dirty="0"/>
          </a:p>
          <a:p>
            <a:pPr marL="0" indent="0">
              <a:buNone/>
            </a:pPr>
            <a:r>
              <a:rPr lang="fi-FI" sz="2100" b="1" dirty="0"/>
              <a:t>Lähteet: </a:t>
            </a:r>
            <a:br>
              <a:rPr lang="fi-FI" sz="2100" b="1" dirty="0"/>
            </a:br>
            <a:r>
              <a:rPr lang="fi-FI" sz="2100" dirty="0">
                <a:hlinkClick r:id="rId2"/>
              </a:rPr>
              <a:t>Sanataide ja kirjallisuus – ilmaisun voimaa | Opetushallitus</a:t>
            </a:r>
            <a:br>
              <a:rPr lang="fi-FI" sz="2100" b="1" dirty="0"/>
            </a:br>
            <a:r>
              <a:rPr lang="fi-FI" sz="2100" dirty="0"/>
              <a:t>Sanataideyhdistys </a:t>
            </a:r>
            <a:r>
              <a:rPr lang="fi-FI" sz="2100" dirty="0" err="1"/>
              <a:t>Yöstäjät</a:t>
            </a:r>
            <a:r>
              <a:rPr lang="fi-FI" sz="2100" dirty="0"/>
              <a:t> ry (Loruleikkipakka, 2024)</a:t>
            </a:r>
            <a:br>
              <a:rPr lang="fi-FI" sz="2100" dirty="0"/>
            </a:br>
            <a:r>
              <a:rPr lang="fi-FI" sz="2100" dirty="0"/>
              <a:t>Sanataideyhdistys Rapina (sanataideyhdistysrapina.com/sanataide/)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66479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8E74CD-AE14-47A8-BEB8-F544ED57C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/>
              <a:t>Sanataideyhdistyksiä on Suomessa useita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DF587C4-CBCC-467B-8764-E821B6D0A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725534"/>
          </a:xfrm>
        </p:spPr>
        <p:txBody>
          <a:bodyPr>
            <a:normAutofit fontScale="92500" lnSpcReduction="10000"/>
          </a:bodyPr>
          <a:lstStyle/>
          <a:p>
            <a:r>
              <a:rPr lang="fi-FI" b="1" dirty="0"/>
              <a:t>Kulttuuritalo</a:t>
            </a:r>
            <a:r>
              <a:rPr lang="fi-FI" dirty="0"/>
              <a:t> </a:t>
            </a:r>
            <a:r>
              <a:rPr lang="fi-FI" b="1" dirty="0" err="1"/>
              <a:t>Valve</a:t>
            </a:r>
            <a:r>
              <a:rPr lang="fi-FI" dirty="0" err="1"/>
              <a:t>n</a:t>
            </a:r>
            <a:r>
              <a:rPr lang="fi-FI" dirty="0"/>
              <a:t> (Oulu) </a:t>
            </a:r>
            <a:r>
              <a:rPr lang="fi-FI" b="1" dirty="0"/>
              <a:t>sanataidekoulu</a:t>
            </a:r>
            <a:r>
              <a:rPr lang="fi-FI" dirty="0"/>
              <a:t> </a:t>
            </a:r>
            <a:r>
              <a:rPr lang="fi-FI" b="1" dirty="0"/>
              <a:t>Lumotut sanat</a:t>
            </a:r>
            <a:r>
              <a:rPr lang="fi-FI" dirty="0"/>
              <a:t>, jolla mm. kirjallisuuslähtöisen </a:t>
            </a:r>
            <a:r>
              <a:rPr lang="fi-FI" b="1" dirty="0"/>
              <a:t>sanataiteen materiaalipankki KISAMA</a:t>
            </a:r>
            <a:r>
              <a:rPr lang="fi-FI" dirty="0"/>
              <a:t>: </a:t>
            </a:r>
            <a:r>
              <a:rPr lang="fi-FI" dirty="0">
                <a:hlinkClick r:id="rId2"/>
              </a:rPr>
              <a:t>kulttuurivalve.fi/</a:t>
            </a:r>
            <a:r>
              <a:rPr lang="fi-FI" dirty="0" err="1">
                <a:hlinkClick r:id="rId2"/>
              </a:rPr>
              <a:t>fi</a:t>
            </a:r>
            <a:r>
              <a:rPr lang="fi-FI" dirty="0">
                <a:hlinkClick r:id="rId2"/>
              </a:rPr>
              <a:t>/lastenkulttuurikeskus/</a:t>
            </a:r>
            <a:r>
              <a:rPr lang="fi-FI" dirty="0" err="1">
                <a:hlinkClick r:id="rId2"/>
              </a:rPr>
              <a:t>kisama</a:t>
            </a:r>
            <a:r>
              <a:rPr lang="fi-FI" dirty="0">
                <a:hlinkClick r:id="rId2"/>
              </a:rPr>
              <a:t>/</a:t>
            </a:r>
            <a:endParaRPr lang="fi-FI" dirty="0"/>
          </a:p>
          <a:p>
            <a:r>
              <a:rPr lang="fi-FI" b="1" dirty="0" err="1"/>
              <a:t>Yöstäjät</a:t>
            </a:r>
            <a:r>
              <a:rPr lang="fi-FI" dirty="0"/>
              <a:t> ry (Tampere &amp; Pirkanmaa) </a:t>
            </a:r>
            <a:r>
              <a:rPr lang="fi-FI" dirty="0">
                <a:hlinkClick r:id="rId3"/>
              </a:rPr>
              <a:t>yostaja.fi</a:t>
            </a:r>
            <a:br>
              <a:rPr lang="fi-FI" dirty="0"/>
            </a:br>
            <a:r>
              <a:rPr lang="fi-FI" dirty="0"/>
              <a:t>- sivuilta löytyy sanataidetehtäviä (esim. tulostettavat riimipelikortit)</a:t>
            </a:r>
          </a:p>
          <a:p>
            <a:r>
              <a:rPr lang="fi-FI" b="1" dirty="0" err="1"/>
              <a:t>Sydkustens</a:t>
            </a:r>
            <a:r>
              <a:rPr lang="fi-FI" b="1" dirty="0"/>
              <a:t> </a:t>
            </a:r>
            <a:r>
              <a:rPr lang="fi-FI" b="1" dirty="0" err="1"/>
              <a:t>ordkonstskola</a:t>
            </a:r>
            <a:r>
              <a:rPr lang="fi-FI" b="1" dirty="0"/>
              <a:t> </a:t>
            </a:r>
            <a:r>
              <a:rPr lang="fi-FI" dirty="0"/>
              <a:t>(suomenruotsalainen etelärannikko): </a:t>
            </a:r>
            <a:r>
              <a:rPr lang="fi-FI" dirty="0">
                <a:hlinkClick r:id="rId4"/>
              </a:rPr>
              <a:t>ordkonst.fi</a:t>
            </a:r>
            <a:endParaRPr lang="fi-FI" dirty="0"/>
          </a:p>
          <a:p>
            <a:r>
              <a:rPr lang="fi-FI" b="1" dirty="0"/>
              <a:t>Sanataidekoulu Aapeli </a:t>
            </a:r>
            <a:r>
              <a:rPr lang="fi-FI" dirty="0"/>
              <a:t>(</a:t>
            </a:r>
            <a:r>
              <a:rPr lang="fi-FI" dirty="0" err="1"/>
              <a:t>Vestäjät</a:t>
            </a:r>
            <a:r>
              <a:rPr lang="fi-FI" dirty="0"/>
              <a:t> ry, Pohjois-Savo): </a:t>
            </a:r>
            <a:r>
              <a:rPr lang="fi-FI" dirty="0">
                <a:hlinkClick r:id="rId5"/>
              </a:rPr>
              <a:t>sanataidekouluaapeli.fi</a:t>
            </a:r>
            <a:br>
              <a:rPr lang="fi-FI" dirty="0"/>
            </a:br>
            <a:r>
              <a:rPr lang="fi-FI" dirty="0"/>
              <a:t>- sivuilta löytyy mm. keväällä 2024 valmistunut ”</a:t>
            </a:r>
            <a:r>
              <a:rPr lang="fi-FI" b="1" dirty="0" err="1"/>
              <a:t>Lukulumoa</a:t>
            </a:r>
            <a:r>
              <a:rPr lang="fi-FI" b="1" dirty="0"/>
              <a:t> arkeen – opas varhaiskasvatukseen</a:t>
            </a:r>
            <a:r>
              <a:rPr lang="fi-FI" dirty="0"/>
              <a:t>” (mm. lukumajojen rakentamisesta, aistipolun rakentaminen…)</a:t>
            </a:r>
          </a:p>
        </p:txBody>
      </p:sp>
    </p:spTree>
    <p:extLst>
      <p:ext uri="{BB962C8B-B14F-4D97-AF65-F5344CB8AC3E}">
        <p14:creationId xmlns:p14="http://schemas.microsoft.com/office/powerpoint/2010/main" val="2094306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D0FE4F-ED7B-40E6-AEF3-D385C1B11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Sanataidetta Lohjalla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42D78D8-8403-4519-A636-499336A61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b="1" dirty="0"/>
              <a:t>vihtiläinen nykytaiteilija </a:t>
            </a:r>
            <a:r>
              <a:rPr lang="fi-FI" dirty="0"/>
              <a:t>(opettaja) </a:t>
            </a:r>
            <a:r>
              <a:rPr lang="fi-FI" b="1" dirty="0"/>
              <a:t>Minna-Karoliina ”</a:t>
            </a:r>
            <a:r>
              <a:rPr lang="fi-FI" b="1" dirty="0" err="1"/>
              <a:t>Minka</a:t>
            </a:r>
            <a:r>
              <a:rPr lang="fi-FI" b="1" dirty="0"/>
              <a:t>” Heino </a:t>
            </a:r>
            <a:r>
              <a:rPr lang="fi-FI" dirty="0"/>
              <a:t>tarjonnut hankkeiden kautta sanataidetta useamman vuoden ajan eri kohderyhmille, mutta alueellamme ei ole omaa sanataideyhdistystä.</a:t>
            </a:r>
          </a:p>
          <a:p>
            <a:r>
              <a:rPr lang="fi-FI" b="1" dirty="0"/>
              <a:t>4.3.2025 klo 13.30-16.30 </a:t>
            </a:r>
            <a:r>
              <a:rPr lang="fi-FI" dirty="0" err="1"/>
              <a:t>Minka</a:t>
            </a:r>
            <a:r>
              <a:rPr lang="fi-FI" dirty="0"/>
              <a:t> Heinon vetämä sanataidekoulutus varhaiskasvatuksen henkilöstölle! (virallinen mainos tulossa lähiaikoina)</a:t>
            </a:r>
          </a:p>
          <a:p>
            <a:r>
              <a:rPr lang="fi-FI" dirty="0"/>
              <a:t>varhaiskasvatusikäisten lastenkirjallisuuslähtöinen sanataidekasvatus: ”</a:t>
            </a:r>
            <a:r>
              <a:rPr lang="fi-FI" b="1" dirty="0"/>
              <a:t>jokaisesta lukuhetkestä voi tehdä sanataidehetken sukeltamalla vähän syvemmälle tarinaan ja jatkamalla tarinaa oman mielikuvituksen siivin.</a:t>
            </a:r>
            <a:r>
              <a:rPr lang="fi-FI" dirty="0"/>
              <a:t>” </a:t>
            </a:r>
            <a:br>
              <a:rPr lang="fi-FI" dirty="0"/>
            </a:br>
            <a:r>
              <a:rPr lang="fi-FI" dirty="0"/>
              <a:t>(Johanna Hyttinen, Rapina ry, Keski-Suomen sanataideyhdistys)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8031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AFAEDB3-53BD-4313-95F2-200369A66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/>
              <a:t>Kirjaston materiaalivinkkejä </a:t>
            </a:r>
            <a:br>
              <a:rPr lang="fi-FI" b="1" dirty="0"/>
            </a:br>
            <a:r>
              <a:rPr lang="fi-FI" b="1" dirty="0"/>
              <a:t>sanataiteeseen liittyen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704B175-C349-460E-A738-5637937E0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1823" y="2556932"/>
            <a:ext cx="7104773" cy="3502446"/>
          </a:xfrm>
        </p:spPr>
        <p:txBody>
          <a:bodyPr>
            <a:normAutofit fontScale="92500" lnSpcReduction="10000"/>
          </a:bodyPr>
          <a:lstStyle/>
          <a:p>
            <a:r>
              <a:rPr lang="fi-FI" b="1" dirty="0" err="1"/>
              <a:t>Krutsin</a:t>
            </a:r>
            <a:r>
              <a:rPr lang="fi-FI" b="1" dirty="0"/>
              <a:t>, Pia: Loruleikkipakka – runoja ja sanataidetehtäviä alle kouluikäisille </a:t>
            </a:r>
            <a:r>
              <a:rPr lang="fi-FI" dirty="0"/>
              <a:t>(</a:t>
            </a:r>
            <a:r>
              <a:rPr lang="fi-FI" dirty="0" err="1"/>
              <a:t>Yöstäjät</a:t>
            </a:r>
            <a:r>
              <a:rPr lang="fi-FI" dirty="0"/>
              <a:t> ry), 2024</a:t>
            </a:r>
          </a:p>
          <a:p>
            <a:pPr lvl="1"/>
            <a:r>
              <a:rPr lang="fi-FI" dirty="0"/>
              <a:t>Sisältää 26 korttia</a:t>
            </a:r>
          </a:p>
          <a:p>
            <a:pPr lvl="1"/>
            <a:r>
              <a:rPr lang="fi-FI" dirty="0"/>
              <a:t>Viisi eri aihepiiriä:</a:t>
            </a:r>
          </a:p>
          <a:p>
            <a:pPr lvl="2"/>
            <a:r>
              <a:rPr lang="fi-FI" dirty="0"/>
              <a:t>Alku- ja loppuleikit</a:t>
            </a:r>
          </a:p>
          <a:p>
            <a:pPr lvl="2"/>
            <a:r>
              <a:rPr lang="fi-FI" dirty="0" err="1"/>
              <a:t>Keholeikit</a:t>
            </a:r>
            <a:endParaRPr lang="fi-FI" dirty="0"/>
          </a:p>
          <a:p>
            <a:pPr lvl="2"/>
            <a:r>
              <a:rPr lang="fi-FI" dirty="0"/>
              <a:t>Liikkumisleikit</a:t>
            </a:r>
          </a:p>
          <a:p>
            <a:pPr lvl="2"/>
            <a:r>
              <a:rPr lang="fi-FI" dirty="0"/>
              <a:t>Esitys- ja roolileikit</a:t>
            </a:r>
          </a:p>
          <a:p>
            <a:pPr lvl="2"/>
            <a:r>
              <a:rPr lang="fi-FI" dirty="0"/>
              <a:t>Sanataidetehtävät</a:t>
            </a:r>
          </a:p>
          <a:p>
            <a:pPr lvl="3"/>
            <a:endParaRPr lang="fi-FI" dirty="0"/>
          </a:p>
          <a:p>
            <a:pPr lvl="3"/>
            <a:endParaRPr lang="fi-FI" dirty="0"/>
          </a:p>
          <a:p>
            <a:pPr lvl="2"/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A7762D6-1532-4325-AFD6-D515CD8E8E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15043" r="10336" b="13357"/>
          <a:stretch/>
        </p:blipFill>
        <p:spPr>
          <a:xfrm rot="5400000">
            <a:off x="635270" y="3033553"/>
            <a:ext cx="3685956" cy="236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14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AA57295-D3F9-4C3A-8CAE-50D126870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Materiaali- ja kirjavinkit jatkuvat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825ACE-934C-4976-BE58-DD5DA3775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/>
              <a:t>Ylimäki, Leena: Tarinatemppukone : draamalliset toimintakortit lukuhetkiin </a:t>
            </a:r>
            <a:r>
              <a:rPr lang="fi-FI" dirty="0"/>
              <a:t>(2024) (vain Vihdin kirjastossa tällä hetkellä)</a:t>
            </a:r>
          </a:p>
          <a:p>
            <a:pPr lvl="1"/>
            <a:r>
              <a:rPr lang="fi-FI" dirty="0"/>
              <a:t>Sisältää 32 toimintakorttia</a:t>
            </a:r>
          </a:p>
          <a:p>
            <a:pPr lvl="1"/>
            <a:r>
              <a:rPr lang="fi-FI" dirty="0"/>
              <a:t>Draama- ja sanataidetehtäviä, jotka voi liittää mihin kirjaan tahansa</a:t>
            </a:r>
          </a:p>
          <a:p>
            <a:pPr lvl="1"/>
            <a:r>
              <a:rPr lang="fi-FI" dirty="0"/>
              <a:t>Jaettu neljään teemaan: tutustuminen tarinaan, tarinan hahmot, tarinan tapahtumat ja tarinan maailma</a:t>
            </a:r>
          </a:p>
          <a:p>
            <a:pPr lvl="1"/>
            <a:r>
              <a:rPr lang="fi-FI" dirty="0"/>
              <a:t>Tarinatemppuja voi varioida helposti ryhmän koon ja osallistujien iän mukaan, kesto voi olla hyvin lyhyt tai pidempi</a:t>
            </a:r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780225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aninen">
  <a:themeElements>
    <a:clrScheme name="Orgaaninen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aninen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anine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908</Words>
  <Application>Microsoft Office PowerPoint</Application>
  <PresentationFormat>Laajakuva</PresentationFormat>
  <Paragraphs>79</Paragraphs>
  <Slides>16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1" baseType="lpstr">
      <vt:lpstr>Arial</vt:lpstr>
      <vt:lpstr>Calibri</vt:lpstr>
      <vt:lpstr>Garamond</vt:lpstr>
      <vt:lpstr>Times New Roman</vt:lpstr>
      <vt:lpstr>Orgaaninen</vt:lpstr>
      <vt:lpstr>   KiVa-tapaaminen 31.10.2024 </vt:lpstr>
      <vt:lpstr>KiVa-toimintaa keväästä 2021 alkaen</vt:lpstr>
      <vt:lpstr>KiVa:n toimenkuva</vt:lpstr>
      <vt:lpstr>Mitä on sanataide?</vt:lpstr>
      <vt:lpstr>…mitä on sanataide?</vt:lpstr>
      <vt:lpstr>Sanataideyhdistyksiä on Suomessa useita</vt:lpstr>
      <vt:lpstr>Sanataidetta Lohjalla</vt:lpstr>
      <vt:lpstr>Kirjaston materiaalivinkkejä  sanataiteeseen liittyen</vt:lpstr>
      <vt:lpstr>Materiaali- ja kirjavinkit jatkuvat</vt:lpstr>
      <vt:lpstr>Kirjavinkit jatkuvat…</vt:lpstr>
      <vt:lpstr>Kirjaston syystiedote lähetetty elokuussa</vt:lpstr>
      <vt:lpstr>Satupolku Ristillä</vt:lpstr>
      <vt:lpstr>Luku-nurkkaukset Koisjärvellä </vt:lpstr>
      <vt:lpstr>Luku-nurkkaus  Moisio 2</vt:lpstr>
      <vt:lpstr>Läshörna Solbrinken </vt:lpstr>
      <vt:lpstr>SYLI-koulutukset keväällä 2025 varhaiskasvatuksen opettajille ja esiopettajille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KiVa-tapaaminen 31.10.2024</dc:title>
  <dc:creator>Aremaa Melina</dc:creator>
  <cp:lastModifiedBy>Aremaa Melina</cp:lastModifiedBy>
  <cp:revision>61</cp:revision>
  <dcterms:created xsi:type="dcterms:W3CDTF">2024-10-07T08:42:16Z</dcterms:created>
  <dcterms:modified xsi:type="dcterms:W3CDTF">2024-11-07T09:34:51Z</dcterms:modified>
</cp:coreProperties>
</file>