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9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71" r:id="rId13"/>
    <p:sldId id="270" r:id="rId14"/>
    <p:sldId id="26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8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14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16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2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81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78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77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9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2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17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9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86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63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63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72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3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0DC4C1-4798-4DA9-A939-BB49BCD001E6}" type="datetimeFigureOut">
              <a:rPr lang="fi-FI" smtClean="0"/>
              <a:t>6.10.2021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536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ukuliike.fi/kansallinen-lukutaitostrategia-203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eda.net/lohja/lohja-lukee/vl/video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ukki.finna.fi/Content/monikielinen_kirjast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tu.fi/iki-taru/perhelukeminen/hyppy-tarinoihin-kirjanen/" TargetMode="External"/><Relationship Id="rId2" Type="http://schemas.openxmlformats.org/officeDocument/2006/relationships/hyperlink" Target="https://luelapselle.fi/esitteet-eri-kielil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uka.fi/oulu/kirjastoreitti/300-minuutin-lukuhaast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ukki.finna.fi/themes/custom/files/lohja/lohja_kirjastopolkuapitkin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astenkirjahylly.blogspo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arvi.fi/app/uploads/2020/08/KARVI_Alkumittau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ukukeskus.fi/10-faktaa-lukemisesta-20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C188B-49CD-4961-9C35-960C2719C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382087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 err="1"/>
              <a:t>KiVa</a:t>
            </a:r>
            <a:r>
              <a:rPr lang="fi-FI" dirty="0"/>
              <a:t>-tapaaminen</a:t>
            </a:r>
            <a:br>
              <a:rPr lang="fi-FI" dirty="0"/>
            </a:br>
            <a:r>
              <a:rPr lang="fi-FI" dirty="0"/>
              <a:t>nro 2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FDF100-7859-4AAB-9019-5947F9E07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78469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30.9.2021</a:t>
            </a:r>
          </a:p>
          <a:p>
            <a:r>
              <a:rPr lang="fi-FI" b="1" dirty="0"/>
              <a:t>Melina Aremaa</a:t>
            </a:r>
            <a:br>
              <a:rPr lang="fi-FI" dirty="0"/>
            </a:br>
            <a:r>
              <a:rPr lang="fi-FI" dirty="0"/>
              <a:t>Pedagoginen informaatikko</a:t>
            </a:r>
            <a:br>
              <a:rPr lang="fi-FI" dirty="0"/>
            </a:br>
            <a:r>
              <a:rPr lang="fi-FI" dirty="0"/>
              <a:t>Lohjan kaupunginkirjasto</a:t>
            </a:r>
          </a:p>
          <a:p>
            <a:r>
              <a:rPr lang="fi-FI" b="1" dirty="0"/>
              <a:t>Tytti Leijavuori &amp; Susanne Malkamäki</a:t>
            </a:r>
            <a:br>
              <a:rPr lang="fi-FI" dirty="0"/>
            </a:br>
            <a:r>
              <a:rPr lang="fi-FI" dirty="0"/>
              <a:t>varhaiskasvatuksen erityisopettaja &amp; varhaiskasvatuksen opettaja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444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FA8965-53D9-4A09-B7FC-4C235292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Valtakunnallisia toimenpiteitä </a:t>
            </a:r>
            <a:br>
              <a:rPr lang="fi-FI" sz="3200" b="1" dirty="0"/>
            </a:br>
            <a:r>
              <a:rPr lang="fi-FI" sz="3200" b="1" dirty="0"/>
              <a:t>lukuinnon ja –taidon lisäämiseksi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D0C7E0-C87E-4474-BF5C-5528C687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50253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Miljoonia euroja hankkeille, jotka tukevat lasten ja nuorten lukemista, </a:t>
            </a:r>
            <a:r>
              <a:rPr lang="fi-FI" b="1" dirty="0"/>
              <a:t>mm. ”Lukulahja lapselle” –kirjakassin </a:t>
            </a:r>
            <a:r>
              <a:rPr lang="fi-FI" dirty="0"/>
              <a:t>jakaminen neuvoloiden kautta</a:t>
            </a:r>
            <a:br>
              <a:rPr lang="fi-FI" dirty="0"/>
            </a:br>
            <a:r>
              <a:rPr lang="fi-FI" dirty="0"/>
              <a:t>(meillä Lohjalla myös meneillään kolme lukemisenedistämishanketta)</a:t>
            </a:r>
            <a:br>
              <a:rPr lang="fi-FI" dirty="0"/>
            </a:br>
            <a:endParaRPr lang="fi-FI" dirty="0"/>
          </a:p>
          <a:p>
            <a:r>
              <a:rPr lang="fi-FI" dirty="0"/>
              <a:t>2020 alkuvuodesta perustettu </a:t>
            </a:r>
            <a:r>
              <a:rPr lang="fi-FI" b="1" dirty="0"/>
              <a:t>Seinäjoen kirjaston </a:t>
            </a:r>
            <a:r>
              <a:rPr lang="fi-FI" b="1" dirty="0" err="1"/>
              <a:t>ErTe</a:t>
            </a:r>
            <a:r>
              <a:rPr lang="fi-FI" b="1" dirty="0"/>
              <a:t> </a:t>
            </a:r>
            <a:r>
              <a:rPr lang="fi-FI" dirty="0"/>
              <a:t>(opetus- ja kulttuuriministeriön myöntämä valtakunnallinen </a:t>
            </a:r>
            <a:r>
              <a:rPr lang="fi-FI" u="sng" dirty="0"/>
              <a:t>er</a:t>
            </a:r>
            <a:r>
              <a:rPr lang="fi-FI" dirty="0"/>
              <a:t>ityis</a:t>
            </a:r>
            <a:r>
              <a:rPr lang="fi-FI" u="sng" dirty="0"/>
              <a:t>te</a:t>
            </a:r>
            <a:r>
              <a:rPr lang="fi-FI" dirty="0"/>
              <a:t>htävä lasten ja nuorten lukemisen ja lukutaidon edistämisen tukemiseksi kirjastoissa)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Kansallinen lukutaitostrategia </a:t>
            </a:r>
            <a:r>
              <a:rPr lang="fi-FI" dirty="0"/>
              <a:t>tulossa! </a:t>
            </a:r>
          </a:p>
          <a:p>
            <a:pPr lvl="1"/>
            <a:r>
              <a:rPr lang="fi-FI" dirty="0"/>
              <a:t>lausuntokierros meneillään nyt 15.10. saakka, valmis marraskuussa 2021</a:t>
            </a:r>
          </a:p>
          <a:p>
            <a:pPr lvl="1"/>
            <a:r>
              <a:rPr lang="fi-FI" dirty="0"/>
              <a:t>Tavoitteena lukutaitoiset kansalaiset, visio: suomi maailman lukutaitoisin maa vuonna 2030</a:t>
            </a:r>
          </a:p>
          <a:p>
            <a:pPr lvl="1"/>
            <a:r>
              <a:rPr lang="fi-FI" dirty="0">
                <a:hlinkClick r:id="rId2"/>
              </a:rPr>
              <a:t>https://lukuliike.fi/kansallinen-lukutaitostrategia-2030/</a:t>
            </a:r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959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6D541-254D-4901-AE13-E84F6D4C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Miten tukea perheissä lukemista?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F22D1B-1EB4-47A6-94B8-AC9F5FC94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1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Iltasatulaukku</a:t>
            </a:r>
            <a:r>
              <a:rPr lang="fi-FI" dirty="0"/>
              <a:t> 3-5-vuotiaiden ryhmiin </a:t>
            </a:r>
            <a:br>
              <a:rPr lang="fi-FI" dirty="0"/>
            </a:br>
            <a:r>
              <a:rPr lang="fi-FI" sz="1900" dirty="0"/>
              <a:t>(valmis lähtemään lainaan lokakuussa)</a:t>
            </a:r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  <a:p>
            <a:r>
              <a:rPr lang="fi-FI" b="1" dirty="0"/>
              <a:t>Videot </a:t>
            </a:r>
            <a:r>
              <a:rPr lang="fi-FI" dirty="0"/>
              <a:t>vauvoille ja taaperoille lukemisesta: </a:t>
            </a:r>
            <a:br>
              <a:rPr lang="fi-FI" dirty="0"/>
            </a:br>
            <a:r>
              <a:rPr lang="fi-FI" sz="1600" dirty="0">
                <a:hlinkClick r:id="rId2"/>
              </a:rPr>
              <a:t>https://peda.net/lohja/lohja-lukee/vl/videot</a:t>
            </a:r>
            <a:r>
              <a:rPr lang="fi-FI" sz="1600" dirty="0"/>
              <a:t> </a:t>
            </a:r>
          </a:p>
          <a:p>
            <a:pPr marL="0" indent="0">
              <a:buNone/>
            </a:pPr>
            <a:endParaRPr lang="fi-FI" sz="1800" b="1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739505F-03A4-4787-9E1E-AEE4BDA77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57" y="2556932"/>
            <a:ext cx="3775046" cy="28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6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A73270-BB09-4765-BD31-C21E607A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Miten tukea perheissä lukemista jatkuu</a:t>
            </a:r>
            <a:r>
              <a:rPr lang="fi-FI" dirty="0"/>
              <a:t>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85174B-30CA-4FE4-9A9E-CCCE63ED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Taapero tykkää tarinoista -esite </a:t>
            </a:r>
          </a:p>
          <a:p>
            <a:pPr lvl="1"/>
            <a:r>
              <a:rPr lang="fi-FI" dirty="0"/>
              <a:t>jaetaan 2-vuotiaiden huoltajille vasu-keskusteluissa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Lukki-kirjastojen tuleva satudiplomi alle kouluikäisille </a:t>
            </a:r>
          </a:p>
          <a:p>
            <a:pPr lvl="1"/>
            <a:r>
              <a:rPr lang="fi-FI" dirty="0"/>
              <a:t>tavoite saada valmiiksi alkuvuoteen 2022</a:t>
            </a:r>
          </a:p>
          <a:p>
            <a:pPr lvl="1"/>
            <a:r>
              <a:rPr lang="fi-FI" dirty="0"/>
              <a:t>esittelyssä </a:t>
            </a:r>
            <a:r>
              <a:rPr lang="fi-FI" dirty="0" err="1"/>
              <a:t>LaNuPe</a:t>
            </a:r>
            <a:r>
              <a:rPr lang="fi-FI" dirty="0"/>
              <a:t>-messuilla 13. – 14.10. (etänä)</a:t>
            </a:r>
            <a:br>
              <a:rPr lang="fi-FI" dirty="0"/>
            </a:br>
            <a:endParaRPr lang="fi-FI" sz="1400" dirty="0"/>
          </a:p>
          <a:p>
            <a:r>
              <a:rPr lang="fi-FI" b="1" dirty="0"/>
              <a:t>Monikielisen kirjaston palvelut</a:t>
            </a:r>
            <a:br>
              <a:rPr lang="fi-FI" dirty="0"/>
            </a:br>
            <a:r>
              <a:rPr lang="fi-FI" sz="2000" dirty="0">
                <a:hlinkClick r:id="rId2"/>
              </a:rPr>
              <a:t>https://lukki.finna.fi/Content/monikielinen_kirjasto</a:t>
            </a:r>
            <a:r>
              <a:rPr lang="fi-FI" sz="200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148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BE22E1-E45D-4F24-AF81-53B21986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Miten tukea perheissä lukemista jatkuu</a:t>
            </a:r>
            <a:r>
              <a:rPr lang="fi-FI" dirty="0"/>
              <a:t>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3BC9E9-6673-45CB-A285-D858BBAB6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5461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i-FI" sz="2300" dirty="0"/>
              <a:t>Lukutoukka / kirjavinkkaus</a:t>
            </a:r>
          </a:p>
          <a:p>
            <a:pPr lvl="0"/>
            <a:r>
              <a:rPr lang="fi-FI" sz="2300" dirty="0"/>
              <a:t>Kerro huoltajalle mistä kirjasta lapsi on pitänyt</a:t>
            </a:r>
          </a:p>
          <a:p>
            <a:pPr lvl="0"/>
            <a:r>
              <a:rPr lang="fi-FI" sz="2300" dirty="0"/>
              <a:t>Jaa tietoa lukemisen hyödyistä</a:t>
            </a:r>
          </a:p>
          <a:p>
            <a:pPr lvl="1"/>
            <a:r>
              <a:rPr lang="fi-FI" sz="2300" dirty="0"/>
              <a:t>Lue lapselle –sivustolta esite: </a:t>
            </a:r>
            <a:r>
              <a:rPr lang="fi-FI" sz="2300" dirty="0">
                <a:hlinkClick r:id="rId2"/>
              </a:rPr>
              <a:t>https://luelapselle.fi/esitteet-eri-kielilla/</a:t>
            </a:r>
            <a:r>
              <a:rPr lang="fi-FI" sz="2300" dirty="0"/>
              <a:t> </a:t>
            </a:r>
          </a:p>
          <a:p>
            <a:pPr lvl="1"/>
            <a:r>
              <a:rPr lang="fi-FI" sz="2300" dirty="0"/>
              <a:t>Hyppy tarinoihin –sivusto: </a:t>
            </a:r>
            <a:r>
              <a:rPr lang="fi-FI" sz="2300" dirty="0">
                <a:hlinkClick r:id="rId3"/>
              </a:rPr>
              <a:t>https://sites.utu.fi/iki-taru/perhelukeminen/hyppy-tarinoihin-kirjanen/</a:t>
            </a:r>
            <a:r>
              <a:rPr lang="fi-FI" sz="2300" dirty="0"/>
              <a:t> </a:t>
            </a:r>
          </a:p>
          <a:p>
            <a:pPr lvl="0"/>
            <a:r>
              <a:rPr lang="fi-FI" sz="2300" dirty="0"/>
              <a:t>Lukutehtävä kotiin (kaikille oma kirja, sama kirja kiertää)</a:t>
            </a:r>
          </a:p>
          <a:p>
            <a:pPr lvl="0"/>
            <a:r>
              <a:rPr lang="fi-FI" sz="2300" dirty="0"/>
              <a:t>Oman kirjan päivä (lapsen valitsema, äidin/vaarin… lempilastenkirja)</a:t>
            </a:r>
          </a:p>
          <a:p>
            <a:pPr lvl="0"/>
            <a:r>
              <a:rPr lang="fi-FI" sz="2300" dirty="0"/>
              <a:t>Vanhempainillassa kirjallisuuskasvatus esillä ja puheena</a:t>
            </a:r>
          </a:p>
          <a:p>
            <a:pPr lvl="0"/>
            <a:r>
              <a:rPr lang="fi-FI" sz="2300" dirty="0"/>
              <a:t>Huoltajille tapahtumia kirjastossa</a:t>
            </a:r>
          </a:p>
          <a:p>
            <a:pPr lvl="0"/>
            <a:r>
              <a:rPr lang="fi-FI" sz="2300" dirty="0"/>
              <a:t>Tarinapolku koko perheelle (joulu – tai kevätjuhla)</a:t>
            </a:r>
          </a:p>
          <a:p>
            <a:pPr lvl="0"/>
            <a:r>
              <a:rPr lang="fi-FI" sz="2300" dirty="0"/>
              <a:t>300 minuutin lukuhaaste, voi muokata itse varhaiskasvatukseen sopivaksi: </a:t>
            </a:r>
            <a:r>
              <a:rPr lang="fi-FI" sz="2300" dirty="0">
                <a:hlinkClick r:id="rId4"/>
              </a:rPr>
              <a:t>https://www.ouka.fi/oulu/kirjastoreitti/300-minuutin-lukuhaaste</a:t>
            </a:r>
            <a:r>
              <a:rPr lang="fi-FI" sz="2300" dirty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7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DE5210-442C-488F-BADA-2FCC1BE0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3102"/>
            <a:ext cx="9601196" cy="149289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Kirjastopolkua pitkin </a:t>
            </a:r>
            <a:br>
              <a:rPr lang="fi-FI" b="1" dirty="0"/>
            </a:br>
            <a:r>
              <a:rPr lang="fi-FI" dirty="0"/>
              <a:t>– </a:t>
            </a:r>
            <a:r>
              <a:rPr lang="fi-FI" sz="4000" dirty="0"/>
              <a:t>kirjaston, koulun ja varhaiskasvatuksen yhteistyösuunnitelma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2E932F-9D54-4C68-A5D5-27324F06C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valmistui marraskuussa 2017</a:t>
            </a:r>
          </a:p>
          <a:p>
            <a:r>
              <a:rPr lang="fi-FI" dirty="0" err="1"/>
              <a:t>vasu:n</a:t>
            </a:r>
            <a:r>
              <a:rPr lang="fi-FI" dirty="0"/>
              <a:t> ja opetussuunnitelmien täydentävä asiakirja</a:t>
            </a:r>
          </a:p>
          <a:p>
            <a:r>
              <a:rPr lang="fi-FI" dirty="0"/>
              <a:t>päivitetään 2 vuoden välein tai tarvittaessa pedagogisen informaatikon toimesta</a:t>
            </a:r>
          </a:p>
          <a:p>
            <a:r>
              <a:rPr lang="fi-FI" dirty="0"/>
              <a:t>päivitetään tänä syksynä – lähetän teille &amp; johtajille kokouksen jälkeen!</a:t>
            </a:r>
          </a:p>
          <a:p>
            <a:r>
              <a:rPr lang="fi-FI" dirty="0"/>
              <a:t>kommentteja/korjauksia voi lähettää </a:t>
            </a:r>
            <a:r>
              <a:rPr lang="fi-FI" b="1" dirty="0"/>
              <a:t>15.10. saakka</a:t>
            </a:r>
          </a:p>
          <a:p>
            <a:pPr marL="0" indent="0">
              <a:buNone/>
            </a:pPr>
            <a:r>
              <a:rPr lang="fi-FI" sz="1900" b="1" dirty="0"/>
              <a:t>Tämänhetkinen yhteistyösuunnitelma: </a:t>
            </a:r>
            <a:r>
              <a:rPr lang="fi-FI" sz="1900" dirty="0">
                <a:hlinkClick r:id="rId2"/>
              </a:rPr>
              <a:t>https://lukki.finna.fi/themes/custom/files/lohja/lohja_kirjastopolkuapitkin.pdf</a:t>
            </a:r>
            <a:r>
              <a:rPr lang="fi-FI" sz="1900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10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7732F8-5E74-44F2-90E5-AE9C2497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Kirjavinkkejä kirjallisuuskasvatukseen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7329A0-3D8A-434F-A6DD-34E0E35E2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 err="1"/>
              <a:t>Juli</a:t>
            </a:r>
            <a:r>
              <a:rPr lang="fi-FI" sz="2800" dirty="0"/>
              <a:t>-Anna </a:t>
            </a:r>
            <a:r>
              <a:rPr lang="fi-FI" sz="2800" dirty="0" err="1"/>
              <a:t>Aerila</a:t>
            </a:r>
            <a:r>
              <a:rPr lang="fi-FI" sz="2800" dirty="0"/>
              <a:t>: Sytytä lukukipinä: pedagogisia keinoja lukuinnon herättelyyn (2019)</a:t>
            </a:r>
          </a:p>
          <a:p>
            <a:r>
              <a:rPr lang="fi-FI" sz="2800" dirty="0" err="1"/>
              <a:t>Juli</a:t>
            </a:r>
            <a:r>
              <a:rPr lang="fi-FI" sz="2800" dirty="0"/>
              <a:t>-Anna </a:t>
            </a:r>
            <a:r>
              <a:rPr lang="fi-FI" sz="2800" dirty="0" err="1"/>
              <a:t>Aerila</a:t>
            </a:r>
            <a:r>
              <a:rPr lang="fi-FI" sz="2800" dirty="0"/>
              <a:t>: Kirjasta kaveri: sytykkeitä lukijaksi kasvamiseen (2021)</a:t>
            </a:r>
          </a:p>
          <a:p>
            <a:r>
              <a:rPr lang="fi-FI" sz="2800" dirty="0"/>
              <a:t>Päivi Heikkilä-Halttunen: Lue lapselle! Opas lasten kirjallisuuskasvatukseen (2015/2018)</a:t>
            </a:r>
          </a:p>
          <a:p>
            <a:pPr lvl="1"/>
            <a:r>
              <a:rPr lang="fi-FI" sz="1800" dirty="0"/>
              <a:t>Kirjailijan blogi, jossa esitellään lastenkirjoja: </a:t>
            </a:r>
            <a:r>
              <a:rPr lang="fi-FI" sz="1800" dirty="0">
                <a:hlinkClick r:id="rId2"/>
              </a:rPr>
              <a:t>https://lastenkirjahylly.blogspot.com/</a:t>
            </a:r>
            <a:r>
              <a:rPr lang="fi-FI" sz="180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10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5D02F-7609-4894-8698-644DDF39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KiVa:n</a:t>
            </a:r>
            <a:r>
              <a:rPr lang="fi-FI" b="1" dirty="0"/>
              <a:t> tehtävänkuva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746147-F7DB-419C-8701-B40416921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lukemaan innostaminen ja lukemisen edistäminen omassa yksikössä</a:t>
            </a:r>
          </a:p>
          <a:p>
            <a:r>
              <a:rPr lang="fi-FI" dirty="0"/>
              <a:t>osallistuminen säännöllisiin (</a:t>
            </a:r>
            <a:r>
              <a:rPr lang="fi-FI" dirty="0" err="1"/>
              <a:t>etä</a:t>
            </a:r>
            <a:r>
              <a:rPr lang="fi-FI" dirty="0"/>
              <a:t>)tapaamisiin muutaman kerran vuodessa (kirjaston pedagoginen informaatikko kutsuu koolle)</a:t>
            </a:r>
          </a:p>
          <a:p>
            <a:r>
              <a:rPr lang="fi-FI" dirty="0"/>
              <a:t>tapaamisissa saadun informaation jakaminen omissa yksiköissä</a:t>
            </a:r>
          </a:p>
          <a:p>
            <a:r>
              <a:rPr lang="fi-FI" dirty="0"/>
              <a:t>oman talon kirjallisuuskokoelmien ylläpitäminen</a:t>
            </a:r>
          </a:p>
          <a:p>
            <a:r>
              <a:rPr lang="fi-FI" dirty="0"/>
              <a:t>yhteyshenkilö kirjaston ja oman talon välillä</a:t>
            </a:r>
            <a:br>
              <a:rPr lang="fi-FI" dirty="0"/>
            </a:br>
            <a:r>
              <a:rPr lang="fi-FI" dirty="0"/>
              <a:t>(jakaa esim. kirjastosta tullutta infoa oman talon sisällä)</a:t>
            </a:r>
          </a:p>
        </p:txBody>
      </p:sp>
    </p:spTree>
    <p:extLst>
      <p:ext uri="{BB962C8B-B14F-4D97-AF65-F5344CB8AC3E}">
        <p14:creationId xmlns:p14="http://schemas.microsoft.com/office/powerpoint/2010/main" val="330803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CDA7D-CBBC-48E9-BBAE-16A6BEDB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KiVa</a:t>
            </a:r>
            <a:r>
              <a:rPr lang="fi-FI" b="1" dirty="0"/>
              <a:t>-tapaamiset 2021-2022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53458-6538-4F4B-A9A5-B7D5F40E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Lohjan varhaiskasvatuksen kirjallisuusvastaava (=</a:t>
            </a:r>
            <a:r>
              <a:rPr lang="fi-FI" b="1" dirty="0" err="1"/>
              <a:t>KiVa</a:t>
            </a:r>
            <a:r>
              <a:rPr lang="fi-FI" b="1" dirty="0"/>
              <a:t>) </a:t>
            </a:r>
          </a:p>
          <a:p>
            <a:r>
              <a:rPr lang="fi-FI" dirty="0"/>
              <a:t>To 30.9.2021      </a:t>
            </a:r>
          </a:p>
          <a:p>
            <a:r>
              <a:rPr lang="fi-FI" dirty="0"/>
              <a:t>To 25.11.2021  </a:t>
            </a:r>
          </a:p>
          <a:p>
            <a:r>
              <a:rPr lang="fi-FI" dirty="0"/>
              <a:t>To 20.1.2022      </a:t>
            </a:r>
          </a:p>
          <a:p>
            <a:r>
              <a:rPr lang="fi-FI" dirty="0"/>
              <a:t>To 31.3.2022</a:t>
            </a:r>
          </a:p>
          <a:p>
            <a:r>
              <a:rPr lang="fi-FI" dirty="0"/>
              <a:t>Toiminnan jatkuminen tulevaisuudessa!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293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36146F8B-9C98-40FF-9F6B-29894716524F}"/>
              </a:ext>
            </a:extLst>
          </p:cNvPr>
          <p:cNvSpPr/>
          <p:nvPr/>
        </p:nvSpPr>
        <p:spPr>
          <a:xfrm>
            <a:off x="1073791" y="1087553"/>
            <a:ext cx="9722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/>
              <a:t>Tapaamisissa omat teemat ja lopussa kirjavinkkejä</a:t>
            </a:r>
            <a:br>
              <a:rPr lang="fi-FI" sz="2800" b="1" dirty="0"/>
            </a:br>
            <a:endParaRPr lang="fi-FI" sz="2800" dirty="0"/>
          </a:p>
          <a:p>
            <a:r>
              <a:rPr lang="fi-FI" sz="2800" b="1" dirty="0"/>
              <a:t>Teemoja:</a:t>
            </a:r>
            <a:br>
              <a:rPr lang="fi-FI" sz="2800" b="1" dirty="0"/>
            </a:br>
            <a:endParaRPr lang="fi-FI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perheiden lukemaan innostaminen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sanataide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oppimisympäristö (lukuympäristö)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tunnekasvatus lastenkirjallisuuden avulla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monikielinen - ja kulttuurinen kirjallisuuskasvatus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valmisteltu lukuhetki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2800" dirty="0"/>
              <a:t>kirjalähtöinen toiminta</a:t>
            </a:r>
          </a:p>
        </p:txBody>
      </p:sp>
    </p:spTree>
    <p:extLst>
      <p:ext uri="{BB962C8B-B14F-4D97-AF65-F5344CB8AC3E}">
        <p14:creationId xmlns:p14="http://schemas.microsoft.com/office/powerpoint/2010/main" val="152357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5AE4A0-2883-4C22-9C44-D77CEFFF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956" y="830511"/>
            <a:ext cx="9601196" cy="1958828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Päivän teema</a:t>
            </a:r>
            <a:br>
              <a:rPr lang="fi-FI" dirty="0"/>
            </a:br>
            <a:br>
              <a:rPr lang="fi-FI" sz="3600" dirty="0"/>
            </a:b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1EEB36-5ACD-44A5-B557-2B4530E45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92866"/>
            <a:ext cx="9601196" cy="31830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i-FI" sz="3200" b="1" dirty="0"/>
              <a:t>Miten varhaiskasvatuksessa voi tukea perheissä lukemista ja innostaa huoltajia lukemaan</a:t>
            </a:r>
            <a:endParaRPr lang="fi-FI" sz="3200" dirty="0"/>
          </a:p>
          <a:p>
            <a:pPr algn="ctr">
              <a:lnSpc>
                <a:spcPct val="120000"/>
              </a:lnSpc>
            </a:pPr>
            <a:r>
              <a:rPr lang="fi-FI" sz="2800" dirty="0"/>
              <a:t>Mitäs </a:t>
            </a:r>
            <a:r>
              <a:rPr lang="fi-FI" sz="2800" dirty="0" err="1"/>
              <a:t>vasu:ssa</a:t>
            </a:r>
            <a:r>
              <a:rPr lang="fi-FI" sz="2800" dirty="0"/>
              <a:t> sanotaan?</a:t>
            </a:r>
          </a:p>
          <a:p>
            <a:pPr algn="ctr">
              <a:lnSpc>
                <a:spcPct val="120000"/>
              </a:lnSpc>
            </a:pPr>
            <a:r>
              <a:rPr lang="fi-FI" sz="2800" dirty="0"/>
              <a:t>Miksi perheissä lukeminen on tärkeää?</a:t>
            </a:r>
          </a:p>
        </p:txBody>
      </p:sp>
    </p:spTree>
    <p:extLst>
      <p:ext uri="{BB962C8B-B14F-4D97-AF65-F5344CB8AC3E}">
        <p14:creationId xmlns:p14="http://schemas.microsoft.com/office/powerpoint/2010/main" val="157763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6740423-9096-4CBE-AB1A-E601CC423DE4}"/>
              </a:ext>
            </a:extLst>
          </p:cNvPr>
          <p:cNvSpPr/>
          <p:nvPr/>
        </p:nvSpPr>
        <p:spPr>
          <a:xfrm>
            <a:off x="974521" y="650513"/>
            <a:ext cx="102429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400" b="1" dirty="0"/>
          </a:p>
          <a:p>
            <a:r>
              <a:rPr lang="fi-FI" sz="2400" b="1" dirty="0"/>
              <a:t>Lohjan varhaiskasvatussuunnitelma </a:t>
            </a:r>
            <a:br>
              <a:rPr lang="fi-FI" sz="2400" b="1" dirty="0"/>
            </a:br>
            <a:r>
              <a:rPr lang="fi-FI" sz="2400" b="1" dirty="0"/>
              <a:t>Oppimisen alueet: ”Kielten rikas maailma” s. 53:</a:t>
            </a:r>
            <a:br>
              <a:rPr lang="fi-FI" dirty="0"/>
            </a:br>
            <a:br>
              <a:rPr lang="fi-FI" dirty="0"/>
            </a:br>
            <a:r>
              <a:rPr lang="fi-FI" sz="2000" dirty="0"/>
              <a:t>Lohjalla kirjastot tarjoavat laajan yhteistyömahdollisuuden koko kaupungin alueella. </a:t>
            </a:r>
            <a:r>
              <a:rPr lang="fi-FI" sz="2000" u="sng" dirty="0"/>
              <a:t>Lasten huoltajia kannustetaan hyödyntämään kirjastojen palveluita sekä lukemaan lapsilleen</a:t>
            </a:r>
            <a:r>
              <a:rPr lang="fi-FI" sz="2000" dirty="0"/>
              <a:t>. </a:t>
            </a:r>
            <a:r>
              <a:rPr lang="fi-FI" sz="2000" b="1" dirty="0"/>
              <a:t>Varhaiskasvatuksessa luetaan lapsille päivittäin hyödyntäen Lohjan kaupunginkirjaston monipuolisia aineistoja ja palveluita. </a:t>
            </a:r>
            <a:r>
              <a:rPr lang="fi-FI" sz="2000" dirty="0"/>
              <a:t>Peruslukutaito on tärkein monilukutaidon osa-alueista ja sen kehittymistä voidaan tukea varhaiskasvatuksessa mm. lukemalla ääneen, selailemalla kirjoja, käymällä kirjastossa, antamalla lasten tehdä itse kirjavalintoja. Näin lapset kiinnostuvat kirjoista ja lukemisesta. </a:t>
            </a:r>
            <a:r>
              <a:rPr lang="fi-FI" sz="2000" b="1" dirty="0"/>
              <a:t>Varhaiskasvatusyksiköt käyttävät säännöllisesti kirjastoa, myös yhdessä lasten kanssa. </a:t>
            </a:r>
            <a:r>
              <a:rPr lang="fi-FI" sz="2000" dirty="0"/>
              <a:t>Kirjasto voi toimia lasten töiden näyttelytilana ja siellä voi tutustua taidenäyttelyihin. Lapset voivat osallistua satutunneille ja muihin tapahtumiin sekä lainata myös muuta kuin kirjallisuutta kuten e-kirjoja, äänikirjoja, lehtiä, musiikkia, elokuvia, pelejä. Nämä kaikki tukevat monilukutaitoa. Kirjaston ja varhaiskasvatuksen yhteistyötavat on kirjattu Kirjaston, koulun ja varhaiskasvatuksen yhteistyösuunnitelma "Kirjastopolkua pitkin” -suunnitelmaan.</a:t>
            </a:r>
          </a:p>
        </p:txBody>
      </p:sp>
    </p:spTree>
    <p:extLst>
      <p:ext uri="{BB962C8B-B14F-4D97-AF65-F5344CB8AC3E}">
        <p14:creationId xmlns:p14="http://schemas.microsoft.com/office/powerpoint/2010/main" val="32150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7D6AA3-A02D-4722-8035-37BCB048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Miksi perheissä lukeminen on tärkeää?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CE2B2-9444-426C-A60D-6D4ED897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66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err="1"/>
              <a:t>Karvin</a:t>
            </a:r>
            <a:r>
              <a:rPr lang="fi-FI" b="1" dirty="0"/>
              <a:t> alkumittaus (Kansallisen koulutuksen arviointikeskus) 2020</a:t>
            </a:r>
          </a:p>
          <a:p>
            <a:r>
              <a:rPr lang="fi-FI" dirty="0"/>
              <a:t>millaisin taidoin 1. luokan oppilaat aloittavat koulutiensä</a:t>
            </a:r>
          </a:p>
          <a:p>
            <a:r>
              <a:rPr lang="fi-FI" dirty="0"/>
              <a:t>osallistui perusotoksessa 7770 oppilasta eri puolilta Suomea</a:t>
            </a:r>
          </a:p>
          <a:p>
            <a:r>
              <a:rPr lang="fi-FI" dirty="0"/>
              <a:t>arvioitiin matematiikkaan ja äidinkieleen ja kirjallisuuteen liittyviä taitoja</a:t>
            </a:r>
          </a:p>
          <a:p>
            <a:pPr marL="0" indent="0">
              <a:buNone/>
            </a:pPr>
            <a:r>
              <a:rPr lang="fi-FI" b="1" dirty="0"/>
              <a:t>Tuloksissa:</a:t>
            </a:r>
          </a:p>
          <a:p>
            <a:r>
              <a:rPr lang="fi-FI" b="1" dirty="0"/>
              <a:t>Vahvimmin osaamisen kanssa korreloi lukemisharrastus</a:t>
            </a:r>
            <a:r>
              <a:rPr lang="fi-FI" dirty="0"/>
              <a:t>, joka kattoi sen, että lapsi lukee itse tai hänelle luetaan ääneen. Huoltajakyselyn perusteella lukeminen näyttäytyi erityisesti korkeasti koulutettujen huoltajien perheiden harrastuksena.</a:t>
            </a:r>
          </a:p>
          <a:p>
            <a:r>
              <a:rPr lang="fi-FI" dirty="0"/>
              <a:t>Lapsen varhaiskasvatuspoluilla ei ollut suoraa yhteyttä lähtötasoon.</a:t>
            </a:r>
            <a:br>
              <a:rPr lang="fi-FI" dirty="0"/>
            </a:br>
            <a:endParaRPr lang="fi-FI" dirty="0">
              <a:hlinkClick r:id="rId2"/>
            </a:endParaRP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https://karvi.fi/app/uploads/2020/08/KARVI_Alkumittaus.pdf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191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20B7A0-CD3A-483E-968E-42EBA5D9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Lukukeskus 10 faktaa lukemisesta</a:t>
            </a:r>
            <a:br>
              <a:rPr lang="fi-FI" b="1" dirty="0"/>
            </a:br>
            <a:r>
              <a:rPr lang="fi-FI" sz="3600" b="1" dirty="0"/>
              <a:t>2020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90EB64-4C21-47A6-A14A-B24E4355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404" y="2556932"/>
            <a:ext cx="10083567" cy="3318936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https://lukukeskus.fi/10-faktaa-lukemisesta-2020/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Fakta 2: </a:t>
            </a:r>
            <a:br>
              <a:rPr lang="fi-FI" b="1" dirty="0"/>
            </a:br>
            <a:r>
              <a:rPr lang="fi-FI" b="1" dirty="0"/>
              <a:t>Tieto varhaislukemisen hyödyistä vaikuttaa perheiden lukutottumuksiin</a:t>
            </a:r>
          </a:p>
          <a:p>
            <a:pPr marL="0" indent="0">
              <a:buNone/>
            </a:pPr>
            <a:r>
              <a:rPr lang="fi-FI" dirty="0"/>
              <a:t>Perheiden lukutottumuksiin vaikuttaa: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C4A15B-8301-4C3F-96D1-EA77B567C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2" y="4437776"/>
            <a:ext cx="7143750" cy="12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1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516779-2892-40B8-815D-6D4601AF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sz="3600" b="1" dirty="0"/>
            </a:br>
            <a:r>
              <a:rPr lang="fi-FI" sz="3600" b="1" dirty="0"/>
              <a:t>Fakta 3: Lapselle lukeminen voi antaa lähes vuoden etumatkan koulupolulle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92A1B8-6B0C-410D-A644-168DD27D5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On huolestuttavaa, että lukemisen ja lukutaidon </a:t>
            </a:r>
            <a:r>
              <a:rPr lang="fi-FI" dirty="0" err="1"/>
              <a:t>eriarvoistuminen</a:t>
            </a:r>
            <a:r>
              <a:rPr lang="fi-FI" dirty="0"/>
              <a:t> näkyy jo varhaislapsuudessa. </a:t>
            </a:r>
          </a:p>
          <a:p>
            <a:r>
              <a:rPr lang="fi-FI" dirty="0"/>
              <a:t>Laadukas varhaiskasvatus </a:t>
            </a:r>
            <a:r>
              <a:rPr lang="fi-FI" b="1" dirty="0"/>
              <a:t>voi</a:t>
            </a:r>
            <a:r>
              <a:rPr lang="fi-FI" dirty="0"/>
              <a:t> tasata eri lähtökohdista tulevien lasten oppimismahdollisuuksia</a:t>
            </a:r>
          </a:p>
          <a:p>
            <a:r>
              <a:rPr lang="fi-FI" b="1" dirty="0"/>
              <a:t>Vain puolessa Suomen päiväkodeista toteutuu </a:t>
            </a:r>
            <a:r>
              <a:rPr lang="fi-FI" dirty="0"/>
              <a:t>varhaiskasvatussuunnitelman mukainen päivittäinen ääneen lukeminen.</a:t>
            </a:r>
          </a:p>
          <a:p>
            <a:r>
              <a:rPr lang="fi-FI" dirty="0"/>
              <a:t>Lukeminen voi tasoittaa sosioekonomisesta taustasta syntyviä </a:t>
            </a:r>
            <a:r>
              <a:rPr lang="fi-FI" dirty="0" err="1"/>
              <a:t>osaamiseroja</a:t>
            </a:r>
            <a:r>
              <a:rPr lang="fi-FI" dirty="0"/>
              <a:t>. Jotta jokaisella lapsella olisi tasa-arvoinen mahdollisuus lukea, tulisi resursseja suunnata perheiden lukuharrastuksen tukemiseen ja kiinnittää erityisesti huomiota matalammin koulutettuihin huoltajiin.</a:t>
            </a:r>
          </a:p>
        </p:txBody>
      </p:sp>
    </p:spTree>
    <p:extLst>
      <p:ext uri="{BB962C8B-B14F-4D97-AF65-F5344CB8AC3E}">
        <p14:creationId xmlns:p14="http://schemas.microsoft.com/office/powerpoint/2010/main" val="2768006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</TotalTime>
  <Words>944</Words>
  <Application>Microsoft Office PowerPoint</Application>
  <PresentationFormat>Laajakuva</PresentationFormat>
  <Paragraphs>94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Orgaaninen</vt:lpstr>
      <vt:lpstr>   KiVa-tapaaminen nro 2 </vt:lpstr>
      <vt:lpstr>KiVa:n tehtävänkuva</vt:lpstr>
      <vt:lpstr>KiVa-tapaamiset 2021-2022</vt:lpstr>
      <vt:lpstr>PowerPoint-esitys</vt:lpstr>
      <vt:lpstr> Päivän teema  </vt:lpstr>
      <vt:lpstr>PowerPoint-esitys</vt:lpstr>
      <vt:lpstr>Miksi perheissä lukeminen on tärkeää?</vt:lpstr>
      <vt:lpstr>Lukukeskus 10 faktaa lukemisesta 2020</vt:lpstr>
      <vt:lpstr> Fakta 3: Lapselle lukeminen voi antaa lähes vuoden etumatkan koulupolulle </vt:lpstr>
      <vt:lpstr>Valtakunnallisia toimenpiteitä  lukuinnon ja –taidon lisäämiseksi</vt:lpstr>
      <vt:lpstr>Miten tukea perheissä lukemista?</vt:lpstr>
      <vt:lpstr>Miten tukea perheissä lukemista jatkuu…</vt:lpstr>
      <vt:lpstr>Miten tukea perheissä lukemista jatkuu…</vt:lpstr>
      <vt:lpstr>Kirjastopolkua pitkin  – kirjaston, koulun ja varhaiskasvatuksen yhteistyösuunnitelma</vt:lpstr>
      <vt:lpstr>Kirjavinkkejä kirjallisuuskasvatukseen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KiVa-tapaaminen nro 2 </dc:title>
  <dc:creator>Aremaa Melina</dc:creator>
  <cp:lastModifiedBy>Aremaa Melina</cp:lastModifiedBy>
  <cp:revision>60</cp:revision>
  <dcterms:created xsi:type="dcterms:W3CDTF">2021-09-29T13:37:41Z</dcterms:created>
  <dcterms:modified xsi:type="dcterms:W3CDTF">2021-10-06T13:30:00Z</dcterms:modified>
</cp:coreProperties>
</file>