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7" r:id="rId3"/>
    <p:sldId id="257" r:id="rId4"/>
    <p:sldId id="259" r:id="rId5"/>
    <p:sldId id="269" r:id="rId6"/>
    <p:sldId id="270" r:id="rId7"/>
    <p:sldId id="271" r:id="rId8"/>
    <p:sldId id="272" r:id="rId9"/>
    <p:sldId id="265" r:id="rId10"/>
    <p:sldId id="274" r:id="rId11"/>
    <p:sldId id="273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014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627897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493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73807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59982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ksen 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0857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si tai epäto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512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3107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218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36511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042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38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9190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642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9205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5560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66946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0DC4C1-4798-4DA9-A939-BB49BCD001E6}" type="datetimeFigureOut">
              <a:rPr lang="fi-FI" smtClean="0"/>
              <a:t>3.10.2022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2E1E770-2F72-4317-99C3-D4BA30C1E36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1389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lohja/lohja-lukee/lohja-lukee-lojo-laser-hanke-vuosina-2020-2022/vl/video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ukki.finna.fi/Content/satupolk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C188B-49CD-4961-9C35-960C2719C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92398" y="1809946"/>
            <a:ext cx="6815669" cy="3054285"/>
          </a:xfrm>
        </p:spPr>
        <p:txBody>
          <a:bodyPr>
            <a:normAutofit fontScale="90000"/>
          </a:bodyPr>
          <a:lstStyle/>
          <a:p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br>
              <a:rPr lang="fi-FI" dirty="0"/>
            </a:br>
            <a:r>
              <a:rPr lang="fi-FI" dirty="0" err="1"/>
              <a:t>KiVa</a:t>
            </a:r>
            <a:r>
              <a:rPr lang="fi-FI" dirty="0"/>
              <a:t>-tapaaminen</a:t>
            </a:r>
            <a:br>
              <a:rPr lang="fi-FI" dirty="0"/>
            </a:br>
            <a:r>
              <a:rPr lang="fi-FI" sz="2200" dirty="0"/>
              <a:t>28.9.2022</a:t>
            </a:r>
            <a:br>
              <a:rPr lang="fi-FI" sz="3600" dirty="0"/>
            </a:br>
            <a:r>
              <a:rPr lang="fi-FI" sz="2000" b="1" dirty="0"/>
              <a:t>Melina Aremaa</a:t>
            </a:r>
            <a:br>
              <a:rPr lang="fi-FI" sz="2000" dirty="0"/>
            </a:br>
            <a:r>
              <a:rPr lang="fi-FI" sz="2000" dirty="0"/>
              <a:t>Pedagoginen informaatikko, Lohjan kaupunginkirjasto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2FDF100-7859-4AAB-9019-5947F9E079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657596"/>
            <a:ext cx="6815669" cy="1778469"/>
          </a:xfrm>
        </p:spPr>
        <p:txBody>
          <a:bodyPr>
            <a:normAutofit/>
          </a:bodyPr>
          <a:lstStyle/>
          <a:p>
            <a:endParaRPr lang="fi-FI" dirty="0"/>
          </a:p>
          <a:p>
            <a:endParaRPr lang="fi-FI" dirty="0"/>
          </a:p>
          <a:p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F66D212B-B2BF-4DC0-B651-D0116319A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720" y="3524965"/>
            <a:ext cx="3654559" cy="191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448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895EFE2-DF9E-4C59-8592-6DB4A2ABD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Iltasatulaukun toimintaperiaate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CEBFFA3-671A-4880-8BE3-D1CAC699FB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740173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Lainataan ryhmän yhteisökortilla</a:t>
            </a:r>
          </a:p>
          <a:p>
            <a:r>
              <a:rPr lang="fi-FI" dirty="0"/>
              <a:t>Tarkoitettu perheille iltalukemiseksi (tuetaan perheissä lukemista)</a:t>
            </a:r>
          </a:p>
          <a:p>
            <a:r>
              <a:rPr lang="fi-FI" dirty="0"/>
              <a:t>Asetetaan päiväkodissa esille johonkin lasten/huoltajien saataville</a:t>
            </a:r>
          </a:p>
          <a:p>
            <a:r>
              <a:rPr lang="fi-FI" dirty="0"/>
              <a:t>Lapset/huoltaja saavat valita kotiin yhden kirjan päiväkodista lähtiessään</a:t>
            </a:r>
          </a:p>
          <a:p>
            <a:r>
              <a:rPr lang="fi-FI" dirty="0"/>
              <a:t>Lainataan jättämällä kirjanmerkki lapsen naulakkoon + ruksi lainaustilasto –listaan</a:t>
            </a:r>
          </a:p>
          <a:p>
            <a:r>
              <a:rPr lang="fi-FI" dirty="0"/>
              <a:t>Kirja palautetaan seuraavana päivänä</a:t>
            </a:r>
          </a:p>
          <a:p>
            <a:r>
              <a:rPr lang="fi-FI" dirty="0"/>
              <a:t>Laukussa on sisällä toimintaohjeet sekä vakan henkilöstölle että huoltajille</a:t>
            </a:r>
          </a:p>
          <a:p>
            <a:r>
              <a:rPr lang="fi-FI" dirty="0"/>
              <a:t>Laukun laina-aika 4 viikkoa!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59703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A5224AD-E97C-4078-AAA4-2CE2A4B77E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Muista myös: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6D91411-10D3-4B3A-87EC-682DD95C5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b="1" dirty="0"/>
              <a:t>”Taapero tykkää tarinoista” –esite </a:t>
            </a:r>
            <a:r>
              <a:rPr lang="fi-FI" dirty="0"/>
              <a:t>jakoon tänä vuonna 2 vuotta täyttävien huoltajille (vasu-keskusteluiden yhteydessä)</a:t>
            </a:r>
            <a:br>
              <a:rPr lang="fi-FI" dirty="0"/>
            </a:br>
            <a:endParaRPr lang="fi-FI" dirty="0"/>
          </a:p>
          <a:p>
            <a:r>
              <a:rPr lang="fi-FI" b="1" dirty="0"/>
              <a:t>Videot </a:t>
            </a:r>
            <a:r>
              <a:rPr lang="fi-FI" dirty="0"/>
              <a:t>vauvoille ja taaperoille lukemisesta: </a:t>
            </a:r>
            <a:br>
              <a:rPr lang="fi-FI" dirty="0"/>
            </a:br>
            <a:r>
              <a:rPr lang="fi-FI" dirty="0">
                <a:hlinkClick r:id="rId2"/>
              </a:rPr>
              <a:t>peda.net/</a:t>
            </a:r>
            <a:r>
              <a:rPr lang="fi-FI" dirty="0" err="1">
                <a:hlinkClick r:id="rId2"/>
              </a:rPr>
              <a:t>lohja</a:t>
            </a:r>
            <a:r>
              <a:rPr lang="fi-FI" dirty="0">
                <a:hlinkClick r:id="rId2"/>
              </a:rPr>
              <a:t>/</a:t>
            </a:r>
            <a:r>
              <a:rPr lang="fi-FI" dirty="0" err="1">
                <a:hlinkClick r:id="rId2"/>
              </a:rPr>
              <a:t>lohja</a:t>
            </a:r>
            <a:r>
              <a:rPr lang="fi-FI" dirty="0">
                <a:hlinkClick r:id="rId2"/>
              </a:rPr>
              <a:t>-lukee/lohja-lukee-lojo-laser-vuosina-2020-2022/vl/videot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453584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5ACDA7D-CBBC-48E9-BBAE-16A6BEDBC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659118"/>
            <a:ext cx="9601196" cy="626881"/>
          </a:xfrm>
        </p:spPr>
        <p:txBody>
          <a:bodyPr>
            <a:normAutofit fontScale="90000"/>
          </a:bodyPr>
          <a:lstStyle/>
          <a:p>
            <a:r>
              <a:rPr lang="fi-FI" b="1" dirty="0" err="1"/>
              <a:t>KiVa</a:t>
            </a:r>
            <a:r>
              <a:rPr lang="fi-FI" b="1" dirty="0"/>
              <a:t>-toiminnan tausta</a:t>
            </a:r>
            <a:br>
              <a:rPr lang="fi-FI" b="1" dirty="0"/>
            </a:br>
            <a:r>
              <a:rPr lang="fi-FI" sz="2700" b="1" dirty="0"/>
              <a:t>Lohjan varhaiskasvatuksen kirjallisuusvastaava (=</a:t>
            </a:r>
            <a:r>
              <a:rPr lang="fi-FI" sz="2700" b="1" dirty="0" err="1"/>
              <a:t>KiVa</a:t>
            </a:r>
            <a:r>
              <a:rPr lang="fi-FI" sz="2700" b="1" dirty="0"/>
              <a:t>) 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3553458-6538-4F4B-A9A5-B7D5F40E8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4759"/>
          </a:xfrm>
        </p:spPr>
        <p:txBody>
          <a:bodyPr>
            <a:normAutofit fontScale="92500"/>
          </a:bodyPr>
          <a:lstStyle/>
          <a:p>
            <a:r>
              <a:rPr lang="fi-FI" dirty="0"/>
              <a:t>Tarve, toive &amp; tavoite tiivistää kirjaston ja varhaiskasvatuksen yhteistyötä</a:t>
            </a:r>
          </a:p>
          <a:p>
            <a:pPr marL="457200" lvl="1" indent="0">
              <a:buNone/>
            </a:pPr>
            <a:r>
              <a:rPr lang="fi-FI" b="1" dirty="0"/>
              <a:t>-&gt; vahvistaa lukemiskulttuuria varhaiskasvatuksessa!</a:t>
            </a:r>
          </a:p>
          <a:p>
            <a:r>
              <a:rPr lang="fi-FI" dirty="0"/>
              <a:t>Aloitettu keväällä 2021 ”Lohja lukee – </a:t>
            </a:r>
            <a:r>
              <a:rPr lang="fi-FI" dirty="0" err="1"/>
              <a:t>Lojo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!” –hankkeen myötä </a:t>
            </a:r>
          </a:p>
          <a:p>
            <a:r>
              <a:rPr lang="fi-FI" dirty="0"/>
              <a:t>Pidetty tätä ennen neljä tapaamista – materiaalit löytyvät Lohjan </a:t>
            </a:r>
            <a:r>
              <a:rPr lang="fi-FI" dirty="0" err="1"/>
              <a:t>Pedanet</a:t>
            </a:r>
            <a:r>
              <a:rPr lang="fi-FI" dirty="0"/>
              <a:t>-sivuilta:</a:t>
            </a:r>
            <a:br>
              <a:rPr lang="fi-FI" dirty="0"/>
            </a:br>
            <a:r>
              <a:rPr lang="fi-FI" dirty="0"/>
              <a:t>Lohja lukee! </a:t>
            </a:r>
            <a:r>
              <a:rPr lang="fi-FI" dirty="0" err="1"/>
              <a:t>Lojo</a:t>
            </a:r>
            <a:r>
              <a:rPr lang="fi-FI" dirty="0"/>
              <a:t> </a:t>
            </a:r>
            <a:r>
              <a:rPr lang="fi-FI" dirty="0" err="1"/>
              <a:t>läser</a:t>
            </a:r>
            <a:r>
              <a:rPr lang="fi-FI" dirty="0"/>
              <a:t>! -&gt; …hanke vuosina 2020-2022 -&gt; varhaiskasvatukseen -&gt; </a:t>
            </a:r>
          </a:p>
          <a:p>
            <a:r>
              <a:rPr lang="fi-FI" dirty="0"/>
              <a:t>Aiempina kertoina jokaisella tapaamisella oma teema, tämä vuosi vielä suunnittelematta</a:t>
            </a:r>
          </a:p>
          <a:p>
            <a:r>
              <a:rPr lang="fi-FI" dirty="0"/>
              <a:t>Seuraavien tapaamisten ajankohdat ilmoitetaan myöhemmin!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429368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E25D02F-7609-4894-8698-644DDF395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 err="1"/>
              <a:t>KiVa:n</a:t>
            </a:r>
            <a:r>
              <a:rPr lang="fi-FI" b="1" dirty="0"/>
              <a:t> tehtävänkuva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746147-F7DB-419C-8701-B40416921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lukemaan innostaminen ja lukemisen edistäminen omassa yksikössä</a:t>
            </a:r>
          </a:p>
          <a:p>
            <a:r>
              <a:rPr lang="fi-FI" dirty="0"/>
              <a:t>osallistuminen säännöllisiin (</a:t>
            </a:r>
            <a:r>
              <a:rPr lang="fi-FI" dirty="0" err="1"/>
              <a:t>etä</a:t>
            </a:r>
            <a:r>
              <a:rPr lang="fi-FI" dirty="0"/>
              <a:t>)tapaamisiin muutaman kerran vuodessa (kirjaston pedagoginen informaatikko kutsuu koolle)</a:t>
            </a:r>
          </a:p>
          <a:p>
            <a:r>
              <a:rPr lang="fi-FI" dirty="0"/>
              <a:t>tapaamisissa saadun informaation jakaminen omissa yksiköissä</a:t>
            </a:r>
          </a:p>
          <a:p>
            <a:r>
              <a:rPr lang="fi-FI" dirty="0"/>
              <a:t>oman talon kirjallisuuskokoelmien ylläpitäminen</a:t>
            </a:r>
          </a:p>
          <a:p>
            <a:r>
              <a:rPr lang="fi-FI" dirty="0"/>
              <a:t>yhteyshenkilö kirjaston ja oman talon välillä</a:t>
            </a:r>
            <a:br>
              <a:rPr lang="fi-FI" dirty="0"/>
            </a:br>
            <a:r>
              <a:rPr lang="fi-FI" dirty="0"/>
              <a:t>(jakaa esim. kirjastosta tullutta infoa oman talon sisällä)</a:t>
            </a:r>
          </a:p>
        </p:txBody>
      </p:sp>
    </p:spTree>
    <p:extLst>
      <p:ext uri="{BB962C8B-B14F-4D97-AF65-F5344CB8AC3E}">
        <p14:creationId xmlns:p14="http://schemas.microsoft.com/office/powerpoint/2010/main" val="3308037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orakulmio 2">
            <a:extLst>
              <a:ext uri="{FF2B5EF4-FFF2-40B4-BE49-F238E27FC236}">
                <a16:creationId xmlns:a16="http://schemas.microsoft.com/office/drawing/2014/main" id="{D6740423-9096-4CBE-AB1A-E601CC423DE4}"/>
              </a:ext>
            </a:extLst>
          </p:cNvPr>
          <p:cNvSpPr/>
          <p:nvPr/>
        </p:nvSpPr>
        <p:spPr>
          <a:xfrm>
            <a:off x="974521" y="650513"/>
            <a:ext cx="1024295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fi-FI" sz="2400" b="1" dirty="0"/>
          </a:p>
          <a:p>
            <a:r>
              <a:rPr lang="fi-FI" sz="2400" b="1" dirty="0"/>
              <a:t>Lohjan varhaiskasvatussuunnitelma </a:t>
            </a:r>
            <a:br>
              <a:rPr lang="fi-FI" sz="2400" b="1" dirty="0"/>
            </a:br>
            <a:r>
              <a:rPr lang="fi-FI" sz="2400" b="1" dirty="0"/>
              <a:t>Oppimisen alueet: ”Kielten rikas maailma” s. 53:</a:t>
            </a:r>
            <a:br>
              <a:rPr lang="fi-FI" dirty="0"/>
            </a:br>
            <a:br>
              <a:rPr lang="fi-FI" dirty="0"/>
            </a:br>
            <a:r>
              <a:rPr lang="fi-FI" sz="2000" dirty="0"/>
              <a:t>Lohjalla kirjastot tarjoavat laajan yhteistyömahdollisuuden koko kaupungin alueella. </a:t>
            </a:r>
            <a:r>
              <a:rPr lang="fi-FI" sz="2000" u="sng" dirty="0"/>
              <a:t>Lasten huoltajia kannustetaan hyödyntämään kirjastojen palveluita sekä lukemaan lapsilleen</a:t>
            </a:r>
            <a:r>
              <a:rPr lang="fi-FI" sz="2000" dirty="0"/>
              <a:t>. </a:t>
            </a:r>
            <a:r>
              <a:rPr lang="fi-FI" sz="2000" b="1" dirty="0"/>
              <a:t>Varhaiskasvatuksessa luetaan lapsille päivittäin hyödyntäen Lohjan kaupunginkirjaston monipuolisia aineistoja ja palveluita. </a:t>
            </a:r>
            <a:r>
              <a:rPr lang="fi-FI" sz="2000" dirty="0"/>
              <a:t>Peruslukutaito on tärkein monilukutaidon osa-alueista ja sen kehittymistä voidaan tukea varhaiskasvatuksessa mm. lukemalla ääneen, selailemalla kirjoja, käymällä kirjastossa, antamalla lasten tehdä itse kirjavalintoja. Näin lapset kiinnostuvat kirjoista ja lukemisesta. </a:t>
            </a:r>
            <a:r>
              <a:rPr lang="fi-FI" sz="2000" b="1" dirty="0"/>
              <a:t>Varhaiskasvatusyksiköt käyttävät säännöllisesti kirjastoa, myös yhdessä lasten kanssa. </a:t>
            </a:r>
            <a:r>
              <a:rPr lang="fi-FI" sz="2000" dirty="0"/>
              <a:t>Kirjasto voi toimia lasten töiden näyttelytilana ja siellä voi tutustua taidenäyttelyihin. Lapset voivat osallistua satutunneille ja muihin tapahtumiin sekä lainata myös muuta kuin kirjallisuutta kuten e-kirjoja, äänikirjoja, lehtiä, musiikkia, elokuvia, pelejä. Nämä kaikki tukevat monilukutaitoa. Kirjaston ja varhaiskasvatuksen yhteistyötavat on kirjattu Kirjaston, koulun ja varhaiskasvatuksen yhteistyösuunnitelma "Kirjastopolkua pitkin” -suunnitelmaan.</a:t>
            </a:r>
          </a:p>
        </p:txBody>
      </p:sp>
    </p:spTree>
    <p:extLst>
      <p:ext uri="{BB962C8B-B14F-4D97-AF65-F5344CB8AC3E}">
        <p14:creationId xmlns:p14="http://schemas.microsoft.com/office/powerpoint/2010/main" val="321504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24AFC0-0DEA-4323-9F6B-1C4A5C28B8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Satupolku - </a:t>
            </a:r>
            <a:r>
              <a:rPr lang="fi-FI" b="1" dirty="0" err="1"/>
              <a:t>Sagostigen</a:t>
            </a:r>
            <a:endParaRPr lang="fi-FI" b="1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80BB7C-0520-4AF3-A261-AEED2E2747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lukki.finna.fi -&gt; yläotsikko ”Koulut ja yhteisöt”/”Lapset ja nuoret” -&gt; Satupolku: </a:t>
            </a:r>
            <a:r>
              <a:rPr lang="fi-FI" dirty="0">
                <a:hlinkClick r:id="rId2"/>
              </a:rPr>
              <a:t>lukki.finna.fi/Content/satupolku</a:t>
            </a:r>
            <a:endParaRPr lang="fi-FI" dirty="0"/>
          </a:p>
          <a:p>
            <a:r>
              <a:rPr lang="fi-FI" dirty="0"/>
              <a:t>1) Perheille oma versio					 2) vakalle ja esikouluille oma versio</a:t>
            </a:r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B75932FA-FCF3-46E8-BE0C-E3459346BC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513" y="3922507"/>
            <a:ext cx="4515440" cy="2361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7864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D8B685D-CAB2-4498-913B-D99D2F4B0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Perheiden versio Satupolusta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983209-1542-450D-9912-9E3C29789D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Alle kouluikäisille suunnattu</a:t>
            </a:r>
          </a:p>
          <a:p>
            <a:r>
              <a:rPr lang="fi-FI" dirty="0"/>
              <a:t>Haetaan satupassi (kirjanmerkki) kirjastosta</a:t>
            </a:r>
          </a:p>
          <a:p>
            <a:r>
              <a:rPr lang="fi-FI" dirty="0"/>
              <a:t>Jokaisella kirjastokäynnillä yksi tarra </a:t>
            </a:r>
            <a:br>
              <a:rPr lang="fi-FI" dirty="0"/>
            </a:br>
            <a:r>
              <a:rPr lang="fi-FI" dirty="0"/>
              <a:t>satupassiin</a:t>
            </a:r>
          </a:p>
          <a:p>
            <a:r>
              <a:rPr lang="fi-FI" dirty="0"/>
              <a:t>Kun kerätty 10 erilaista tarraa, saa </a:t>
            </a:r>
            <a:br>
              <a:rPr lang="fi-FI" dirty="0"/>
            </a:br>
            <a:r>
              <a:rPr lang="fi-FI" dirty="0"/>
              <a:t>palkinnoksi hienon kangaskassin tulevia </a:t>
            </a:r>
            <a:br>
              <a:rPr lang="fi-FI" dirty="0"/>
            </a:br>
            <a:r>
              <a:rPr lang="fi-FI" dirty="0"/>
              <a:t>lainoja varten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08CA555D-5496-45D7-8B9C-C26464FEAB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2507" y="2602932"/>
            <a:ext cx="4302580" cy="3226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94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5FC51BD-1A58-4EC0-A26E-3115EB4C7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Vakan ja esikoulujen Satupolku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F191500-5F69-4BC6-B7B9-CEF1155CB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96734"/>
          </a:xfrm>
        </p:spPr>
        <p:txBody>
          <a:bodyPr>
            <a:normAutofit/>
          </a:bodyPr>
          <a:lstStyle/>
          <a:p>
            <a:r>
              <a:rPr lang="fi-FI" dirty="0"/>
              <a:t>lukki.finna.fi –sivuilla kirjavinkkilistoja: erikseen 1-3-vuotiaille ja 4-6-vuotiaille</a:t>
            </a:r>
          </a:p>
          <a:p>
            <a:r>
              <a:rPr lang="fi-FI" dirty="0"/>
              <a:t>10 eri teemaa, jonka alta löytyy kirjavinkkejä</a:t>
            </a:r>
          </a:p>
          <a:p>
            <a:r>
              <a:rPr lang="fi-FI" dirty="0"/>
              <a:t>Jokaisella teemalla oman värinen junanvaunu, jonka voi tulostaa sivuilta</a:t>
            </a:r>
          </a:p>
          <a:p>
            <a:r>
              <a:rPr lang="fi-FI" dirty="0"/>
              <a:t>Jokaisen luetun kirjan jälkeen tulostetaan oikean värinen junanvaunu</a:t>
            </a:r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  <a:p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24F487DF-2578-4F42-9FC4-3B8772C98A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68" y="4654675"/>
            <a:ext cx="11566689" cy="152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755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B0D6B8B-6BB4-427F-B82E-26B33AB83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5944384" cy="1303867"/>
          </a:xfrm>
        </p:spPr>
        <p:txBody>
          <a:bodyPr>
            <a:normAutofit fontScale="90000"/>
          </a:bodyPr>
          <a:lstStyle/>
          <a:p>
            <a:r>
              <a:rPr lang="fi-FI" b="1" dirty="0"/>
              <a:t>…jatkuu vakan ja esikoulujen Satupolku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AD86892-75A5-495B-8A70-FE1F9A788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6623114" cy="3700107"/>
          </a:xfrm>
        </p:spPr>
        <p:txBody>
          <a:bodyPr>
            <a:normAutofit fontScale="92500" lnSpcReduction="10000"/>
          </a:bodyPr>
          <a:lstStyle/>
          <a:p>
            <a:r>
              <a:rPr lang="fi-FI" dirty="0"/>
              <a:t>Vaunun kylkeen kirjoitetaan luetun kirjan nimi. </a:t>
            </a:r>
          </a:p>
          <a:p>
            <a:r>
              <a:rPr lang="fi-FI" dirty="0"/>
              <a:t>Lapset saavat piirtää vuorotellen vaunuun istumaan jonkun hahmon luetusta kirjasta</a:t>
            </a:r>
          </a:p>
          <a:p>
            <a:r>
              <a:rPr lang="fi-FI" dirty="0"/>
              <a:t>Veturi + vaunut kiinnitetään seinälle pitkäksi (kiemurtelevaksi junaksi)</a:t>
            </a:r>
          </a:p>
          <a:p>
            <a:r>
              <a:rPr lang="fi-FI" dirty="0"/>
              <a:t>Luetaan vähintään 50 kirjaa tai asetetaan oma suurempi tavoite</a:t>
            </a:r>
          </a:p>
          <a:p>
            <a:r>
              <a:rPr lang="fi-FI" dirty="0"/>
              <a:t>Kun juna on valmis, voidaan kirjastosta pyytää lapsille muistoksi kirjanmerkit yhteisestä Satupolku- matkasta</a:t>
            </a:r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446F47CD-9633-43D2-86FA-1A0CB0ACE6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38" t="4508" r="33857" b="47868"/>
          <a:stretch/>
        </p:blipFill>
        <p:spPr>
          <a:xfrm>
            <a:off x="7947191" y="990127"/>
            <a:ext cx="1451728" cy="2528971"/>
          </a:xfrm>
          <a:prstGeom prst="rect">
            <a:avLst/>
          </a:prstGeo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FF2E4D41-361D-45CE-8EA9-1CCD691C68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86" t="3849" r="15739" b="50000"/>
          <a:stretch/>
        </p:blipFill>
        <p:spPr>
          <a:xfrm>
            <a:off x="9521072" y="1012680"/>
            <a:ext cx="1388513" cy="2506417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65CEAE91-2CD0-4286-BCEC-10FABC46B1C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35" t="50000" r="34090" b="3368"/>
          <a:stretch/>
        </p:blipFill>
        <p:spPr>
          <a:xfrm>
            <a:off x="8795207" y="3609195"/>
            <a:ext cx="1451729" cy="264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3579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6D541-254D-4901-AE13-E84F6D4C4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Iltasatulaukut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FF22D1B-1EB4-47A6-94B8-AC9F5FC945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768454"/>
          </a:xfrm>
        </p:spPr>
        <p:txBody>
          <a:bodyPr>
            <a:normAutofit fontScale="92500" lnSpcReduction="20000"/>
          </a:bodyPr>
          <a:lstStyle/>
          <a:p>
            <a:r>
              <a:rPr lang="fi-FI" b="1" dirty="0"/>
              <a:t>Iltasatulaukkuja on nyt 4 kpl</a:t>
            </a:r>
          </a:p>
          <a:p>
            <a:pPr lvl="1"/>
            <a:r>
              <a:rPr lang="fi-FI" sz="2400" b="1" dirty="0"/>
              <a:t>alle 3-vuotiaille</a:t>
            </a:r>
          </a:p>
          <a:p>
            <a:pPr lvl="1"/>
            <a:r>
              <a:rPr lang="fi-FI" sz="2400" b="1" dirty="0"/>
              <a:t>3-5-vuotiaille</a:t>
            </a:r>
          </a:p>
          <a:p>
            <a:pPr lvl="1"/>
            <a:r>
              <a:rPr lang="fi-FI" sz="2400" b="1" dirty="0"/>
              <a:t>2 kpl eskareille</a:t>
            </a:r>
            <a:br>
              <a:rPr lang="fi-FI" sz="2400" b="1" dirty="0"/>
            </a:br>
            <a:endParaRPr lang="fi-FI" sz="2400" b="1" dirty="0"/>
          </a:p>
          <a:p>
            <a:r>
              <a:rPr lang="fi-FI" b="1" dirty="0"/>
              <a:t>Laukku varataan kirjaston </a:t>
            </a:r>
            <a:br>
              <a:rPr lang="fi-FI" b="1" dirty="0"/>
            </a:br>
            <a:r>
              <a:rPr lang="fi-FI" b="1" dirty="0"/>
              <a:t>henkilökunnalta</a:t>
            </a:r>
            <a:br>
              <a:rPr lang="fi-FI" b="1" dirty="0"/>
            </a:br>
            <a:endParaRPr lang="fi-FI" b="1" dirty="0"/>
          </a:p>
          <a:p>
            <a:r>
              <a:rPr lang="fi-FI" b="1" dirty="0"/>
              <a:t>Yhdessä laukussa n. 30 kirjaa </a:t>
            </a:r>
            <a:br>
              <a:rPr lang="fi-FI" b="1" dirty="0"/>
            </a:br>
            <a:r>
              <a:rPr lang="fi-FI" b="1" dirty="0"/>
              <a:t>(alle 3-vuotiaiden vähemmän)</a:t>
            </a:r>
          </a:p>
          <a:p>
            <a:pPr marL="0" indent="0">
              <a:buNone/>
            </a:pPr>
            <a:endParaRPr lang="fi-FI" sz="2800" dirty="0"/>
          </a:p>
          <a:p>
            <a:endParaRPr lang="fi-FI" sz="1900" dirty="0"/>
          </a:p>
          <a:p>
            <a:pPr marL="0" indent="0">
              <a:buNone/>
            </a:pPr>
            <a:endParaRPr lang="fi-FI" sz="1900" dirty="0"/>
          </a:p>
          <a:p>
            <a:pPr marL="0" indent="0">
              <a:buNone/>
            </a:pPr>
            <a:endParaRPr lang="fi-FI" sz="1800" b="1" dirty="0"/>
          </a:p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3739505F-03A4-4787-9E1E-AEE4BDA77A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984" y="2679481"/>
            <a:ext cx="3775046" cy="2831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600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aninen">
  <a:themeElements>
    <a:clrScheme name="Orgaaninen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aninen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anine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617</TotalTime>
  <Words>623</Words>
  <Application>Microsoft Office PowerPoint</Application>
  <PresentationFormat>Laajakuva</PresentationFormat>
  <Paragraphs>60</Paragraphs>
  <Slides>11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11</vt:i4>
      </vt:variant>
    </vt:vector>
  </HeadingPairs>
  <TitlesOfParts>
    <vt:vector size="14" baseType="lpstr">
      <vt:lpstr>Arial</vt:lpstr>
      <vt:lpstr>Garamond</vt:lpstr>
      <vt:lpstr>Orgaaninen</vt:lpstr>
      <vt:lpstr>     KiVa-tapaaminen 28.9.2022 Melina Aremaa Pedagoginen informaatikko, Lohjan kaupunginkirjasto  </vt:lpstr>
      <vt:lpstr>KiVa-toiminnan tausta Lohjan varhaiskasvatuksen kirjallisuusvastaava (=KiVa)  </vt:lpstr>
      <vt:lpstr>KiVa:n tehtävänkuva</vt:lpstr>
      <vt:lpstr>PowerPoint-esitys</vt:lpstr>
      <vt:lpstr>Satupolku - Sagostigen</vt:lpstr>
      <vt:lpstr>Perheiden versio Satupolusta</vt:lpstr>
      <vt:lpstr>Vakan ja esikoulujen Satupolku</vt:lpstr>
      <vt:lpstr>…jatkuu vakan ja esikoulujen Satupolku</vt:lpstr>
      <vt:lpstr>Iltasatulaukut</vt:lpstr>
      <vt:lpstr>Iltasatulaukun toimintaperiaate</vt:lpstr>
      <vt:lpstr>Muista myös: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KiVa-tapaaminen nro 2</dc:title>
  <dc:creator>Aremaa Melina</dc:creator>
  <cp:lastModifiedBy>Aremaa Melina</cp:lastModifiedBy>
  <cp:revision>78</cp:revision>
  <dcterms:created xsi:type="dcterms:W3CDTF">2021-09-29T13:37:41Z</dcterms:created>
  <dcterms:modified xsi:type="dcterms:W3CDTF">2022-10-03T09:07:27Z</dcterms:modified>
</cp:coreProperties>
</file>