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65" r:id="rId4"/>
    <p:sldId id="266" r:id="rId5"/>
    <p:sldId id="258" r:id="rId6"/>
    <p:sldId id="259" r:id="rId7"/>
    <p:sldId id="260" r:id="rId8"/>
    <p:sldId id="267" r:id="rId9"/>
    <p:sldId id="261" r:id="rId10"/>
    <p:sldId id="262" r:id="rId11"/>
    <p:sldId id="263" r:id="rId12"/>
    <p:sldId id="264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7" d="100"/>
          <a:sy n="67" d="100"/>
        </p:scale>
        <p:origin x="604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10916930-0F6C-44BA-8864-70977B5727FB}" type="datetimeFigureOut">
              <a:rPr lang="fi-FI" smtClean="0"/>
              <a:t>27.3.2025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D6348A65-AEF5-4A5E-8EA3-E3FBCD9AD398}" type="slidenum">
              <a:rPr lang="fi-FI" smtClean="0"/>
              <a:t>‹#›</a:t>
            </a:fld>
            <a:endParaRPr lang="fi-FI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4604032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16930-0F6C-44BA-8864-70977B5727FB}" type="datetimeFigureOut">
              <a:rPr lang="fi-FI" smtClean="0"/>
              <a:t>27.3.2025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48A65-AEF5-4A5E-8EA3-E3FBCD9AD39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558769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16930-0F6C-44BA-8864-70977B5727FB}" type="datetimeFigureOut">
              <a:rPr lang="fi-FI" smtClean="0"/>
              <a:t>27.3.2025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48A65-AEF5-4A5E-8EA3-E3FBCD9AD39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111746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16930-0F6C-44BA-8864-70977B5727FB}" type="datetimeFigureOut">
              <a:rPr lang="fi-FI" smtClean="0"/>
              <a:t>27.3.2025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48A65-AEF5-4A5E-8EA3-E3FBCD9AD39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98232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10916930-0F6C-44BA-8864-70977B5727FB}" type="datetimeFigureOut">
              <a:rPr lang="fi-FI" smtClean="0"/>
              <a:t>27.3.2025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D6348A65-AEF5-4A5E-8EA3-E3FBCD9AD398}" type="slidenum">
              <a:rPr lang="fi-FI" smtClean="0"/>
              <a:t>‹#›</a:t>
            </a:fld>
            <a:endParaRPr lang="fi-FI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287503947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16930-0F6C-44BA-8864-70977B5727FB}" type="datetimeFigureOut">
              <a:rPr lang="fi-FI" smtClean="0"/>
              <a:t>27.3.2025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48A65-AEF5-4A5E-8EA3-E3FBCD9AD39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01796113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16930-0F6C-44BA-8864-70977B5727FB}" type="datetimeFigureOut">
              <a:rPr lang="fi-FI" smtClean="0"/>
              <a:t>27.3.2025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48A65-AEF5-4A5E-8EA3-E3FBCD9AD39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62402026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16930-0F6C-44BA-8864-70977B5727FB}" type="datetimeFigureOut">
              <a:rPr lang="fi-FI" smtClean="0"/>
              <a:t>27.3.2025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48A65-AEF5-4A5E-8EA3-E3FBCD9AD39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333064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16930-0F6C-44BA-8864-70977B5727FB}" type="datetimeFigureOut">
              <a:rPr lang="fi-FI" smtClean="0"/>
              <a:t>27.3.2025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48A65-AEF5-4A5E-8EA3-E3FBCD9AD39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295064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10916930-0F6C-44BA-8864-70977B5727FB}" type="datetimeFigureOut">
              <a:rPr lang="fi-FI" smtClean="0"/>
              <a:t>27.3.2025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D6348A65-AEF5-4A5E-8EA3-E3FBCD9AD398}" type="slidenum">
              <a:rPr lang="fi-FI" smtClean="0"/>
              <a:t>‹#›</a:t>
            </a:fld>
            <a:endParaRPr lang="fi-FI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067801765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10916930-0F6C-44BA-8864-70977B5727FB}" type="datetimeFigureOut">
              <a:rPr lang="fi-FI" smtClean="0"/>
              <a:t>27.3.2025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D6348A65-AEF5-4A5E-8EA3-E3FBCD9AD39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956240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10916930-0F6C-44BA-8864-70977B5727FB}" type="datetimeFigureOut">
              <a:rPr lang="fi-FI" smtClean="0"/>
              <a:t>27.3.2025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D6348A65-AEF5-4A5E-8EA3-E3FBCD9AD398}" type="slidenum">
              <a:rPr lang="fi-FI" smtClean="0"/>
              <a:t>‹#›</a:t>
            </a:fld>
            <a:endParaRPr lang="fi-FI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8867219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oph.fi/fi/tilastot-ja-julkaisut/julkaisut/kansallinen-lukutaitostrategia-2030#:~:text=Kansallinen%20lukutaitostrategia%202030%20kuvaa%20toimia%2C%20joita%20Suomessa%20tulee,konkreettisia%20keinoja%20suunnan%20k%C3%A4%C3%A4nt%C3%A4miseksi%20kansallisesti%2C%20alueellisesti%20ja%20paikallisesti." TargetMode="External"/><Relationship Id="rId2" Type="http://schemas.openxmlformats.org/officeDocument/2006/relationships/hyperlink" Target="https://dynasty.voiceintuitive.com/lohjad10/d10julkaisu/kokous/2024637-5-40547.PDF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2y4V3Gw_1Wg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7F9AF18-8E6B-4C64-9BD8-61BF5CD5B2E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sz="5400" dirty="0" err="1"/>
              <a:t>KiVa</a:t>
            </a:r>
            <a:r>
              <a:rPr lang="fi-FI" sz="5400" dirty="0"/>
              <a:t>-tapaaminen</a:t>
            </a:r>
            <a:br>
              <a:rPr lang="fi-FI" sz="5400" dirty="0"/>
            </a:br>
            <a:r>
              <a:rPr lang="fi-FI" sz="5400" dirty="0"/>
              <a:t>27.3.2025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A8BE825D-63E8-4818-A4D4-BB7BB175ECF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err="1"/>
              <a:t>Melina</a:t>
            </a:r>
            <a:r>
              <a:rPr lang="fi-FI" dirty="0"/>
              <a:t> </a:t>
            </a:r>
            <a:r>
              <a:rPr lang="fi-FI" dirty="0" err="1"/>
              <a:t>Aremaa</a:t>
            </a:r>
            <a:br>
              <a:rPr lang="fi-FI" dirty="0"/>
            </a:br>
            <a:r>
              <a:rPr lang="fi-FI" dirty="0"/>
              <a:t>Lohjan kaupunginkirjasto</a:t>
            </a:r>
          </a:p>
        </p:txBody>
      </p:sp>
    </p:spTree>
    <p:extLst>
      <p:ext uri="{BB962C8B-B14F-4D97-AF65-F5344CB8AC3E}">
        <p14:creationId xmlns:p14="http://schemas.microsoft.com/office/powerpoint/2010/main" val="7660820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737555B-B4B8-4742-93EA-190DF0DE38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dirty="0"/>
              <a:t>Pääkirjaston tuleva remontti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5A53E8F-5782-4E74-A019-6DEB207527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fi-FI" sz="2400" dirty="0"/>
              <a:t>Pääkirjastoon suunniteltu laaja valaisin- ja ilmastointiremontti on siirtynyt tältä kesältä ensi kesään (2026).  Aikataulu tarkentuu myöhemmin.</a:t>
            </a:r>
            <a:br>
              <a:rPr lang="fi-FI" sz="2400" dirty="0"/>
            </a:br>
            <a:endParaRPr lang="fi-FI" sz="2400" dirty="0"/>
          </a:p>
          <a:p>
            <a:pPr algn="ctr"/>
            <a:r>
              <a:rPr lang="fi-FI" sz="2400" dirty="0"/>
              <a:t>Pääkirjastossa voi siis vierailla normaalisti toukokuussa ja kesällä.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6523532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759CCFD-9BE2-454D-AE23-06BD87CC29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dirty="0"/>
              <a:t>Kirjavinkkejä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55A6C11-D2FE-428C-8973-DDFA2D41B4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fi-FI" sz="2800" dirty="0"/>
              <a:t>Uusperheistä</a:t>
            </a:r>
            <a:br>
              <a:rPr lang="fi-FI" sz="2800" dirty="0"/>
            </a:br>
            <a:endParaRPr lang="fi-FI" sz="2800" dirty="0"/>
          </a:p>
          <a:p>
            <a:pPr algn="ctr"/>
            <a:r>
              <a:rPr lang="fi-FI" sz="2800" dirty="0"/>
              <a:t>Erilaisista perheistä</a:t>
            </a:r>
            <a:br>
              <a:rPr lang="fi-FI" sz="2800" dirty="0"/>
            </a:br>
            <a:endParaRPr lang="fi-FI" sz="2800" dirty="0"/>
          </a:p>
          <a:p>
            <a:pPr algn="ctr"/>
            <a:r>
              <a:rPr lang="fi-FI" sz="2800" dirty="0"/>
              <a:t>Monikulttuurisuudesta ja moninaisuudesta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5709832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B66E5E8-0584-4D55-899F-32DDA4D12A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dirty="0"/>
              <a:t>Tapaaminen vielä tänä keväänä?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C7625DE-28E1-461F-9862-8DB9435FE9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2800" dirty="0"/>
              <a:t>Teemana esim. kesälukukampanja ja minkälaisia </a:t>
            </a:r>
            <a:br>
              <a:rPr lang="fi-FI" sz="2800" dirty="0"/>
            </a:br>
            <a:r>
              <a:rPr lang="fi-FI" sz="2800" dirty="0"/>
              <a:t>Lukupiknik-tapahtumia järjestettiin? </a:t>
            </a:r>
            <a:br>
              <a:rPr lang="fi-FI" sz="2800" dirty="0"/>
            </a:br>
            <a:endParaRPr lang="fi-FI" sz="2800" dirty="0"/>
          </a:p>
          <a:p>
            <a:r>
              <a:rPr lang="fi-FI" sz="2800" dirty="0"/>
              <a:t>Lähi-/etätapaaminen?</a:t>
            </a:r>
            <a:br>
              <a:rPr lang="fi-FI" sz="2800" dirty="0"/>
            </a:br>
            <a:endParaRPr lang="fi-FI" sz="2800" dirty="0"/>
          </a:p>
          <a:p>
            <a:r>
              <a:rPr lang="fi-FI" sz="2800" dirty="0"/>
              <a:t>Ajankohta, esim. to 22.5., ke 28.5. tai pe 6.6.?</a:t>
            </a:r>
          </a:p>
        </p:txBody>
      </p:sp>
    </p:spTree>
    <p:extLst>
      <p:ext uri="{BB962C8B-B14F-4D97-AF65-F5344CB8AC3E}">
        <p14:creationId xmlns:p14="http://schemas.microsoft.com/office/powerpoint/2010/main" val="32360012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60B3661-8EE3-4B90-B0CD-B48051F5D3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dirty="0"/>
              <a:t>Lohjan kaupungin lukutaitostrategia 2024-2030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327BAA7-7CC1-4642-A873-6EEF7E1C7E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Lohjan oma lukutaitostrategia astui voimaan syksyllä 2024: </a:t>
            </a:r>
            <a:r>
              <a:rPr lang="fi-FI" u="sng" dirty="0">
                <a:hlinkClick r:id="rId2"/>
              </a:rPr>
              <a:t>2024637-5-40547.PDF</a:t>
            </a:r>
            <a:br>
              <a:rPr lang="fi-FI" u="sng" dirty="0"/>
            </a:br>
            <a:endParaRPr lang="fi-FI" dirty="0"/>
          </a:p>
          <a:p>
            <a:r>
              <a:rPr lang="fi-FI" dirty="0"/>
              <a:t>Pohjautuu </a:t>
            </a:r>
            <a:r>
              <a:rPr lang="fi-FI" dirty="0">
                <a:hlinkClick r:id="rId3"/>
              </a:rPr>
              <a:t>Kansalliseen lukutaitostrategiaan </a:t>
            </a:r>
            <a:br>
              <a:rPr lang="fi-FI" dirty="0"/>
            </a:br>
            <a:endParaRPr lang="fi-FI" dirty="0"/>
          </a:p>
          <a:p>
            <a:r>
              <a:rPr lang="fi-FI" b="1" dirty="0"/>
              <a:t>Tavoite: </a:t>
            </a:r>
            <a:r>
              <a:rPr lang="fi-FI" dirty="0"/>
              <a:t>” Vuonna 2030 lohjalaiset lapset ja nuoret sijoittuvat lukutaidossa valtakunnallisesti vähintään keskitasolle. Tämä taso on saavutettu jo keväällä 2028 ja taso on säilynyt kolme vuotta. Tavoite vuodelle 2025: vuonna 2025 luetun ymmärtämisen heikkeneminen on pysähtynyt ja vuonna 2026 suunta on kääntynyt nousuun. ”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9817460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A54157A-BC7A-4B8C-8820-2DF2289A36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Otteita lukutaitostrategiasta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F07B497-C1DC-4C49-BA6F-F93AC43D46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1495425"/>
            <a:ext cx="10178322" cy="53625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b="1" dirty="0"/>
              <a:t>Varhaiskasvatuksessa: </a:t>
            </a:r>
            <a:br>
              <a:rPr lang="fi-FI" b="1" dirty="0"/>
            </a:br>
            <a:endParaRPr lang="fi-FI" b="1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fi-FI" sz="2000" dirty="0"/>
              <a:t>varhaiskasvatuksella ja kouluilla on </a:t>
            </a:r>
            <a:r>
              <a:rPr lang="fi-FI" sz="2000" b="1" dirty="0"/>
              <a:t>kirjallisuusvastaava tai lukutiimi</a:t>
            </a:r>
            <a:r>
              <a:rPr lang="fi-FI" sz="2000" dirty="0"/>
              <a:t>, jolla on työaikaa tähän työhön </a:t>
            </a:r>
            <a:br>
              <a:rPr lang="fi-FI" sz="2000" dirty="0"/>
            </a:br>
            <a:endParaRPr lang="fi-FI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fi-FI" sz="2000" dirty="0"/>
              <a:t>varhaiskasvatus ja koulut </a:t>
            </a:r>
            <a:r>
              <a:rPr lang="fi-FI" sz="2000" b="1" dirty="0"/>
              <a:t>tekevät suunnitelman lukutaitoa edistävistä toimenpiteistä</a:t>
            </a:r>
            <a:r>
              <a:rPr lang="fi-FI" sz="2000" dirty="0"/>
              <a:t>, joita yksiköt ja ryhmät/luokat toteuttavat sopivilla konkreettisilla toimilla: </a:t>
            </a:r>
          </a:p>
          <a:p>
            <a:pPr lvl="2">
              <a:buFont typeface="Wingdings" panose="05000000000000000000" pitchFamily="2" charset="2"/>
              <a:buChar char="ü"/>
            </a:pPr>
            <a:r>
              <a:rPr lang="fi-FI" sz="2000" b="1" dirty="0"/>
              <a:t>Läpi lukuvuoden kulkevat toimet</a:t>
            </a:r>
            <a:r>
              <a:rPr lang="fi-FI" sz="2000" dirty="0"/>
              <a:t>, esim. päivittäinen lukeminen, </a:t>
            </a:r>
            <a:r>
              <a:rPr lang="fi-FI" sz="2000" dirty="0" err="1"/>
              <a:t>lukutunnit</a:t>
            </a:r>
            <a:r>
              <a:rPr lang="fi-FI" sz="2000" dirty="0"/>
              <a:t>, </a:t>
            </a:r>
            <a:r>
              <a:rPr lang="fi-FI" sz="2000" dirty="0" err="1"/>
              <a:t>lukuvälitunnit</a:t>
            </a:r>
            <a:r>
              <a:rPr lang="fi-FI" sz="2000"/>
              <a:t>, uutiskatsaukset </a:t>
            </a:r>
            <a:endParaRPr lang="fi-FI" sz="2000" dirty="0"/>
          </a:p>
          <a:p>
            <a:pPr lvl="2">
              <a:buFont typeface="Wingdings" panose="05000000000000000000" pitchFamily="2" charset="2"/>
              <a:buChar char="ü"/>
            </a:pPr>
            <a:r>
              <a:rPr lang="fi-FI" sz="2000" b="1" dirty="0"/>
              <a:t>Ajoittaiset ja hetkelliset toimet</a:t>
            </a:r>
            <a:r>
              <a:rPr lang="fi-FI" sz="2000" dirty="0"/>
              <a:t>, esim. lukuhaasteet, tempaukset, yhteisölliset lukuhetket </a:t>
            </a:r>
          </a:p>
          <a:p>
            <a:pPr lvl="2">
              <a:buFont typeface="Wingdings" panose="05000000000000000000" pitchFamily="2" charset="2"/>
              <a:buChar char="ü"/>
            </a:pPr>
            <a:r>
              <a:rPr lang="fi-FI" sz="2000" b="1" dirty="0"/>
              <a:t>Kertaluontoiset tapahtumat</a:t>
            </a:r>
            <a:r>
              <a:rPr lang="fi-FI" sz="2000" dirty="0"/>
              <a:t>, esim. vierailijat, retket, teemapäivät </a:t>
            </a:r>
            <a:br>
              <a:rPr lang="fi-FI" sz="2000" dirty="0"/>
            </a:br>
            <a:endParaRPr lang="fi-FI" sz="2000" dirty="0"/>
          </a:p>
        </p:txBody>
      </p:sp>
    </p:spTree>
    <p:extLst>
      <p:ext uri="{BB962C8B-B14F-4D97-AF65-F5344CB8AC3E}">
        <p14:creationId xmlns:p14="http://schemas.microsoft.com/office/powerpoint/2010/main" val="24512178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9CD5888-C20C-4F31-B0E8-4627563E0D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Otteita lukutaitostrategiasta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3F36088-441F-4B58-91AA-1E138020D1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1704975"/>
            <a:ext cx="10178322" cy="4619625"/>
          </a:xfrm>
        </p:spPr>
        <p:txBody>
          <a:bodyPr/>
          <a:lstStyle/>
          <a:p>
            <a:pPr marL="0" indent="0">
              <a:buNone/>
            </a:pPr>
            <a:r>
              <a:rPr lang="fi-FI" b="1" dirty="0"/>
              <a:t>Varhaiskasvatuksessa: </a:t>
            </a:r>
          </a:p>
          <a:p>
            <a:pPr marL="0" indent="0">
              <a:buNone/>
            </a:pPr>
            <a:endParaRPr lang="fi-FI" b="1" dirty="0"/>
          </a:p>
          <a:p>
            <a:r>
              <a:rPr lang="fi-FI" b="1" dirty="0"/>
              <a:t>Lukemiseen käytettyä aikaa lisätään </a:t>
            </a:r>
            <a:r>
              <a:rPr lang="fi-FI" dirty="0"/>
              <a:t>varhaiskasvatuksessa sekä esi- ja perusopetuksessa. </a:t>
            </a:r>
          </a:p>
          <a:p>
            <a:pPr marL="0" indent="0">
              <a:buNone/>
            </a:pPr>
            <a:endParaRPr lang="fi-FI" dirty="0"/>
          </a:p>
          <a:p>
            <a:r>
              <a:rPr lang="fi-FI" b="1" dirty="0"/>
              <a:t>Lukeminen kuuluu jokaiseen päivään </a:t>
            </a:r>
            <a:r>
              <a:rPr lang="fi-FI" dirty="0"/>
              <a:t>varhaiskasvatuksessa ja perusopetuksessa 0-vuotiaasta alkaen. </a:t>
            </a:r>
            <a:r>
              <a:rPr lang="fi-FI" b="1" dirty="0" err="1"/>
              <a:t>Lukivalmiuksia</a:t>
            </a:r>
            <a:r>
              <a:rPr lang="fi-FI" b="1" dirty="0"/>
              <a:t> vahvistetaan systemaattisesti </a:t>
            </a:r>
            <a:r>
              <a:rPr lang="fi-FI" dirty="0"/>
              <a:t>4-6- vuotiailla.</a:t>
            </a:r>
          </a:p>
          <a:p>
            <a:pPr marL="0" indent="0">
              <a:buNone/>
            </a:pPr>
            <a:endParaRPr lang="fi-FI" dirty="0"/>
          </a:p>
          <a:p>
            <a:r>
              <a:rPr lang="fi-FI" dirty="0"/>
              <a:t>Joka lukuvuosi varhaiskasvatus ja koulut </a:t>
            </a:r>
            <a:r>
              <a:rPr lang="fi-FI" b="1" dirty="0"/>
              <a:t>toteuttavat kaksi lukutapahtumaa tai -kampanjaa osana lukemisen vuosisuunnitelmaa. 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8061922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888A29F-472E-45ED-9DDA-28D1609BA4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1678" y="638175"/>
            <a:ext cx="10178322" cy="1236342"/>
          </a:xfrm>
        </p:spPr>
        <p:txBody>
          <a:bodyPr/>
          <a:lstStyle/>
          <a:p>
            <a:pPr algn="ctr"/>
            <a:r>
              <a:rPr lang="fi-FI" dirty="0"/>
              <a:t>Vinkkien jakamista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9988D52-96B3-4463-8B5E-E75C353763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fi-FI" sz="4000" dirty="0"/>
              <a:t>Millaisia lukemaan innostamiseen tähtääviä tapahtumia on järjestetty/ollaan järjestämässä tämän toimintavuoden aikana teidän yksikössä?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155849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1EB42FA-E583-41B2-9808-5C1B88630F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dirty="0"/>
              <a:t>Video lukemisen merkityksestä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F3D9BD9-4E77-4692-B8AE-0BEEC6CD77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dirty="0"/>
              <a:t>Opetushallituksen Lukuliikkeen tekemä video, jota voi näyttää lasten huoltajille (2 min 48 s.):</a:t>
            </a:r>
          </a:p>
          <a:p>
            <a:pPr marL="0" indent="0">
              <a:buNone/>
            </a:pPr>
            <a:r>
              <a:rPr lang="fi-FI" dirty="0">
                <a:hlinkClick r:id="rId2"/>
              </a:rPr>
              <a:t>https://www.youtube.com/watch?v=2y4V3Gw_1Wg</a:t>
            </a:r>
            <a:r>
              <a:rPr lang="fi-FI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3455744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D6E0A7F-FAB3-47B6-A07A-506516C604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1678" y="382385"/>
            <a:ext cx="4175455" cy="1492132"/>
          </a:xfrm>
        </p:spPr>
        <p:txBody>
          <a:bodyPr/>
          <a:lstStyle/>
          <a:p>
            <a:r>
              <a:rPr lang="fi-FI" dirty="0"/>
              <a:t>Koko Lohja lukee -viikko</a:t>
            </a:r>
          </a:p>
        </p:txBody>
      </p:sp>
      <p:pic>
        <p:nvPicPr>
          <p:cNvPr id="5" name="Sisällön paikkamerkki 4">
            <a:extLst>
              <a:ext uri="{FF2B5EF4-FFF2-40B4-BE49-F238E27FC236}">
                <a16:creationId xmlns:a16="http://schemas.microsoft.com/office/drawing/2014/main" id="{9B99D4AE-6849-4727-905A-9B025AFD714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84334" y="87673"/>
            <a:ext cx="4851400" cy="6907624"/>
          </a:xfrm>
        </p:spPr>
      </p:pic>
    </p:spTree>
    <p:extLst>
      <p:ext uri="{BB962C8B-B14F-4D97-AF65-F5344CB8AC3E}">
        <p14:creationId xmlns:p14="http://schemas.microsoft.com/office/powerpoint/2010/main" val="9985141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2B7D3CC-FD0B-48C6-B858-24B8D641FB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dirty="0"/>
              <a:t>Kesälukukampanja eskareille ja kouluille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EA508C1-0047-457C-9AFF-5DA705F01E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2286001"/>
            <a:ext cx="10178322" cy="4095749"/>
          </a:xfrm>
        </p:spPr>
        <p:txBody>
          <a:bodyPr>
            <a:normAutofit/>
          </a:bodyPr>
          <a:lstStyle/>
          <a:p>
            <a:r>
              <a:rPr lang="fi-FI" dirty="0"/>
              <a:t>Tästä tulossa oma mainos!</a:t>
            </a:r>
          </a:p>
          <a:p>
            <a:r>
              <a:rPr lang="fi-FI" dirty="0"/>
              <a:t>Idea: </a:t>
            </a:r>
          </a:p>
          <a:p>
            <a:pPr lvl="1"/>
            <a:r>
              <a:rPr lang="fi-FI" dirty="0"/>
              <a:t>Eskariryhmät ja koululuokat voivat ilmoittautua mukaan (toukokuun aikana)</a:t>
            </a:r>
          </a:p>
          <a:p>
            <a:pPr lvl="1"/>
            <a:r>
              <a:rPr lang="fi-FI" dirty="0"/>
              <a:t>Lapsille jaetaan kesäksi kotiin lomake, johon täytetään luettujen kirjojen nimet (ääneen luetut, kuunnellut äänikirjat, kaikki lasketaan!)</a:t>
            </a:r>
          </a:p>
          <a:p>
            <a:pPr lvl="1"/>
            <a:r>
              <a:rPr lang="fi-FI" dirty="0"/>
              <a:t>Lomake palautetaan opettajalle syksyllä, jossa opettajat laskevat yhteen luettujen kirjojen määrän</a:t>
            </a:r>
          </a:p>
          <a:p>
            <a:pPr lvl="1"/>
            <a:r>
              <a:rPr lang="fi-FI" dirty="0"/>
              <a:t>Kouluissa, joissa on osallistuttu, järjestetään </a:t>
            </a:r>
            <a:r>
              <a:rPr lang="fi-FI" b="1" dirty="0"/>
              <a:t>lukujuhlat: </a:t>
            </a:r>
            <a:r>
              <a:rPr lang="fi-FI" dirty="0"/>
              <a:t>kirjaston pedagoginen informaatikko tulee julkistamaan luettujen kirjojen määrän (oman koulun sekä koko Lohjan) ja lapsille tarjotaan jäätelöt/mehujäät (koulut kustantavat itse)</a:t>
            </a:r>
          </a:p>
          <a:p>
            <a:pPr lvl="1"/>
            <a:r>
              <a:rPr lang="fi-FI" dirty="0"/>
              <a:t>Ei kilpailla muita kouluja vastaan, mutta seuraavana vuonna voidaan pyrkiä parantamaan oman koulun lukutulosta!</a:t>
            </a:r>
          </a:p>
          <a:p>
            <a:pPr lvl="1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382057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5CC3AA8-87A8-4ED6-AF9D-DAE8140921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Iltasatulaukku monikielisenä?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9A985C3-D69F-4E6F-AE8C-62DCDB071A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/>
              <a:t>Tuija Jurvaselta (varhaiskasvatuksen erityisopettaja, monikulttuurisuus &amp; maahanmuuttajat) tieto, että:</a:t>
            </a:r>
          </a:p>
          <a:p>
            <a:pPr lvl="1"/>
            <a:r>
              <a:rPr lang="fi-FI" dirty="0"/>
              <a:t>Lohjalla puhutaan yli 30 eri kieltä</a:t>
            </a:r>
          </a:p>
          <a:p>
            <a:pPr lvl="1"/>
            <a:r>
              <a:rPr lang="fi-FI" dirty="0"/>
              <a:t>suurimmat kieliryhmät ovat turkki, venäjä, viro, arabia ja ukraina</a:t>
            </a:r>
          </a:p>
          <a:p>
            <a:pPr lvl="1"/>
            <a:r>
              <a:rPr lang="fi-FI" dirty="0"/>
              <a:t>perheet ovat jakautuneet hyvinkin laajasti eri päiväkoteihin.  </a:t>
            </a:r>
          </a:p>
          <a:p>
            <a:pPr lvl="1"/>
            <a:r>
              <a:rPr lang="fi-FI" dirty="0"/>
              <a:t>eniten eri kieliä puhuvia perheitä on tällä hetkellä Linnaisten, </a:t>
            </a:r>
            <a:br>
              <a:rPr lang="fi-FI" dirty="0"/>
            </a:br>
            <a:r>
              <a:rPr lang="fi-FI" dirty="0" err="1"/>
              <a:t>Laurentiuksen</a:t>
            </a:r>
            <a:r>
              <a:rPr lang="fi-FI" dirty="0"/>
              <a:t> ja </a:t>
            </a:r>
            <a:r>
              <a:rPr lang="fi-FI" dirty="0" err="1"/>
              <a:t>Kartanonpuiston</a:t>
            </a:r>
            <a:r>
              <a:rPr lang="fi-FI" dirty="0"/>
              <a:t> päiväkodeissa.</a:t>
            </a:r>
          </a:p>
          <a:p>
            <a:pPr marL="0" indent="0">
              <a:buNone/>
            </a:pPr>
            <a:endParaRPr lang="fi-FI" dirty="0"/>
          </a:p>
          <a:p>
            <a:r>
              <a:rPr lang="fi-FI" dirty="0"/>
              <a:t>Onko tarvetta/järkeä – kun lapsia ripoteltuna ympäri Lohjaa? Mielipiteitä?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899977833"/>
      </p:ext>
    </p:extLst>
  </p:cSld>
  <p:clrMapOvr>
    <a:masterClrMapping/>
  </p:clrMapOvr>
</p:sld>
</file>

<file path=ppt/theme/theme1.xml><?xml version="1.0" encoding="utf-8"?>
<a:theme xmlns:a="http://schemas.openxmlformats.org/drawingml/2006/main" name="Merkki">
  <a:themeElements>
    <a:clrScheme name="Merkki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Merkki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Merkki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Merkki</Template>
  <TotalTime>546</TotalTime>
  <Words>512</Words>
  <Application>Microsoft Office PowerPoint</Application>
  <PresentationFormat>Laajakuva</PresentationFormat>
  <Paragraphs>54</Paragraphs>
  <Slides>12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12</vt:i4>
      </vt:variant>
    </vt:vector>
  </HeadingPairs>
  <TitlesOfParts>
    <vt:vector size="17" baseType="lpstr">
      <vt:lpstr>Arial</vt:lpstr>
      <vt:lpstr>Gill Sans MT</vt:lpstr>
      <vt:lpstr>Impact</vt:lpstr>
      <vt:lpstr>Wingdings</vt:lpstr>
      <vt:lpstr>Merkki</vt:lpstr>
      <vt:lpstr>KiVa-tapaaminen 27.3.2025</vt:lpstr>
      <vt:lpstr>Lohjan kaupungin lukutaitostrategia 2024-2030</vt:lpstr>
      <vt:lpstr>Otteita lukutaitostrategiasta</vt:lpstr>
      <vt:lpstr>Otteita lukutaitostrategiasta</vt:lpstr>
      <vt:lpstr>Vinkkien jakamista</vt:lpstr>
      <vt:lpstr>Video lukemisen merkityksestä</vt:lpstr>
      <vt:lpstr>Koko Lohja lukee -viikko</vt:lpstr>
      <vt:lpstr>Kesälukukampanja eskareille ja kouluille</vt:lpstr>
      <vt:lpstr>Iltasatulaukku monikielisenä?</vt:lpstr>
      <vt:lpstr>Pääkirjaston tuleva remontti</vt:lpstr>
      <vt:lpstr>Kirjavinkkejä</vt:lpstr>
      <vt:lpstr>Tapaaminen vielä tänä keväänä?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Aremaa Melina</dc:creator>
  <cp:lastModifiedBy>Aremaa Melina</cp:lastModifiedBy>
  <cp:revision>12</cp:revision>
  <dcterms:created xsi:type="dcterms:W3CDTF">2025-03-19T09:53:15Z</dcterms:created>
  <dcterms:modified xsi:type="dcterms:W3CDTF">2025-03-27T09:59:11Z</dcterms:modified>
</cp:coreProperties>
</file>