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89" r:id="rId3"/>
    <p:sldId id="257" r:id="rId4"/>
    <p:sldId id="273" r:id="rId5"/>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Normaali tyyli 3 - Korostu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Normaali tyyli 3 - Korostu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Normaali tyyli 3 - Korostu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perustyylejä naps.</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0CA90ABE-8151-ED49-8C72-0AD3CA532ADD}" type="datetimeFigureOut">
              <a:rPr lang="fi-FI" smtClean="0"/>
              <a:t>15.2.2024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158920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CA90ABE-8151-ED49-8C72-0AD3CA532ADD}" type="datetimeFigureOut">
              <a:rPr lang="fi-FI" smtClean="0"/>
              <a:t>15.2.2024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10566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CA90ABE-8151-ED49-8C72-0AD3CA532ADD}" type="datetimeFigureOut">
              <a:rPr lang="fi-FI" smtClean="0"/>
              <a:t>15.2.2024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306712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CA90ABE-8151-ED49-8C72-0AD3CA532ADD}" type="datetimeFigureOut">
              <a:rPr lang="fi-FI" smtClean="0"/>
              <a:t>15.2.2024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41102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CA90ABE-8151-ED49-8C72-0AD3CA532ADD}" type="datetimeFigureOut">
              <a:rPr lang="fi-FI" smtClean="0"/>
              <a:t>15.2.2024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6750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CA90ABE-8151-ED49-8C72-0AD3CA532ADD}" type="datetimeFigureOut">
              <a:rPr lang="fi-FI" smtClean="0"/>
              <a:t>15.2.2024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211787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CA90ABE-8151-ED49-8C72-0AD3CA532ADD}" type="datetimeFigureOut">
              <a:rPr lang="fi-FI" smtClean="0"/>
              <a:t>15.2.2024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36205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0CA90ABE-8151-ED49-8C72-0AD3CA532ADD}" type="datetimeFigureOut">
              <a:rPr lang="fi-FI" smtClean="0"/>
              <a:t>15.2.2024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414458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CA90ABE-8151-ED49-8C72-0AD3CA532ADD}" type="datetimeFigureOut">
              <a:rPr lang="fi-FI" smtClean="0"/>
              <a:t>15.2.2024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351150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CA90ABE-8151-ED49-8C72-0AD3CA532ADD}" type="datetimeFigureOut">
              <a:rPr lang="fi-FI" smtClean="0"/>
              <a:t>15.2.2024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220348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CA90ABE-8151-ED49-8C72-0AD3CA532ADD}" type="datetimeFigureOut">
              <a:rPr lang="fi-FI" smtClean="0"/>
              <a:t>15.2.2024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66ED83E-F69D-8F4F-9496-FD034233AB97}" type="slidenum">
              <a:rPr lang="fi-FI" smtClean="0"/>
              <a:t>‹#›</a:t>
            </a:fld>
            <a:endParaRPr lang="fi-FI"/>
          </a:p>
        </p:txBody>
      </p:sp>
    </p:spTree>
    <p:extLst>
      <p:ext uri="{BB962C8B-B14F-4D97-AF65-F5344CB8AC3E}">
        <p14:creationId xmlns:p14="http://schemas.microsoft.com/office/powerpoint/2010/main" val="182253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90ABE-8151-ED49-8C72-0AD3CA532ADD}" type="datetimeFigureOut">
              <a:rPr lang="fi-FI" smtClean="0"/>
              <a:t>15.2.2024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ED83E-F69D-8F4F-9496-FD034233AB97}" type="slidenum">
              <a:rPr lang="fi-FI" smtClean="0"/>
              <a:t>‹#›</a:t>
            </a:fld>
            <a:endParaRPr lang="fi-FI"/>
          </a:p>
        </p:txBody>
      </p:sp>
    </p:spTree>
    <p:extLst>
      <p:ext uri="{BB962C8B-B14F-4D97-AF65-F5344CB8AC3E}">
        <p14:creationId xmlns:p14="http://schemas.microsoft.com/office/powerpoint/2010/main" val="331134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lohja.fi/wp-content/uploads/2023/06/lohja_laaja_hyvinvointi_0623.pdf" TargetMode="External"/><Relationship Id="rId5" Type="http://schemas.openxmlformats.org/officeDocument/2006/relationships/hyperlink" Target="https://www.lohja.fi/wp-content/uploads/2023/06/lohja_lapset_ja_nuoret_hyvinvointi_0623.pdf"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www.lohja.fi/kaupunki-ja-hallinto/unicefin-lapsiystavallinen-kunta/turvallisemman-tilan-periaatte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j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14"/>
            <a:ext cx="9144000" cy="6858000"/>
          </a:xfrm>
          <a:prstGeom prst="rect">
            <a:avLst/>
          </a:prstGeom>
        </p:spPr>
      </p:pic>
      <p:pic>
        <p:nvPicPr>
          <p:cNvPr id="9" name="Kuva 8" descr="Lohja_700v_rgb_valk_varjolla_transparent (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6318" y="1731074"/>
            <a:ext cx="3851098" cy="2344035"/>
          </a:xfrm>
          <a:prstGeom prst="rect">
            <a:avLst/>
          </a:prstGeom>
        </p:spPr>
      </p:pic>
      <p:sp>
        <p:nvSpPr>
          <p:cNvPr id="11" name="Tekstiruutu 10"/>
          <p:cNvSpPr txBox="1"/>
          <p:nvPr/>
        </p:nvSpPr>
        <p:spPr>
          <a:xfrm>
            <a:off x="1736355" y="4958567"/>
            <a:ext cx="5401994" cy="1077218"/>
          </a:xfrm>
          <a:prstGeom prst="rect">
            <a:avLst/>
          </a:prstGeom>
          <a:noFill/>
        </p:spPr>
        <p:txBody>
          <a:bodyPr wrap="square" rtlCol="0">
            <a:spAutoFit/>
          </a:bodyPr>
          <a:lstStyle/>
          <a:p>
            <a:pPr algn="ctr"/>
            <a:r>
              <a:rPr lang="fi-FI" sz="3200" b="1" dirty="0">
                <a:solidFill>
                  <a:schemeClr val="bg1"/>
                </a:solidFill>
                <a:latin typeface="Arial"/>
                <a:cs typeface="Arial"/>
              </a:rPr>
              <a:t>Turvallisemman tilan periaatteet</a:t>
            </a:r>
          </a:p>
        </p:txBody>
      </p:sp>
      <p:sp>
        <p:nvSpPr>
          <p:cNvPr id="12" name="Tekstiruutu 11"/>
          <p:cNvSpPr txBox="1"/>
          <p:nvPr/>
        </p:nvSpPr>
        <p:spPr>
          <a:xfrm>
            <a:off x="3923826" y="5548745"/>
            <a:ext cx="1228071" cy="276999"/>
          </a:xfrm>
          <a:prstGeom prst="rect">
            <a:avLst/>
          </a:prstGeom>
          <a:noFill/>
        </p:spPr>
        <p:txBody>
          <a:bodyPr wrap="none" rtlCol="0">
            <a:spAutoFit/>
          </a:bodyPr>
          <a:lstStyle/>
          <a:p>
            <a:r>
              <a:rPr lang="fi-FI" sz="1200" dirty="0">
                <a:solidFill>
                  <a:srgbClr val="FFFFFF"/>
                </a:solidFill>
                <a:latin typeface="Arial"/>
                <a:cs typeface="Arial"/>
              </a:rPr>
              <a:t>Malli alaotsikko</a:t>
            </a:r>
          </a:p>
        </p:txBody>
      </p:sp>
    </p:spTree>
    <p:extLst>
      <p:ext uri="{BB962C8B-B14F-4D97-AF65-F5344CB8AC3E}">
        <p14:creationId xmlns:p14="http://schemas.microsoft.com/office/powerpoint/2010/main" val="215571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4645866" y="0"/>
            <a:ext cx="4498134" cy="6734512"/>
          </a:xfrm>
          <a:prstGeom prst="rect">
            <a:avLst/>
          </a:prstGeom>
          <a:blipFill rotWithShape="1">
            <a:blip r:embed="rId2"/>
            <a:srcRect/>
            <a:stretch>
              <a:fillRect l="-15913" r="-15913"/>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4" name="Kuva 3" descr="testiaalt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384136"/>
            <a:ext cx="9144000" cy="473864"/>
          </a:xfrm>
          <a:prstGeom prst="rect">
            <a:avLst/>
          </a:prstGeom>
        </p:spPr>
      </p:pic>
      <p:pic>
        <p:nvPicPr>
          <p:cNvPr id="5" name="Sisällön paikkamerkki 4" descr="Lohja_700v_rgb_musta_varjolla.jpg"/>
          <p:cNvPicPr>
            <a:picLocks noGrp="1" noChangeAspect="1"/>
          </p:cNvPicPr>
          <p:nvPr>
            <p:ph idx="1"/>
          </p:nvPr>
        </p:nvPicPr>
        <p:blipFill>
          <a:blip r:embed="rId4" cstate="print">
            <a:extLst>
              <a:ext uri="{28A0092B-C50C-407E-A947-70E740481C1C}">
                <a14:useLocalDpi xmlns:a14="http://schemas.microsoft.com/office/drawing/2010/main"/>
              </a:ext>
            </a:extLst>
          </a:blip>
          <a:srcRect/>
          <a:stretch>
            <a:fillRect/>
          </a:stretch>
        </p:blipFill>
        <p:spPr>
          <a:xfrm>
            <a:off x="329509" y="5550688"/>
            <a:ext cx="1046391" cy="575475"/>
          </a:xfrm>
        </p:spPr>
      </p:pic>
      <p:sp>
        <p:nvSpPr>
          <p:cNvPr id="6" name="Tekstiruutu 5"/>
          <p:cNvSpPr txBox="1"/>
          <p:nvPr/>
        </p:nvSpPr>
        <p:spPr>
          <a:xfrm>
            <a:off x="558825" y="599799"/>
            <a:ext cx="3535995" cy="830997"/>
          </a:xfrm>
          <a:prstGeom prst="rect">
            <a:avLst/>
          </a:prstGeom>
          <a:noFill/>
        </p:spPr>
        <p:txBody>
          <a:bodyPr wrap="square" rtlCol="0">
            <a:spAutoFit/>
          </a:bodyPr>
          <a:lstStyle/>
          <a:p>
            <a:r>
              <a:rPr lang="fi-FI" sz="2400" b="1" dirty="0">
                <a:solidFill>
                  <a:srgbClr val="1F497D"/>
                </a:solidFill>
                <a:latin typeface="Arial"/>
                <a:cs typeface="Arial"/>
              </a:rPr>
              <a:t>Turvallisuus tavoitteissa 2023-2025</a:t>
            </a:r>
          </a:p>
        </p:txBody>
      </p:sp>
      <p:sp>
        <p:nvSpPr>
          <p:cNvPr id="10" name="Tekstiruutu 9"/>
          <p:cNvSpPr txBox="1"/>
          <p:nvPr/>
        </p:nvSpPr>
        <p:spPr>
          <a:xfrm>
            <a:off x="418866" y="1876140"/>
            <a:ext cx="3377237" cy="3693319"/>
          </a:xfrm>
          <a:prstGeom prst="rect">
            <a:avLst/>
          </a:prstGeom>
          <a:noFill/>
        </p:spPr>
        <p:txBody>
          <a:bodyPr wrap="square" rtlCol="0">
            <a:spAutoFit/>
          </a:bodyPr>
          <a:lstStyle/>
          <a:p>
            <a:r>
              <a:rPr lang="fi-FI" dirty="0"/>
              <a:t>Lohjalla on asetettu tavoitteeksi </a:t>
            </a:r>
          </a:p>
          <a:p>
            <a:pPr marL="285750" indent="-285750">
              <a:buFont typeface="Arial" panose="020B0604020202020204" pitchFamily="34" charset="0"/>
              <a:buChar char="•"/>
            </a:pPr>
            <a:r>
              <a:rPr lang="fi-FI" dirty="0"/>
              <a:t>nollalinjan noudattaminen syrjinnän ja kiusaamisen suhteen ja </a:t>
            </a:r>
          </a:p>
          <a:p>
            <a:pPr marL="285750" indent="-285750">
              <a:buFont typeface="Arial" panose="020B0604020202020204" pitchFamily="34" charset="0"/>
              <a:buChar char="•"/>
            </a:pPr>
            <a:r>
              <a:rPr lang="fi-FI" dirty="0"/>
              <a:t>lasten ja nuorten elinympäristöjen turvallisuuden vahvistaminen</a:t>
            </a:r>
          </a:p>
          <a:p>
            <a:pPr marL="285750" indent="-285750">
              <a:buFont typeface="Arial" panose="020B0604020202020204" pitchFamily="34" charset="0"/>
              <a:buChar char="•"/>
            </a:pPr>
            <a:endParaRPr lang="fi-FI" dirty="0">
              <a:latin typeface="Arial"/>
              <a:cs typeface="Arial"/>
            </a:endParaRPr>
          </a:p>
          <a:p>
            <a:r>
              <a:rPr lang="fi-FI" dirty="0">
                <a:latin typeface="Arial"/>
                <a:cs typeface="Arial"/>
                <a:hlinkClick r:id="rId5"/>
              </a:rPr>
              <a:t>Lasten ja nuorten </a:t>
            </a:r>
            <a:r>
              <a:rPr lang="fi-FI" dirty="0" err="1">
                <a:latin typeface="Arial"/>
                <a:cs typeface="Arial"/>
                <a:hlinkClick r:id="rId5"/>
              </a:rPr>
              <a:t>hyvinvointisuunnitelma</a:t>
            </a:r>
            <a:endParaRPr lang="fi-FI" dirty="0">
              <a:latin typeface="Arial"/>
              <a:cs typeface="Arial"/>
            </a:endParaRPr>
          </a:p>
          <a:p>
            <a:endParaRPr lang="fi-FI" dirty="0">
              <a:latin typeface="Arial"/>
              <a:cs typeface="Arial"/>
            </a:endParaRPr>
          </a:p>
          <a:p>
            <a:r>
              <a:rPr lang="fi-FI" dirty="0">
                <a:latin typeface="Arial"/>
                <a:cs typeface="Arial"/>
                <a:hlinkClick r:id="rId6"/>
              </a:rPr>
              <a:t>Laaja </a:t>
            </a:r>
            <a:r>
              <a:rPr lang="fi-FI" dirty="0" err="1">
                <a:latin typeface="Arial"/>
                <a:cs typeface="Arial"/>
                <a:hlinkClick r:id="rId6"/>
              </a:rPr>
              <a:t>hyvinvointikertomus</a:t>
            </a:r>
            <a:r>
              <a:rPr lang="fi-FI" dirty="0">
                <a:latin typeface="Arial"/>
                <a:cs typeface="Arial"/>
                <a:hlinkClick r:id="rId6"/>
              </a:rPr>
              <a:t> ja -suunnitelma</a:t>
            </a:r>
            <a:endParaRPr lang="fi-FI" dirty="0">
              <a:latin typeface="Arial"/>
              <a:cs typeface="Arial"/>
            </a:endParaRPr>
          </a:p>
        </p:txBody>
      </p:sp>
    </p:spTree>
    <p:extLst>
      <p:ext uri="{BB962C8B-B14F-4D97-AF65-F5344CB8AC3E}">
        <p14:creationId xmlns:p14="http://schemas.microsoft.com/office/powerpoint/2010/main" val="57744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testiaalt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84136"/>
            <a:ext cx="9144000" cy="473864"/>
          </a:xfrm>
          <a:prstGeom prst="rect">
            <a:avLst/>
          </a:prstGeom>
        </p:spPr>
      </p:pic>
      <p:pic>
        <p:nvPicPr>
          <p:cNvPr id="5" name="Sisällön paikkamerkki 4" descr="Lohja_700v_rgb_musta_varjolla.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7640408" y="5550688"/>
            <a:ext cx="1046391" cy="575475"/>
          </a:xfrm>
        </p:spPr>
      </p:pic>
      <p:sp>
        <p:nvSpPr>
          <p:cNvPr id="8" name="Tekstiruutu 7"/>
          <p:cNvSpPr txBox="1"/>
          <p:nvPr/>
        </p:nvSpPr>
        <p:spPr>
          <a:xfrm>
            <a:off x="2804720" y="1146675"/>
            <a:ext cx="3535995" cy="369332"/>
          </a:xfrm>
          <a:prstGeom prst="rect">
            <a:avLst/>
          </a:prstGeom>
          <a:noFill/>
        </p:spPr>
        <p:txBody>
          <a:bodyPr wrap="square" rtlCol="0">
            <a:spAutoFit/>
          </a:bodyPr>
          <a:lstStyle/>
          <a:p>
            <a:pPr lvl="0"/>
            <a:r>
              <a:rPr lang="fi-FI" b="1">
                <a:solidFill>
                  <a:prstClr val="black"/>
                </a:solidFill>
              </a:rPr>
              <a:t>Mitä tarkoittaa turvallisempi tila?</a:t>
            </a:r>
            <a:endParaRPr lang="fi-FI" b="1" dirty="0">
              <a:solidFill>
                <a:prstClr val="black"/>
              </a:solidFill>
            </a:endParaRPr>
          </a:p>
        </p:txBody>
      </p:sp>
      <p:sp>
        <p:nvSpPr>
          <p:cNvPr id="6" name="Tekstiruutu 5"/>
          <p:cNvSpPr txBox="1"/>
          <p:nvPr/>
        </p:nvSpPr>
        <p:spPr>
          <a:xfrm>
            <a:off x="864348" y="2152221"/>
            <a:ext cx="7514528" cy="2031325"/>
          </a:xfrm>
          <a:prstGeom prst="rect">
            <a:avLst/>
          </a:prstGeom>
          <a:noFill/>
        </p:spPr>
        <p:txBody>
          <a:bodyPr wrap="square" rtlCol="0">
            <a:spAutoFit/>
          </a:bodyPr>
          <a:lstStyle/>
          <a:p>
            <a:r>
              <a:rPr lang="fi-FI" dirty="0"/>
              <a:t>Turvallisempi tila on paikka, joka tarjoaa tunteen fyysisestä, henkisestä ja sosiaalisesta turvallisuudesta. Tavoitteena on, että kenenkään ei tarvitse kohdata minkäänlaisia syrjinnän, kiusaamisen, häirinnän tai väkivallan muotoja. Turvallinen tila on myös saavutettava ja esteetön. Turvallisemman tilan periaatteilla ja toimintatavoilla pyritään luomaan tila, jossa jokainen pyrkii omalla toiminnallaan rakentamaan yhdenvertaista, kunnioittavaa ja avointa ilmapiiriä.</a:t>
            </a:r>
          </a:p>
        </p:txBody>
      </p:sp>
    </p:spTree>
    <p:extLst>
      <p:ext uri="{BB962C8B-B14F-4D97-AF65-F5344CB8AC3E}">
        <p14:creationId xmlns:p14="http://schemas.microsoft.com/office/powerpoint/2010/main" val="357831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testiaalt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384136"/>
            <a:ext cx="9144000" cy="473864"/>
          </a:xfrm>
          <a:prstGeom prst="rect">
            <a:avLst/>
          </a:prstGeom>
        </p:spPr>
      </p:pic>
      <p:pic>
        <p:nvPicPr>
          <p:cNvPr id="7" name="Sisällön paikkamerkki 4" descr="Lohja_700v_rgb_musta_varjolla.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640408" y="5550688"/>
            <a:ext cx="1046391" cy="575475"/>
          </a:xfrm>
          <a:prstGeom prst="rect">
            <a:avLst/>
          </a:prstGeom>
        </p:spPr>
      </p:pic>
      <p:sp>
        <p:nvSpPr>
          <p:cNvPr id="11" name="Tekstiruutu 10"/>
          <p:cNvSpPr txBox="1"/>
          <p:nvPr/>
        </p:nvSpPr>
        <p:spPr>
          <a:xfrm>
            <a:off x="1008559" y="1269233"/>
            <a:ext cx="7438447" cy="3785652"/>
          </a:xfrm>
          <a:prstGeom prst="rect">
            <a:avLst/>
          </a:prstGeom>
          <a:noFill/>
        </p:spPr>
        <p:txBody>
          <a:bodyPr wrap="none" rtlCol="0">
            <a:spAutoFit/>
          </a:bodyPr>
          <a:lstStyle/>
          <a:p>
            <a:r>
              <a:rPr lang="fi-FI" sz="4000" dirty="0">
                <a:latin typeface="Arial"/>
                <a:cs typeface="Arial"/>
              </a:rPr>
              <a:t>Lohja.fi</a:t>
            </a:r>
          </a:p>
          <a:p>
            <a:r>
              <a:rPr lang="fi-FI" sz="4000" dirty="0">
                <a:latin typeface="Arial"/>
                <a:cs typeface="Arial"/>
                <a:hlinkClick r:id="rId4"/>
              </a:rPr>
              <a:t>Turvallisemman tilan periaatteet</a:t>
            </a:r>
            <a:endParaRPr lang="fi-FI" sz="4000" dirty="0">
              <a:latin typeface="Arial"/>
              <a:cs typeface="Arial"/>
            </a:endParaRPr>
          </a:p>
          <a:p>
            <a:endParaRPr lang="fi-FI" sz="4000" dirty="0">
              <a:latin typeface="Arial"/>
              <a:cs typeface="Arial"/>
            </a:endParaRPr>
          </a:p>
          <a:p>
            <a:r>
              <a:rPr lang="fi-FI" sz="4000" i="1" dirty="0">
                <a:latin typeface="Arial"/>
                <a:cs typeface="Arial"/>
              </a:rPr>
              <a:t>Kiitos, kun olet mukana </a:t>
            </a:r>
          </a:p>
          <a:p>
            <a:r>
              <a:rPr lang="fi-FI" sz="4000" i="1" dirty="0">
                <a:latin typeface="Arial"/>
                <a:cs typeface="Arial"/>
              </a:rPr>
              <a:t>vahvistamassa turvallisuuden</a:t>
            </a:r>
          </a:p>
          <a:p>
            <a:r>
              <a:rPr lang="fi-FI" sz="4000" i="1" dirty="0">
                <a:latin typeface="Arial"/>
                <a:cs typeface="Arial"/>
              </a:rPr>
              <a:t>tunnetta yhteisöissä!</a:t>
            </a:r>
          </a:p>
        </p:txBody>
      </p:sp>
    </p:spTree>
    <p:extLst>
      <p:ext uri="{BB962C8B-B14F-4D97-AF65-F5344CB8AC3E}">
        <p14:creationId xmlns:p14="http://schemas.microsoft.com/office/powerpoint/2010/main" val="380411644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6442</TotalTime>
  <Words>118</Words>
  <Application>Microsoft Office PowerPoint</Application>
  <PresentationFormat>Näytössä katseltava diaesitys (4:3)</PresentationFormat>
  <Paragraphs>18</Paragraphs>
  <Slides>4</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4</vt:i4>
      </vt:variant>
    </vt:vector>
  </HeadingPairs>
  <TitlesOfParts>
    <vt:vector size="7" baseType="lpstr">
      <vt:lpstr>Arial</vt:lpstr>
      <vt:lpstr>Calibri</vt:lpstr>
      <vt:lpstr>Office-teema</vt:lpstr>
      <vt:lpstr>PowerPoint-esitys</vt:lpstr>
      <vt:lpstr>PowerPoint-esitys</vt:lpstr>
      <vt:lpstr>PowerPoint-esitys</vt:lpstr>
      <vt:lpstr>PowerPoint-esitys</vt:lpstr>
    </vt:vector>
  </TitlesOfParts>
  <Company>Lohjan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Evita Malm</dc:creator>
  <cp:lastModifiedBy>Lindman Maarit</cp:lastModifiedBy>
  <cp:revision>59</cp:revision>
  <dcterms:created xsi:type="dcterms:W3CDTF">2023-01-26T07:32:14Z</dcterms:created>
  <dcterms:modified xsi:type="dcterms:W3CDTF">2024-02-15T10:24:05Z</dcterms:modified>
</cp:coreProperties>
</file>