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79" r:id="rId6"/>
    <p:sldId id="259" r:id="rId7"/>
    <p:sldId id="260" r:id="rId8"/>
    <p:sldId id="261" r:id="rId9"/>
    <p:sldId id="277" r:id="rId10"/>
    <p:sldId id="278" r:id="rId11"/>
    <p:sldId id="269" r:id="rId12"/>
    <p:sldId id="280" r:id="rId13"/>
    <p:sldId id="281" r:id="rId14"/>
    <p:sldId id="282" r:id="rId15"/>
    <p:sldId id="283" r:id="rId16"/>
    <p:sldId id="264" r:id="rId17"/>
    <p:sldId id="284"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DF79"/>
    <a:srgbClr val="FFC1B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50BB82-8DA8-B524-0396-7156B1C85C7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19EE988-8B2C-4A87-CE25-37B1FA00C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83E58-B945-0383-67CF-2AA256CB94DB}"/>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8EFFEE73-897D-1CE2-6CB4-33E93CE5DA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395B632-9196-9FF8-0CF3-66A06F961AE9}"/>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333361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6BFA7-42C8-9EFE-7277-2C0BAB14179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CDD020A-5F22-99E1-E2B6-42FCA75CD7E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A8DB424-AF8D-AB46-EE69-AA311A6EF17B}"/>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19A1A6E6-9B18-0123-25BC-15E3B4FA93F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5E05DC-45B7-B4F0-63CF-57DD5765B175}"/>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352273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F6CCF75-B77E-1515-05E8-FF604F0ACDE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ECD1F72-0773-00F1-E09F-F623D2D2D1F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51610E-1963-7194-C966-FBF00EF0F92C}"/>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117A4A10-3A95-7363-335A-3FCDD48BBAB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F2DF08-CC4D-DDA0-BFA5-3A9487ADF7D1}"/>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130411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F98F6B-7C64-0E0B-D45B-BCAB0A4A3D1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861795E-F800-0F0D-D086-084BD7F90FE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940A23-02F6-43C2-BF56-52612A2FB7C7}"/>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6CFB2F1B-76C9-446C-EBFD-71F5B686A0A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121A98-2643-2740-D111-2DBFD5E462A1}"/>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271161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6871C0-255F-06F8-154E-58D470EFD79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9FCA728-9EBD-E3F7-9D79-B6ACB6B811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2D4CB9F-6A12-D16B-9228-E7DC2AF47336}"/>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3103D0FC-5249-5D3B-0A59-189E67F3248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2DB68F-D553-E6BE-51FF-5442B8B3AD32}"/>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17603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F11975-27E1-AF7B-E2DC-B8F730820D7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F51918B-5389-F7CA-8D66-9D7F7C42550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7142B61-7409-6171-11DD-4117CA1ECBE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4DE67CF-84D6-46BC-3D66-FBA47F726D3B}"/>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6" name="Alatunnisteen paikkamerkki 5">
            <a:extLst>
              <a:ext uri="{FF2B5EF4-FFF2-40B4-BE49-F238E27FC236}">
                <a16:creationId xmlns:a16="http://schemas.microsoft.com/office/drawing/2014/main" id="{986D3B92-AFB7-552E-0BEF-70AE48884F7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D955488-6073-2A28-8FC5-4572691C2C61}"/>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369273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229D0-571C-DC44-C183-3AB277CFECD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B15343A-B595-5336-74B2-BFACC5AA0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2CC382-4199-AEDA-C06F-0DF2649506D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8B05981-A578-2F89-3A0A-C24A78B69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2D28A04-32F1-968E-07F8-32D4A572BE9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83CC1EF-D006-F57A-B54C-2DE2F717E0DB}"/>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8" name="Alatunnisteen paikkamerkki 7">
            <a:extLst>
              <a:ext uri="{FF2B5EF4-FFF2-40B4-BE49-F238E27FC236}">
                <a16:creationId xmlns:a16="http://schemas.microsoft.com/office/drawing/2014/main" id="{FA8065CF-4EEF-DC31-0B28-9F4245F9875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E8A388E-D812-2B36-EFB6-B64A83C63BC4}"/>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6287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3DD56-A31E-9921-813D-FFD203CC4FA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803F55B-16BE-44B6-AA54-488F59B48B6A}"/>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4" name="Alatunnisteen paikkamerkki 3">
            <a:extLst>
              <a:ext uri="{FF2B5EF4-FFF2-40B4-BE49-F238E27FC236}">
                <a16:creationId xmlns:a16="http://schemas.microsoft.com/office/drawing/2014/main" id="{733BB938-9DBE-33CC-1753-D888140884A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A7A40B8-735C-64B5-EFE6-77F547D72E77}"/>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198995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DA1788-57EE-658E-11B0-14C11D43596B}"/>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3" name="Alatunnisteen paikkamerkki 2">
            <a:extLst>
              <a:ext uri="{FF2B5EF4-FFF2-40B4-BE49-F238E27FC236}">
                <a16:creationId xmlns:a16="http://schemas.microsoft.com/office/drawing/2014/main" id="{D89427C9-CCB7-ABD6-C130-1A8966D7E2C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39DFD47-AD0E-AA79-5890-FBE24F3BAB84}"/>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23908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A89D5D-0D44-6DB7-A872-B5F4E1441E6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6A44789-21EE-A95B-996C-ACABD60B0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5DDA341-7B83-0B2F-9034-A0D047DED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6B9EB89-5F47-01A1-C1A7-944F5F592E43}"/>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6" name="Alatunnisteen paikkamerkki 5">
            <a:extLst>
              <a:ext uri="{FF2B5EF4-FFF2-40B4-BE49-F238E27FC236}">
                <a16:creationId xmlns:a16="http://schemas.microsoft.com/office/drawing/2014/main" id="{854E6E75-A2CC-2116-BC21-F2593589374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43ED45C-F214-71B8-36DF-D082AA134CCD}"/>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26943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088C81-95D7-D971-28E8-2A60B31FEBE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248042E-AAE2-D275-14E8-1B861802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42CE7B7-8468-4A75-3ECA-CFB6C47CA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2FFB73A-9DF3-AEAE-7D50-510F15293B3A}"/>
              </a:ext>
            </a:extLst>
          </p:cNvPr>
          <p:cNvSpPr>
            <a:spLocks noGrp="1"/>
          </p:cNvSpPr>
          <p:nvPr>
            <p:ph type="dt" sz="half" idx="10"/>
          </p:nvPr>
        </p:nvSpPr>
        <p:spPr/>
        <p:txBody>
          <a:bodyPr/>
          <a:lstStyle/>
          <a:p>
            <a:fld id="{3A2BB8B8-A62C-41AC-99B9-97D4AD55219A}" type="datetimeFigureOut">
              <a:rPr lang="fi-FI" smtClean="0"/>
              <a:t>3.6.2026</a:t>
            </a:fld>
            <a:endParaRPr lang="fi-FI"/>
          </a:p>
        </p:txBody>
      </p:sp>
      <p:sp>
        <p:nvSpPr>
          <p:cNvPr id="6" name="Alatunnisteen paikkamerkki 5">
            <a:extLst>
              <a:ext uri="{FF2B5EF4-FFF2-40B4-BE49-F238E27FC236}">
                <a16:creationId xmlns:a16="http://schemas.microsoft.com/office/drawing/2014/main" id="{D1AC50F9-529B-7B01-8E30-A79AE65685F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1C549DC-2965-2266-DEB8-F2A841D6A537}"/>
              </a:ext>
            </a:extLst>
          </p:cNvPr>
          <p:cNvSpPr>
            <a:spLocks noGrp="1"/>
          </p:cNvSpPr>
          <p:nvPr>
            <p:ph type="sldNum" sz="quarter" idx="12"/>
          </p:nvPr>
        </p:nvSpPr>
        <p:spPr/>
        <p:txBody>
          <a:bodyPr/>
          <a:lstStyle/>
          <a:p>
            <a:fld id="{5F9CE0F5-1401-480B-A07C-9AC559084FA6}" type="slidenum">
              <a:rPr lang="fi-FI" smtClean="0"/>
              <a:t>‹#›</a:t>
            </a:fld>
            <a:endParaRPr lang="fi-FI"/>
          </a:p>
        </p:txBody>
      </p:sp>
    </p:spTree>
    <p:extLst>
      <p:ext uri="{BB962C8B-B14F-4D97-AF65-F5344CB8AC3E}">
        <p14:creationId xmlns:p14="http://schemas.microsoft.com/office/powerpoint/2010/main" val="67636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34E31B-AE29-A893-CC40-14E4EAB7B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D8348B5-6804-AE02-C3A9-8045171A8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DE4726-EA7F-A0BE-9C21-FD42B749F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2BB8B8-A62C-41AC-99B9-97D4AD55219A}" type="datetimeFigureOut">
              <a:rPr lang="fi-FI" smtClean="0"/>
              <a:t>3.6.2026</a:t>
            </a:fld>
            <a:endParaRPr lang="fi-FI"/>
          </a:p>
        </p:txBody>
      </p:sp>
      <p:sp>
        <p:nvSpPr>
          <p:cNvPr id="5" name="Alatunnisteen paikkamerkki 4">
            <a:extLst>
              <a:ext uri="{FF2B5EF4-FFF2-40B4-BE49-F238E27FC236}">
                <a16:creationId xmlns:a16="http://schemas.microsoft.com/office/drawing/2014/main" id="{9BDF8057-5D55-3EFD-7D91-3DA682D11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ABE71392-C345-FAF5-903A-AC5F1FED9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9CE0F5-1401-480B-A07C-9AC559084FA6}" type="slidenum">
              <a:rPr lang="fi-FI" smtClean="0"/>
              <a:t>‹#›</a:t>
            </a:fld>
            <a:endParaRPr lang="fi-FI"/>
          </a:p>
        </p:txBody>
      </p:sp>
    </p:spTree>
    <p:extLst>
      <p:ext uri="{BB962C8B-B14F-4D97-AF65-F5344CB8AC3E}">
        <p14:creationId xmlns:p14="http://schemas.microsoft.com/office/powerpoint/2010/main" val="165649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9D8DA6-A299-8DF8-E576-D18B1CC49598}"/>
              </a:ext>
            </a:extLst>
          </p:cNvPr>
          <p:cNvSpPr>
            <a:spLocks noGrp="1"/>
          </p:cNvSpPr>
          <p:nvPr>
            <p:ph type="ctrTitle"/>
          </p:nvPr>
        </p:nvSpPr>
        <p:spPr/>
        <p:txBody>
          <a:bodyPr>
            <a:normAutofit/>
          </a:bodyPr>
          <a:lstStyle/>
          <a:p>
            <a:r>
              <a:rPr lang="fi-FI" dirty="0"/>
              <a:t>Perhelukemisen teemaviikko</a:t>
            </a:r>
          </a:p>
        </p:txBody>
      </p:sp>
      <p:sp>
        <p:nvSpPr>
          <p:cNvPr id="3" name="Alaotsikko 2">
            <a:extLst>
              <a:ext uri="{FF2B5EF4-FFF2-40B4-BE49-F238E27FC236}">
                <a16:creationId xmlns:a16="http://schemas.microsoft.com/office/drawing/2014/main" id="{4163D0A8-7E87-26F3-6DAC-B2ED39065461}"/>
              </a:ext>
            </a:extLst>
          </p:cNvPr>
          <p:cNvSpPr>
            <a:spLocks noGrp="1"/>
          </p:cNvSpPr>
          <p:nvPr>
            <p:ph type="subTitle" idx="1"/>
          </p:nvPr>
        </p:nvSpPr>
        <p:spPr/>
        <p:txBody>
          <a:bodyPr>
            <a:normAutofit fontScale="92500" lnSpcReduction="20000"/>
          </a:bodyPr>
          <a:lstStyle/>
          <a:p>
            <a:r>
              <a:rPr lang="fi-FI" sz="3600" dirty="0"/>
              <a:t>Sanavaraston rakentaminen ja rikastuttaminen varhaiskasvatuksessa ja esiopetuksessa yhteistyössä huoltajien kanssa</a:t>
            </a:r>
          </a:p>
          <a:p>
            <a:r>
              <a:rPr lang="fi-FI" sz="3600" dirty="0"/>
              <a:t>Versio 2.6.2026</a:t>
            </a:r>
          </a:p>
        </p:txBody>
      </p:sp>
    </p:spTree>
    <p:extLst>
      <p:ext uri="{BB962C8B-B14F-4D97-AF65-F5344CB8AC3E}">
        <p14:creationId xmlns:p14="http://schemas.microsoft.com/office/powerpoint/2010/main" val="186833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BE57A0-82DF-85C0-9F37-35893808F751}"/>
              </a:ext>
            </a:extLst>
          </p:cNvPr>
          <p:cNvSpPr>
            <a:spLocks noGrp="1"/>
          </p:cNvSpPr>
          <p:nvPr>
            <p:ph type="title"/>
          </p:nvPr>
        </p:nvSpPr>
        <p:spPr/>
        <p:txBody>
          <a:bodyPr/>
          <a:lstStyle/>
          <a:p>
            <a:r>
              <a:rPr lang="fi-FI" dirty="0"/>
              <a:t>Muuta mukavaa ;)</a:t>
            </a:r>
          </a:p>
        </p:txBody>
      </p:sp>
      <p:sp>
        <p:nvSpPr>
          <p:cNvPr id="3" name="Sisällön paikkamerkki 2">
            <a:extLst>
              <a:ext uri="{FF2B5EF4-FFF2-40B4-BE49-F238E27FC236}">
                <a16:creationId xmlns:a16="http://schemas.microsoft.com/office/drawing/2014/main" id="{FFA20D11-FA94-2569-17AF-B12FF911E5F9}"/>
              </a:ext>
            </a:extLst>
          </p:cNvPr>
          <p:cNvSpPr>
            <a:spLocks noGrp="1"/>
          </p:cNvSpPr>
          <p:nvPr>
            <p:ph idx="1"/>
          </p:nvPr>
        </p:nvSpPr>
        <p:spPr/>
        <p:txBody>
          <a:bodyPr>
            <a:normAutofit fontScale="92500" lnSpcReduction="20000"/>
          </a:bodyPr>
          <a:lstStyle/>
          <a:p>
            <a:r>
              <a:rPr lang="fi-FI" dirty="0"/>
              <a:t>Käyttäkää viikon aikana vivahteikasta kieltä</a:t>
            </a:r>
          </a:p>
          <a:p>
            <a:r>
              <a:rPr lang="fi-FI" dirty="0"/>
              <a:t>Ottakaa lorupussit, arvoitukset, väittämät, riimittelyt, sanapelit, </a:t>
            </a:r>
            <a:r>
              <a:rPr lang="fi-FI" dirty="0" err="1"/>
              <a:t>Roihunkaiset</a:t>
            </a:r>
            <a:r>
              <a:rPr lang="fi-FI" dirty="0"/>
              <a:t> yms. talosta löytyvät materiaalit tällä viikolla tehostetusti käyttöön odottelu- ja siirtymätilanteissa</a:t>
            </a:r>
          </a:p>
          <a:p>
            <a:r>
              <a:rPr lang="fi-FI" dirty="0"/>
              <a:t>Eskarilaiset voivat tutkia uusien sanojen pituuksia, tavumääriä, alkuäänteitä </a:t>
            </a:r>
            <a:r>
              <a:rPr lang="fi-FI" dirty="0" err="1"/>
              <a:t>jne</a:t>
            </a:r>
            <a:endParaRPr lang="fi-FI" dirty="0"/>
          </a:p>
          <a:p>
            <a:r>
              <a:rPr lang="fi-FI" dirty="0"/>
              <a:t>Ryhmän maskotti voi lähteä tällä viikolla kiertämään koteja ja osallistumaan perheen lukuhetkiin  (jos sillä on mukana vihko, voi lukijat kirjoittaa siihen ajatuksiaan ja havaintojaan lukemisesta/ kirjasta/ yhteisestä hetkestä)</a:t>
            </a:r>
          </a:p>
          <a:p>
            <a:r>
              <a:rPr lang="fi-FI" dirty="0"/>
              <a:t>Viikko voi päättyä yhteiseen lukuiltapäivään / rastirataan pihalla (tähän sopii esim. perinnesaduista laatimani paketti), johon myös vanhemmat kutsutaan mukaan</a:t>
            </a:r>
          </a:p>
          <a:p>
            <a:endParaRPr lang="fi-FI" dirty="0"/>
          </a:p>
          <a:p>
            <a:endParaRPr lang="fi-FI" dirty="0"/>
          </a:p>
        </p:txBody>
      </p:sp>
    </p:spTree>
    <p:extLst>
      <p:ext uri="{BB962C8B-B14F-4D97-AF65-F5344CB8AC3E}">
        <p14:creationId xmlns:p14="http://schemas.microsoft.com/office/powerpoint/2010/main" val="23323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be an image of text">
            <a:extLst>
              <a:ext uri="{FF2B5EF4-FFF2-40B4-BE49-F238E27FC236}">
                <a16:creationId xmlns:a16="http://schemas.microsoft.com/office/drawing/2014/main" id="{C7E166E3-1E63-1074-5C56-B2F8ED7F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ulukko 1">
            <a:extLst>
              <a:ext uri="{FF2B5EF4-FFF2-40B4-BE49-F238E27FC236}">
                <a16:creationId xmlns:a16="http://schemas.microsoft.com/office/drawing/2014/main" id="{E0D29CF3-E06C-EDF9-A6E8-A589C558EFD4}"/>
              </a:ext>
            </a:extLst>
          </p:cNvPr>
          <p:cNvGraphicFramePr>
            <a:graphicFrameLocks noGrp="1"/>
          </p:cNvGraphicFramePr>
          <p:nvPr>
            <p:extLst>
              <p:ext uri="{D42A27DB-BD31-4B8C-83A1-F6EECF244321}">
                <p14:modId xmlns:p14="http://schemas.microsoft.com/office/powerpoint/2010/main" val="1171800764"/>
              </p:ext>
            </p:extLst>
          </p:nvPr>
        </p:nvGraphicFramePr>
        <p:xfrm>
          <a:off x="295835" y="815788"/>
          <a:ext cx="11600329" cy="5928360"/>
        </p:xfrm>
        <a:graphic>
          <a:graphicData uri="http://schemas.openxmlformats.org/drawingml/2006/table">
            <a:tbl>
              <a:tblPr firstRow="1" bandRow="1">
                <a:tableStyleId>{5C22544A-7EE6-4342-B048-85BDC9FD1C3A}</a:tableStyleId>
              </a:tblPr>
              <a:tblGrid>
                <a:gridCol w="1949025">
                  <a:extLst>
                    <a:ext uri="{9D8B030D-6E8A-4147-A177-3AD203B41FA5}">
                      <a16:colId xmlns:a16="http://schemas.microsoft.com/office/drawing/2014/main" val="917430734"/>
                    </a:ext>
                  </a:extLst>
                </a:gridCol>
                <a:gridCol w="3454510">
                  <a:extLst>
                    <a:ext uri="{9D8B030D-6E8A-4147-A177-3AD203B41FA5}">
                      <a16:colId xmlns:a16="http://schemas.microsoft.com/office/drawing/2014/main" val="1809794785"/>
                    </a:ext>
                  </a:extLst>
                </a:gridCol>
                <a:gridCol w="3057881">
                  <a:extLst>
                    <a:ext uri="{9D8B030D-6E8A-4147-A177-3AD203B41FA5}">
                      <a16:colId xmlns:a16="http://schemas.microsoft.com/office/drawing/2014/main" val="1266979076"/>
                    </a:ext>
                  </a:extLst>
                </a:gridCol>
                <a:gridCol w="3138913">
                  <a:extLst>
                    <a:ext uri="{9D8B030D-6E8A-4147-A177-3AD203B41FA5}">
                      <a16:colId xmlns:a16="http://schemas.microsoft.com/office/drawing/2014/main" val="1507495526"/>
                    </a:ext>
                  </a:extLst>
                </a:gridCol>
              </a:tblGrid>
              <a:tr h="140283">
                <a:tc>
                  <a:txBody>
                    <a:bodyPr/>
                    <a:lstStyle/>
                    <a:p>
                      <a:r>
                        <a:rPr lang="fi-FI" dirty="0"/>
                        <a:t>Lapsen ikä</a:t>
                      </a:r>
                    </a:p>
                  </a:txBody>
                  <a:tcPr>
                    <a:solidFill>
                      <a:schemeClr val="tx2">
                        <a:lumMod val="50000"/>
                        <a:lumOff val="50000"/>
                      </a:schemeClr>
                    </a:solidFill>
                  </a:tcPr>
                </a:tc>
                <a:tc>
                  <a:txBody>
                    <a:bodyPr/>
                    <a:lstStyle/>
                    <a:p>
                      <a:r>
                        <a:rPr lang="fi-FI" dirty="0"/>
                        <a:t>Kielenkehityksen vaihe</a:t>
                      </a:r>
                    </a:p>
                  </a:txBody>
                  <a:tcPr>
                    <a:solidFill>
                      <a:schemeClr val="accent3">
                        <a:lumMod val="60000"/>
                        <a:lumOff val="40000"/>
                      </a:schemeClr>
                    </a:solidFill>
                  </a:tcPr>
                </a:tc>
                <a:tc>
                  <a:txBody>
                    <a:bodyPr/>
                    <a:lstStyle/>
                    <a:p>
                      <a:r>
                        <a:rPr lang="fi-FI" dirty="0"/>
                        <a:t>Miten tukea</a:t>
                      </a:r>
                    </a:p>
                  </a:txBody>
                  <a:tcPr>
                    <a:solidFill>
                      <a:srgbClr val="FFC000"/>
                    </a:solidFill>
                  </a:tcPr>
                </a:tc>
                <a:tc>
                  <a:txBody>
                    <a:bodyPr/>
                    <a:lstStyle/>
                    <a:p>
                      <a:r>
                        <a:rPr lang="fi-FI" dirty="0"/>
                        <a:t>Kirjallisuus</a:t>
                      </a:r>
                    </a:p>
                  </a:txBody>
                  <a:tcPr>
                    <a:solidFill>
                      <a:srgbClr val="FF3300"/>
                    </a:solidFill>
                  </a:tcPr>
                </a:tc>
                <a:extLst>
                  <a:ext uri="{0D108BD9-81ED-4DB2-BD59-A6C34878D82A}">
                    <a16:rowId xmlns:a16="http://schemas.microsoft.com/office/drawing/2014/main" val="1932678904"/>
                  </a:ext>
                </a:extLst>
              </a:tr>
              <a:tr h="1586923">
                <a:tc>
                  <a:txBody>
                    <a:bodyPr/>
                    <a:lstStyle/>
                    <a:p>
                      <a:r>
                        <a:rPr lang="fi-FI" dirty="0"/>
                        <a:t>0-1 v</a:t>
                      </a:r>
                    </a:p>
                  </a:txBody>
                  <a:tcPr>
                    <a:solidFill>
                      <a:schemeClr val="tx2">
                        <a:lumMod val="25000"/>
                        <a:lumOff val="75000"/>
                      </a:schemeClr>
                    </a:solidFill>
                  </a:tcPr>
                </a:tc>
                <a:tc>
                  <a:txBody>
                    <a:bodyPr/>
                    <a:lstStyle/>
                    <a:p>
                      <a:pPr marL="285750" indent="-285750">
                        <a:buFontTx/>
                        <a:buChar char="-"/>
                      </a:pPr>
                      <a:r>
                        <a:rPr lang="fi-FI" sz="1100" dirty="0"/>
                        <a:t>Itku, ääntely</a:t>
                      </a:r>
                    </a:p>
                    <a:p>
                      <a:pPr marL="285750" indent="-285750">
                        <a:buFontTx/>
                        <a:buChar char="-"/>
                      </a:pPr>
                      <a:r>
                        <a:rPr lang="fi-FI" sz="1100" dirty="0"/>
                        <a:t>Maiskuttelu, kujeilu, nauru</a:t>
                      </a:r>
                    </a:p>
                    <a:p>
                      <a:pPr marL="285750" indent="-285750">
                        <a:buFontTx/>
                        <a:buChar char="-"/>
                      </a:pPr>
                      <a:r>
                        <a:rPr lang="fi-FI" sz="1100" dirty="0"/>
                        <a:t>Jokeltelu= äännähdysten / tavujen yhdistämistä (</a:t>
                      </a:r>
                      <a:r>
                        <a:rPr lang="fi-FI" sz="1100" dirty="0" err="1"/>
                        <a:t>ba-ba</a:t>
                      </a:r>
                      <a:r>
                        <a:rPr lang="fi-FI" sz="1100" dirty="0"/>
                        <a:t>)</a:t>
                      </a:r>
                    </a:p>
                    <a:p>
                      <a:pPr marL="285750" indent="-285750">
                        <a:buFontTx/>
                        <a:buChar char="-"/>
                      </a:pPr>
                      <a:r>
                        <a:rPr lang="fi-FI" sz="1100" dirty="0"/>
                        <a:t>Huomio ympäristöön; eleet, katseet, kehonkieli</a:t>
                      </a:r>
                    </a:p>
                    <a:p>
                      <a:pPr marL="285750" indent="-285750">
                        <a:buFontTx/>
                        <a:buChar char="-"/>
                      </a:pPr>
                      <a:r>
                        <a:rPr lang="fi-FI" sz="1100" dirty="0"/>
                        <a:t>Matkiminen, äänenpainot ja -sävyt</a:t>
                      </a:r>
                    </a:p>
                    <a:p>
                      <a:pPr marL="285750" indent="-285750">
                        <a:buFontTx/>
                        <a:buChar char="-"/>
                      </a:pPr>
                      <a:r>
                        <a:rPr lang="fi-FI" sz="1100" dirty="0"/>
                        <a:t>Ensisanat noin 1 v</a:t>
                      </a:r>
                    </a:p>
                    <a:p>
                      <a:pPr marL="285750" indent="-285750">
                        <a:buFontTx/>
                        <a:buChar char="-"/>
                      </a:pPr>
                      <a:endParaRPr lang="fi-FI" sz="1100" dirty="0"/>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fi-FI" sz="1100" dirty="0"/>
                        <a:t>Katsekontakti ja kiireetön vuorovaikutus</a:t>
                      </a:r>
                    </a:p>
                    <a:p>
                      <a:pPr marL="285750" indent="-285750">
                        <a:buFont typeface="Arial" panose="020B0604020202020204" pitchFamily="34" charset="0"/>
                        <a:buChar char="•"/>
                      </a:pPr>
                      <a:r>
                        <a:rPr lang="fi-FI" sz="1100" dirty="0"/>
                        <a:t>Vauvan aloitteisiin vastaaminen</a:t>
                      </a:r>
                    </a:p>
                    <a:p>
                      <a:pPr marL="285750" indent="-285750">
                        <a:buFont typeface="Arial" panose="020B0604020202020204" pitchFamily="34" charset="0"/>
                        <a:buChar char="•"/>
                      </a:pPr>
                      <a:r>
                        <a:rPr lang="fi-FI" sz="1100" dirty="0"/>
                        <a:t>Oman äidinkielen puhuminen</a:t>
                      </a:r>
                    </a:p>
                    <a:p>
                      <a:pPr marL="285750" indent="-285750">
                        <a:buFont typeface="Arial" panose="020B0604020202020204" pitchFamily="34" charset="0"/>
                        <a:buChar char="•"/>
                      </a:pPr>
                      <a:r>
                        <a:rPr lang="fi-FI" sz="1100" dirty="0"/>
                        <a:t>Laulut, lorut, ajatusten ja havaintojen pukeminen sanoiksi, arkipäivän puuhien sanoittaminen</a:t>
                      </a:r>
                    </a:p>
                    <a:p>
                      <a:pPr marL="285750" indent="-285750">
                        <a:buFont typeface="Arial" panose="020B0604020202020204" pitchFamily="34" charset="0"/>
                        <a:buChar char="•"/>
                      </a:pPr>
                      <a:r>
                        <a:rPr lang="fi-FI" sz="1100" dirty="0"/>
                        <a:t>Kuvakirjojen lukeminen , näkyvien asioiden nimeäminen</a:t>
                      </a:r>
                    </a:p>
                    <a:p>
                      <a:pPr marL="285750" indent="-285750">
                        <a:buFont typeface="Arial" panose="020B0604020202020204" pitchFamily="34" charset="0"/>
                        <a:buChar char="•"/>
                      </a:pPr>
                      <a:r>
                        <a:rPr lang="fi-FI" sz="1100" dirty="0"/>
                        <a:t>toistolukeminen</a:t>
                      </a:r>
                    </a:p>
                  </a:txBody>
                  <a:tcPr>
                    <a:solidFill>
                      <a:srgbClr val="FFDF79"/>
                    </a:solidFill>
                  </a:tcPr>
                </a:tc>
                <a:tc>
                  <a:txBody>
                    <a:bodyPr/>
                    <a:lstStyle/>
                    <a:p>
                      <a:pPr marL="171450" indent="-171450">
                        <a:buFontTx/>
                        <a:buChar char="-"/>
                      </a:pPr>
                      <a:r>
                        <a:rPr lang="fi-FI" sz="1100" dirty="0"/>
                        <a:t>Selkeät, värikkäät kangas- ja pahvikirjat</a:t>
                      </a:r>
                    </a:p>
                    <a:p>
                      <a:pPr marL="171450" indent="-171450">
                        <a:buFontTx/>
                        <a:buChar char="-"/>
                      </a:pPr>
                      <a:r>
                        <a:rPr lang="fi-FI" sz="1100" dirty="0"/>
                        <a:t>Yksinkertaiset kuvakirjat</a:t>
                      </a:r>
                    </a:p>
                    <a:p>
                      <a:pPr marL="171450" indent="-171450">
                        <a:buFontTx/>
                        <a:buChar char="-"/>
                      </a:pPr>
                      <a:r>
                        <a:rPr lang="fi-FI" sz="1100" dirty="0"/>
                        <a:t>Lorukirjat</a:t>
                      </a:r>
                    </a:p>
                    <a:p>
                      <a:pPr marL="171450" indent="-171450">
                        <a:buFontTx/>
                        <a:buChar char="-"/>
                      </a:pPr>
                      <a:r>
                        <a:rPr lang="fi-FI" sz="1100" dirty="0"/>
                        <a:t>Kurkistuskirjat</a:t>
                      </a:r>
                    </a:p>
                    <a:p>
                      <a:pPr marL="171450" indent="-171450">
                        <a:buFontTx/>
                        <a:buChar char="-"/>
                      </a:pPr>
                      <a:r>
                        <a:rPr lang="fi-FI" sz="1100" dirty="0"/>
                        <a:t>Etsi ja löydä-kirjat</a:t>
                      </a:r>
                    </a:p>
                  </a:txBody>
                  <a:tcPr>
                    <a:solidFill>
                      <a:srgbClr val="FFC1B3"/>
                    </a:solidFill>
                  </a:tcPr>
                </a:tc>
                <a:extLst>
                  <a:ext uri="{0D108BD9-81ED-4DB2-BD59-A6C34878D82A}">
                    <a16:rowId xmlns:a16="http://schemas.microsoft.com/office/drawing/2014/main" val="1145779735"/>
                  </a:ext>
                </a:extLst>
              </a:tr>
              <a:tr h="1088176">
                <a:tc>
                  <a:txBody>
                    <a:bodyPr/>
                    <a:lstStyle/>
                    <a:p>
                      <a:r>
                        <a:rPr lang="fi-FI" dirty="0"/>
                        <a:t>2-3 v</a:t>
                      </a:r>
                    </a:p>
                  </a:txBody>
                  <a:tcPr>
                    <a:solidFill>
                      <a:schemeClr val="tx2">
                        <a:lumMod val="25000"/>
                        <a:lumOff val="75000"/>
                      </a:schemeClr>
                    </a:solidFill>
                  </a:tcPr>
                </a:tc>
                <a:tc>
                  <a:txBody>
                    <a:bodyPr/>
                    <a:lstStyle/>
                    <a:p>
                      <a:pPr marL="171450" indent="-171450">
                        <a:buFontTx/>
                        <a:buChar char="-"/>
                      </a:pPr>
                      <a:r>
                        <a:rPr lang="fi-FI" sz="1100" dirty="0"/>
                        <a:t>Sanavarasto kasvaa nopeasti, lauseet pitenevät 2-3 sanaisiksi</a:t>
                      </a:r>
                    </a:p>
                    <a:p>
                      <a:pPr marL="171450" indent="-171450">
                        <a:buFontTx/>
                        <a:buChar char="-"/>
                      </a:pPr>
                      <a:r>
                        <a:rPr lang="fi-FI" sz="1100" dirty="0"/>
                        <a:t>Ymmärrys kasvaa, vaikka oma tuotto voi olla epäselvää, omia sanoja</a:t>
                      </a:r>
                    </a:p>
                    <a:p>
                      <a:pPr marL="171450" indent="-171450">
                        <a:buFontTx/>
                        <a:buChar char="-"/>
                      </a:pPr>
                      <a:r>
                        <a:rPr lang="fi-FI" sz="1100" dirty="0"/>
                        <a:t>Kyselyikä</a:t>
                      </a:r>
                    </a:p>
                    <a:p>
                      <a:pPr marL="171450" indent="-171450">
                        <a:buFontTx/>
                        <a:buChar char="-"/>
                      </a:pPr>
                      <a:r>
                        <a:rPr lang="fi-FI" sz="1100" dirty="0"/>
                        <a:t>minäkeskeisyys</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fi-FI" sz="1100" dirty="0"/>
                        <a:t>Oikean puhemallin antaminen</a:t>
                      </a:r>
                    </a:p>
                    <a:p>
                      <a:pPr marL="171450" indent="-171450">
                        <a:buFont typeface="Arial" panose="020B0604020202020204" pitchFamily="34" charset="0"/>
                        <a:buChar char="•"/>
                      </a:pPr>
                      <a:r>
                        <a:rPr lang="fi-FI" sz="1100" dirty="0"/>
                        <a:t>Positiivissävyiset keskustelut, kannustus oman puheen käyttöön</a:t>
                      </a:r>
                    </a:p>
                    <a:p>
                      <a:pPr marL="171450" indent="-171450">
                        <a:buFont typeface="Arial" panose="020B0604020202020204" pitchFamily="34" charset="0"/>
                        <a:buChar char="•"/>
                      </a:pPr>
                      <a:r>
                        <a:rPr lang="fi-FI" sz="1100" dirty="0"/>
                        <a:t>Tunteiden ja leikkien sanoittaminen</a:t>
                      </a:r>
                    </a:p>
                    <a:p>
                      <a:pPr marL="171450" indent="-171450">
                        <a:buFont typeface="Arial" panose="020B0604020202020204" pitchFamily="34" charset="0"/>
                        <a:buChar char="•"/>
                      </a:pPr>
                      <a:r>
                        <a:rPr lang="fi-FI" sz="1100" dirty="0"/>
                        <a:t>Lausetäydennykset ja pienet arvoitukset</a:t>
                      </a:r>
                    </a:p>
                    <a:p>
                      <a:pPr marL="171450" indent="-171450">
                        <a:buFont typeface="Arial" panose="020B0604020202020204" pitchFamily="34" charset="0"/>
                        <a:buChar char="•"/>
                      </a:pPr>
                      <a:r>
                        <a:rPr lang="fi-FI" sz="1100" dirty="0"/>
                        <a:t>Päivittäiset lukuhetket</a:t>
                      </a:r>
                    </a:p>
                  </a:txBody>
                  <a:tcPr>
                    <a:solidFill>
                      <a:srgbClr val="FFDF79"/>
                    </a:solidFill>
                  </a:tcPr>
                </a:tc>
                <a:tc>
                  <a:txBody>
                    <a:bodyPr/>
                    <a:lstStyle/>
                    <a:p>
                      <a:pPr marL="171450" indent="-171450">
                        <a:buFontTx/>
                        <a:buChar char="-"/>
                      </a:pPr>
                      <a:r>
                        <a:rPr lang="fi-FI" sz="1100" dirty="0"/>
                        <a:t>Selkeät kuvakirjat</a:t>
                      </a:r>
                    </a:p>
                    <a:p>
                      <a:pPr marL="171450" indent="-171450">
                        <a:buFontTx/>
                        <a:buChar char="-"/>
                      </a:pPr>
                      <a:r>
                        <a:rPr lang="fi-FI" sz="1100" dirty="0"/>
                        <a:t>Aktivoivat tarinat</a:t>
                      </a:r>
                    </a:p>
                    <a:p>
                      <a:pPr marL="171450" indent="-171450">
                        <a:buFontTx/>
                        <a:buChar char="-"/>
                      </a:pPr>
                      <a:r>
                        <a:rPr lang="fi-FI" sz="1100" dirty="0"/>
                        <a:t>Eläimiä, koneita ja lapsen arkielämää </a:t>
                      </a:r>
                      <a:r>
                        <a:rPr lang="fi-FI" sz="1100" dirty="0" err="1"/>
                        <a:t>käsitetlevät</a:t>
                      </a:r>
                      <a:r>
                        <a:rPr lang="fi-FI" sz="1100" dirty="0"/>
                        <a:t> kirjat</a:t>
                      </a:r>
                    </a:p>
                  </a:txBody>
                  <a:tcPr>
                    <a:solidFill>
                      <a:srgbClr val="FFC1B3"/>
                    </a:solidFill>
                  </a:tcPr>
                </a:tc>
                <a:extLst>
                  <a:ext uri="{0D108BD9-81ED-4DB2-BD59-A6C34878D82A}">
                    <a16:rowId xmlns:a16="http://schemas.microsoft.com/office/drawing/2014/main" val="1055426434"/>
                  </a:ext>
                </a:extLst>
              </a:tr>
              <a:tr h="1586923">
                <a:tc>
                  <a:txBody>
                    <a:bodyPr/>
                    <a:lstStyle/>
                    <a:p>
                      <a:r>
                        <a:rPr lang="fi-FI" dirty="0"/>
                        <a:t>4-5 v</a:t>
                      </a:r>
                    </a:p>
                  </a:txBody>
                  <a:tcPr>
                    <a:solidFill>
                      <a:schemeClr val="tx2">
                        <a:lumMod val="25000"/>
                        <a:lumOff val="75000"/>
                      </a:schemeClr>
                    </a:solidFill>
                  </a:tcPr>
                </a:tc>
                <a:tc>
                  <a:txBody>
                    <a:bodyPr/>
                    <a:lstStyle/>
                    <a:p>
                      <a:pPr marL="171450" indent="-171450">
                        <a:buFontTx/>
                        <a:buChar char="-"/>
                      </a:pPr>
                      <a:r>
                        <a:rPr lang="fi-FI" sz="1100" dirty="0"/>
                        <a:t>Lauseissa aika-, omistus- ja monikkomuotoja sekä taivutuspäätteitä</a:t>
                      </a:r>
                    </a:p>
                    <a:p>
                      <a:pPr marL="171450" indent="-171450">
                        <a:buFontTx/>
                        <a:buChar char="-"/>
                      </a:pPr>
                      <a:r>
                        <a:rPr lang="fi-FI" sz="1100" dirty="0"/>
                        <a:t>Sanoilla leikittely, tarinointi (tosi ja mielikuvitus sekoittuvat) mahdollistuu , huumori kehittyy</a:t>
                      </a:r>
                    </a:p>
                    <a:p>
                      <a:pPr marL="171450" indent="-171450">
                        <a:buFontTx/>
                        <a:buChar char="-"/>
                      </a:pPr>
                      <a:r>
                        <a:rPr lang="fi-FI" sz="1100" dirty="0"/>
                        <a:t>Sanojen merkitykset alkavat kiinnostaa, lisää käsitteitä, syy-seuraussuhteiden pohdinta alkaa</a:t>
                      </a:r>
                    </a:p>
                    <a:p>
                      <a:pPr marL="171450" indent="-171450">
                        <a:buFontTx/>
                        <a:buChar char="-"/>
                      </a:pPr>
                      <a:r>
                        <a:rPr lang="fi-FI" sz="1100" dirty="0"/>
                        <a:t>Ohjeiden ymmärrys paranee käsitteistön ja muistin  myötä</a:t>
                      </a:r>
                    </a:p>
                    <a:p>
                      <a:pPr marL="171450" indent="-171450">
                        <a:buFontTx/>
                        <a:buChar char="-"/>
                      </a:pPr>
                      <a:r>
                        <a:rPr lang="fi-FI" sz="1100" dirty="0"/>
                        <a:t>Sanojen äänneasu jo lähes oikea ja selkeä</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fi-FI" sz="1100" dirty="0"/>
                        <a:t>Keskustelut kertovat lapsen tavasta ajatella</a:t>
                      </a:r>
                    </a:p>
                    <a:p>
                      <a:pPr marL="171450" indent="-171450">
                        <a:buFont typeface="Arial" panose="020B0604020202020204" pitchFamily="34" charset="0"/>
                        <a:buChar char="•"/>
                      </a:pPr>
                      <a:r>
                        <a:rPr lang="fi-FI" sz="1100" dirty="0"/>
                        <a:t>tunne- ja vuorovaikutustaidot keskiöön</a:t>
                      </a:r>
                    </a:p>
                    <a:p>
                      <a:pPr marL="171450" indent="-171450">
                        <a:buFont typeface="Arial" panose="020B0604020202020204" pitchFamily="34" charset="0"/>
                        <a:buChar char="•"/>
                      </a:pPr>
                      <a:r>
                        <a:rPr lang="fi-FI" sz="1100" dirty="0"/>
                        <a:t>Kysymyksiin (mikä, miksi, miten, entä jos..) vastaaminen –tiedonhankinnan lisäksi lapsi ajattelee ääneen</a:t>
                      </a:r>
                    </a:p>
                    <a:p>
                      <a:pPr marL="171450" indent="-171450">
                        <a:buFont typeface="Arial" panose="020B0604020202020204" pitchFamily="34" charset="0"/>
                        <a:buChar char="•"/>
                      </a:pPr>
                      <a:r>
                        <a:rPr lang="fi-FI" sz="1100" dirty="0"/>
                        <a:t>Lapsi testaa erilaisia sosiaalisia rooleja (isä, kissa, supersankari) ja ilmaisee itseään roolileikkien avulla.</a:t>
                      </a:r>
                    </a:p>
                    <a:p>
                      <a:pPr marL="171450" indent="-171450">
                        <a:buFont typeface="Arial" panose="020B0604020202020204" pitchFamily="34" charset="0"/>
                        <a:buChar char="•"/>
                      </a:pPr>
                      <a:r>
                        <a:rPr lang="fi-FI" sz="1100" dirty="0"/>
                        <a:t>Säännöt ja oikeudenmukaisuus tärkeää</a:t>
                      </a:r>
                    </a:p>
                  </a:txBody>
                  <a:tcPr>
                    <a:solidFill>
                      <a:srgbClr val="FFDF79"/>
                    </a:solidFill>
                  </a:tcPr>
                </a:tc>
                <a:tc>
                  <a:txBody>
                    <a:bodyPr/>
                    <a:lstStyle/>
                    <a:p>
                      <a:pPr marL="171450" indent="-171450">
                        <a:buFontTx/>
                        <a:buChar char="-"/>
                      </a:pPr>
                      <a:r>
                        <a:rPr lang="fi-FI" sz="1100" dirty="0"/>
                        <a:t>Pidemmät kuvakirjat</a:t>
                      </a:r>
                    </a:p>
                    <a:p>
                      <a:pPr marL="171450" indent="-171450">
                        <a:buFontTx/>
                        <a:buChar char="-"/>
                      </a:pPr>
                      <a:r>
                        <a:rPr lang="fi-FI" sz="1100" dirty="0"/>
                        <a:t>Runokuvakirjat</a:t>
                      </a:r>
                    </a:p>
                    <a:p>
                      <a:pPr marL="171450" indent="-171450">
                        <a:buFontTx/>
                        <a:buChar char="-"/>
                      </a:pPr>
                      <a:r>
                        <a:rPr lang="fi-FI" sz="1100" dirty="0"/>
                        <a:t>Sadut ja seikkailut</a:t>
                      </a:r>
                    </a:p>
                    <a:p>
                      <a:pPr marL="171450" indent="-171450">
                        <a:buFontTx/>
                        <a:buChar char="-"/>
                      </a:pPr>
                      <a:r>
                        <a:rPr lang="fi-FI" sz="1100" dirty="0"/>
                        <a:t>Piilokuvakirjat</a:t>
                      </a:r>
                    </a:p>
                    <a:p>
                      <a:pPr marL="171450" indent="-171450">
                        <a:buFontTx/>
                        <a:buChar char="-"/>
                      </a:pPr>
                      <a:r>
                        <a:rPr lang="fi-FI" sz="1100" dirty="0"/>
                        <a:t>huumorikirjat</a:t>
                      </a:r>
                    </a:p>
                  </a:txBody>
                  <a:tcPr>
                    <a:solidFill>
                      <a:srgbClr val="FFC1B3"/>
                    </a:solidFill>
                  </a:tcPr>
                </a:tc>
                <a:extLst>
                  <a:ext uri="{0D108BD9-81ED-4DB2-BD59-A6C34878D82A}">
                    <a16:rowId xmlns:a16="http://schemas.microsoft.com/office/drawing/2014/main" val="1602896948"/>
                  </a:ext>
                </a:extLst>
              </a:tr>
              <a:tr h="1254425">
                <a:tc>
                  <a:txBody>
                    <a:bodyPr/>
                    <a:lstStyle/>
                    <a:p>
                      <a:r>
                        <a:rPr lang="fi-FI" dirty="0"/>
                        <a:t>6-7 v</a:t>
                      </a:r>
                    </a:p>
                  </a:txBody>
                  <a:tcPr>
                    <a:solidFill>
                      <a:schemeClr val="tx2">
                        <a:lumMod val="25000"/>
                        <a:lumOff val="75000"/>
                      </a:schemeClr>
                    </a:solidFill>
                  </a:tcPr>
                </a:tc>
                <a:tc>
                  <a:txBody>
                    <a:bodyPr/>
                    <a:lstStyle/>
                    <a:p>
                      <a:pPr marL="171450" indent="-171450">
                        <a:buFontTx/>
                        <a:buChar char="-"/>
                      </a:pPr>
                      <a:r>
                        <a:rPr lang="fi-FI" sz="1100" dirty="0"/>
                        <a:t>Ajattelutaidot kehittyvät nopeasti; oivaltaminen, vertauskuvat, sanaleikit, perustelut, mielipiteet</a:t>
                      </a:r>
                    </a:p>
                    <a:p>
                      <a:pPr marL="171450" indent="-171450">
                        <a:buFontTx/>
                        <a:buChar char="-"/>
                      </a:pPr>
                      <a:r>
                        <a:rPr lang="fi-FI" sz="1100" dirty="0"/>
                        <a:t>Tarinan kerronta, loogisuus vahvistuu</a:t>
                      </a:r>
                    </a:p>
                    <a:p>
                      <a:pPr marL="171450" indent="-171450">
                        <a:buFontTx/>
                        <a:buChar char="-"/>
                      </a:pPr>
                      <a:r>
                        <a:rPr lang="fi-FI" sz="1100" dirty="0"/>
                        <a:t>Oikean tiedon metsästys, kuuntelutaidot kehittyvät</a:t>
                      </a:r>
                    </a:p>
                    <a:p>
                      <a:pPr marL="171450" indent="-171450">
                        <a:buFontTx/>
                        <a:buChar char="-"/>
                      </a:pPr>
                      <a:r>
                        <a:rPr lang="fi-FI" sz="1100" dirty="0"/>
                        <a:t>Äänteet, kirjaimet ja lukeminen ja kirjoittaminen alkavat kiinnostaa</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fi-FI" sz="1100" dirty="0"/>
                        <a:t>Kirjat vahvistavat edelleen mielikuvitusta ja tuovat ideoita leikkeihin</a:t>
                      </a:r>
                    </a:p>
                    <a:p>
                      <a:pPr marL="171450" indent="-171450">
                        <a:buFont typeface="Arial" panose="020B0604020202020204" pitchFamily="34" charset="0"/>
                        <a:buChar char="•"/>
                      </a:pPr>
                      <a:r>
                        <a:rPr lang="fi-FI" sz="1100" dirty="0"/>
                        <a:t>Syvälliset keskustelut ja yhteiset pohdinnat tärkeitä</a:t>
                      </a:r>
                    </a:p>
                    <a:p>
                      <a:pPr marL="171450" indent="-171450">
                        <a:buFont typeface="Arial" panose="020B0604020202020204" pitchFamily="34" charset="0"/>
                        <a:buChar char="•"/>
                      </a:pPr>
                      <a:r>
                        <a:rPr lang="fi-FI" sz="1100" dirty="0"/>
                        <a:t>Luki-valmiuksien vahvistaminen systemaattiseksi</a:t>
                      </a:r>
                    </a:p>
                  </a:txBody>
                  <a:tcPr>
                    <a:solidFill>
                      <a:srgbClr val="FFDF79"/>
                    </a:solidFill>
                  </a:tcPr>
                </a:tc>
                <a:tc>
                  <a:txBody>
                    <a:bodyPr/>
                    <a:lstStyle/>
                    <a:p>
                      <a:pPr marL="171450" indent="-171450">
                        <a:buFontTx/>
                        <a:buChar char="-"/>
                      </a:pPr>
                      <a:r>
                        <a:rPr lang="fi-FI" sz="1100" dirty="0"/>
                        <a:t>Huumorikirjat</a:t>
                      </a:r>
                    </a:p>
                    <a:p>
                      <a:pPr marL="171450" indent="-171450">
                        <a:buFontTx/>
                        <a:buChar char="-"/>
                      </a:pPr>
                      <a:r>
                        <a:rPr lang="fi-FI" sz="1100" dirty="0"/>
                        <a:t>Lapsen mielenkiinnonkohteita sisältävät kuvakirjat</a:t>
                      </a:r>
                    </a:p>
                    <a:p>
                      <a:pPr marL="171450" indent="-171450">
                        <a:buFontTx/>
                        <a:buChar char="-"/>
                      </a:pPr>
                      <a:r>
                        <a:rPr lang="fi-FI" sz="1100" dirty="0"/>
                        <a:t>Helppolukuiset kirjat</a:t>
                      </a:r>
                    </a:p>
                    <a:p>
                      <a:pPr marL="171450" indent="-171450">
                        <a:buFontTx/>
                        <a:buChar char="-"/>
                      </a:pPr>
                      <a:r>
                        <a:rPr lang="fi-FI" sz="1100" dirty="0"/>
                        <a:t>Sarjakuvat</a:t>
                      </a:r>
                    </a:p>
                    <a:p>
                      <a:pPr marL="171450" indent="-171450">
                        <a:buFontTx/>
                        <a:buChar char="-"/>
                      </a:pPr>
                      <a:r>
                        <a:rPr lang="fi-FI" sz="1100" dirty="0"/>
                        <a:t>Lasten tietokirjat</a:t>
                      </a:r>
                    </a:p>
                    <a:p>
                      <a:pPr marL="171450" indent="-171450">
                        <a:buFontTx/>
                        <a:buChar char="-"/>
                      </a:pPr>
                      <a:r>
                        <a:rPr lang="fi-FI" sz="1100" dirty="0"/>
                        <a:t>Lastenromaanit</a:t>
                      </a:r>
                    </a:p>
                  </a:txBody>
                  <a:tcPr>
                    <a:solidFill>
                      <a:srgbClr val="FFC1B3"/>
                    </a:solidFill>
                  </a:tcPr>
                </a:tc>
                <a:extLst>
                  <a:ext uri="{0D108BD9-81ED-4DB2-BD59-A6C34878D82A}">
                    <a16:rowId xmlns:a16="http://schemas.microsoft.com/office/drawing/2014/main" val="996250169"/>
                  </a:ext>
                </a:extLst>
              </a:tr>
            </a:tbl>
          </a:graphicData>
        </a:graphic>
      </p:graphicFrame>
      <p:pic>
        <p:nvPicPr>
          <p:cNvPr id="4" name="Kuva 3">
            <a:extLst>
              <a:ext uri="{FF2B5EF4-FFF2-40B4-BE49-F238E27FC236}">
                <a16:creationId xmlns:a16="http://schemas.microsoft.com/office/drawing/2014/main" id="{099279BB-4074-B909-1A6A-36AF633FB40B}"/>
              </a:ext>
            </a:extLst>
          </p:cNvPr>
          <p:cNvPicPr>
            <a:picLocks noChangeAspect="1"/>
          </p:cNvPicPr>
          <p:nvPr/>
        </p:nvPicPr>
        <p:blipFill>
          <a:blip r:embed="rId3"/>
          <a:srcRect l="9843" r="12353"/>
          <a:stretch>
            <a:fillRect/>
          </a:stretch>
        </p:blipFill>
        <p:spPr>
          <a:xfrm>
            <a:off x="779929" y="1595437"/>
            <a:ext cx="869577" cy="1117651"/>
          </a:xfrm>
          <a:prstGeom prst="rect">
            <a:avLst/>
          </a:prstGeom>
        </p:spPr>
      </p:pic>
      <p:pic>
        <p:nvPicPr>
          <p:cNvPr id="6" name="Kuva 5">
            <a:extLst>
              <a:ext uri="{FF2B5EF4-FFF2-40B4-BE49-F238E27FC236}">
                <a16:creationId xmlns:a16="http://schemas.microsoft.com/office/drawing/2014/main" id="{3C68EC0A-75B0-6FCA-B6E2-1686DB65808E}"/>
              </a:ext>
            </a:extLst>
          </p:cNvPr>
          <p:cNvPicPr>
            <a:picLocks noChangeAspect="1"/>
          </p:cNvPicPr>
          <p:nvPr/>
        </p:nvPicPr>
        <p:blipFill>
          <a:blip r:embed="rId4"/>
          <a:stretch>
            <a:fillRect/>
          </a:stretch>
        </p:blipFill>
        <p:spPr>
          <a:xfrm>
            <a:off x="1108962" y="2819399"/>
            <a:ext cx="1081087" cy="1057275"/>
          </a:xfrm>
          <a:prstGeom prst="rect">
            <a:avLst/>
          </a:prstGeom>
        </p:spPr>
      </p:pic>
      <p:pic>
        <p:nvPicPr>
          <p:cNvPr id="8" name="Kuva 7">
            <a:extLst>
              <a:ext uri="{FF2B5EF4-FFF2-40B4-BE49-F238E27FC236}">
                <a16:creationId xmlns:a16="http://schemas.microsoft.com/office/drawing/2014/main" id="{783FDE72-58A1-DE82-70BB-0C646AA792CA}"/>
              </a:ext>
            </a:extLst>
          </p:cNvPr>
          <p:cNvPicPr>
            <a:picLocks noChangeAspect="1"/>
          </p:cNvPicPr>
          <p:nvPr/>
        </p:nvPicPr>
        <p:blipFill>
          <a:blip r:embed="rId5"/>
          <a:srcRect l="16363" t="20346" r="18837" b="20024"/>
          <a:stretch>
            <a:fillRect/>
          </a:stretch>
        </p:blipFill>
        <p:spPr>
          <a:xfrm>
            <a:off x="720484" y="4205288"/>
            <a:ext cx="1469565" cy="1237815"/>
          </a:xfrm>
          <a:prstGeom prst="rect">
            <a:avLst/>
          </a:prstGeom>
        </p:spPr>
      </p:pic>
      <p:pic>
        <p:nvPicPr>
          <p:cNvPr id="10" name="Kuva 9">
            <a:extLst>
              <a:ext uri="{FF2B5EF4-FFF2-40B4-BE49-F238E27FC236}">
                <a16:creationId xmlns:a16="http://schemas.microsoft.com/office/drawing/2014/main" id="{6DD7E035-63CA-EF8F-3D9C-F7D4126D4DE2}"/>
              </a:ext>
            </a:extLst>
          </p:cNvPr>
          <p:cNvPicPr>
            <a:picLocks noChangeAspect="1"/>
          </p:cNvPicPr>
          <p:nvPr/>
        </p:nvPicPr>
        <p:blipFill>
          <a:blip r:embed="rId6"/>
          <a:stretch>
            <a:fillRect/>
          </a:stretch>
        </p:blipFill>
        <p:spPr>
          <a:xfrm>
            <a:off x="529477" y="5289345"/>
            <a:ext cx="1783417" cy="1783417"/>
          </a:xfrm>
          <a:prstGeom prst="rect">
            <a:avLst/>
          </a:prstGeom>
        </p:spPr>
      </p:pic>
    </p:spTree>
    <p:extLst>
      <p:ext uri="{BB962C8B-B14F-4D97-AF65-F5344CB8AC3E}">
        <p14:creationId xmlns:p14="http://schemas.microsoft.com/office/powerpoint/2010/main" val="35963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61ED81-9028-FAF2-C035-EF4B5F3AAF0F}"/>
              </a:ext>
            </a:extLst>
          </p:cNvPr>
          <p:cNvSpPr>
            <a:spLocks noGrp="1"/>
          </p:cNvSpPr>
          <p:nvPr>
            <p:ph type="title"/>
          </p:nvPr>
        </p:nvSpPr>
        <p:spPr>
          <a:xfrm>
            <a:off x="838200" y="365126"/>
            <a:ext cx="10515600" cy="405840"/>
          </a:xfrm>
        </p:spPr>
        <p:txBody>
          <a:bodyPr>
            <a:normAutofit fontScale="90000"/>
          </a:bodyPr>
          <a:lstStyle/>
          <a:p>
            <a:r>
              <a:rPr lang="fi-FI" dirty="0"/>
              <a:t>Kopioitava pohja:  vauvalorut </a:t>
            </a:r>
            <a:r>
              <a:rPr lang="fi-FI" sz="1300" dirty="0" err="1"/>
              <a:t>LÄHDE:Loruillen</a:t>
            </a:r>
            <a:r>
              <a:rPr lang="fi-FI" sz="1300" dirty="0"/>
              <a:t> liikkuen laulaen / </a:t>
            </a:r>
            <a:r>
              <a:rPr lang="fi-FI" sz="1300" dirty="0" err="1"/>
              <a:t>Käppi</a:t>
            </a:r>
            <a:r>
              <a:rPr lang="fi-FI" sz="1300" dirty="0"/>
              <a:t> -</a:t>
            </a:r>
            <a:r>
              <a:rPr lang="fi-FI" sz="1300" dirty="0" err="1"/>
              <a:t>Leisiö</a:t>
            </a:r>
            <a:endParaRPr lang="fi-FI" dirty="0"/>
          </a:p>
        </p:txBody>
      </p:sp>
      <p:graphicFrame>
        <p:nvGraphicFramePr>
          <p:cNvPr id="4" name="Sisällön paikkamerkki 3">
            <a:extLst>
              <a:ext uri="{FF2B5EF4-FFF2-40B4-BE49-F238E27FC236}">
                <a16:creationId xmlns:a16="http://schemas.microsoft.com/office/drawing/2014/main" id="{9E2B3ECF-6A13-C0C6-B87C-6925446BDF52}"/>
              </a:ext>
            </a:extLst>
          </p:cNvPr>
          <p:cNvGraphicFramePr>
            <a:graphicFrameLocks noGrp="1"/>
          </p:cNvGraphicFramePr>
          <p:nvPr>
            <p:ph idx="1"/>
            <p:extLst>
              <p:ext uri="{D42A27DB-BD31-4B8C-83A1-F6EECF244321}">
                <p14:modId xmlns:p14="http://schemas.microsoft.com/office/powerpoint/2010/main" val="3209552882"/>
              </p:ext>
            </p:extLst>
          </p:nvPr>
        </p:nvGraphicFramePr>
        <p:xfrm>
          <a:off x="838200" y="869576"/>
          <a:ext cx="10515600" cy="581809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58470734"/>
                    </a:ext>
                  </a:extLst>
                </a:gridCol>
                <a:gridCol w="5257800">
                  <a:extLst>
                    <a:ext uri="{9D8B030D-6E8A-4147-A177-3AD203B41FA5}">
                      <a16:colId xmlns:a16="http://schemas.microsoft.com/office/drawing/2014/main" val="3933220937"/>
                    </a:ext>
                  </a:extLst>
                </a:gridCol>
              </a:tblGrid>
              <a:tr h="2806355">
                <a:tc>
                  <a:txBody>
                    <a:bodyPr/>
                    <a:lstStyle/>
                    <a:p>
                      <a:pPr algn="ctr"/>
                      <a:r>
                        <a:rPr lang="fi-FI" b="1" i="0" dirty="0">
                          <a:solidFill>
                            <a:srgbClr val="222222"/>
                          </a:solidFill>
                          <a:effectLst/>
                          <a:latin typeface="Arial" panose="020B0604020202020204" pitchFamily="34" charset="0"/>
                        </a:rPr>
                        <a:t> Linnun pesä</a:t>
                      </a:r>
                      <a:r>
                        <a:rPr lang="fi-FI" b="0" i="0" dirty="0">
                          <a:solidFill>
                            <a:srgbClr val="222222"/>
                          </a:solidFill>
                          <a:effectLst/>
                          <a:latin typeface="Arial" panose="020B0604020202020204" pitchFamily="34" charset="0"/>
                        </a:rPr>
                        <a:t> </a:t>
                      </a:r>
                      <a:br>
                        <a:rPr lang="fi-FI" dirty="0"/>
                      </a:br>
                      <a:br>
                        <a:rPr lang="fi-FI" dirty="0"/>
                      </a:br>
                      <a:r>
                        <a:rPr lang="fi-FI" sz="1100" b="0" i="0" dirty="0">
                          <a:solidFill>
                            <a:srgbClr val="222222"/>
                          </a:solidFill>
                          <a:effectLst/>
                          <a:latin typeface="Arial" panose="020B0604020202020204" pitchFamily="34" charset="0"/>
                        </a:rPr>
                        <a:t>Laita vauva maahan makaamaan. Oma kätesi esittää taivaalla lentävää lintua. Lintu kaartelee taivaalla, kun luet lorua, kunnes lopussa lintu löytää pesän paikan vauvan mahasta. Kun pesän paikka löytyy kutitellaan vauvan mahaa.</a:t>
                      </a:r>
                      <a:br>
                        <a:rPr lang="fi-FI" dirty="0"/>
                      </a:br>
                      <a:br>
                        <a:rPr lang="fi-FI" dirty="0"/>
                      </a:br>
                      <a:r>
                        <a:rPr lang="fi-FI" sz="1600" b="0" i="1" dirty="0">
                          <a:solidFill>
                            <a:srgbClr val="222222"/>
                          </a:solidFill>
                          <a:effectLst/>
                          <a:latin typeface="Arial" panose="020B0604020202020204" pitchFamily="34" charset="0"/>
                        </a:rPr>
                        <a:t>Liitää </a:t>
                      </a:r>
                      <a:r>
                        <a:rPr lang="fi-FI" sz="1600" b="0" i="1" dirty="0" err="1">
                          <a:solidFill>
                            <a:srgbClr val="222222"/>
                          </a:solidFill>
                          <a:effectLst/>
                          <a:latin typeface="Arial" panose="020B0604020202020204" pitchFamily="34" charset="0"/>
                        </a:rPr>
                        <a:t>laataa</a:t>
                      </a:r>
                      <a:r>
                        <a:rPr lang="fi-FI" sz="1600" b="0" i="1" dirty="0">
                          <a:solidFill>
                            <a:srgbClr val="222222"/>
                          </a:solidFill>
                          <a:effectLst/>
                          <a:latin typeface="Arial" panose="020B0604020202020204" pitchFamily="34" charset="0"/>
                        </a:rPr>
                        <a:t>, kiitä kaataa,</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Tekee pesää kaiken kesää</a:t>
                      </a:r>
                      <a:br>
                        <a:rPr lang="fi-FI" sz="1600" b="0" i="1" dirty="0">
                          <a:solidFill>
                            <a:srgbClr val="222222"/>
                          </a:solidFill>
                          <a:effectLst/>
                          <a:latin typeface="Arial" panose="020B0604020202020204" pitchFamily="34" charset="0"/>
                        </a:rPr>
                      </a:br>
                      <a:r>
                        <a:rPr lang="fi-FI" sz="1600" b="0" i="1" dirty="0" err="1">
                          <a:solidFill>
                            <a:srgbClr val="222222"/>
                          </a:solidFill>
                          <a:effectLst/>
                          <a:latin typeface="Arial" panose="020B0604020202020204" pitchFamily="34" charset="0"/>
                        </a:rPr>
                        <a:t>Kuks</a:t>
                      </a:r>
                      <a:r>
                        <a:rPr lang="fi-FI" sz="1600" b="0" i="1" dirty="0">
                          <a:solidFill>
                            <a:srgbClr val="222222"/>
                          </a:solidFill>
                          <a:effectLst/>
                          <a:latin typeface="Arial" panose="020B0604020202020204" pitchFamily="34" charset="0"/>
                        </a:rPr>
                        <a:t> </a:t>
                      </a:r>
                      <a:r>
                        <a:rPr lang="fi-FI" sz="1600" b="0" i="1" dirty="0" err="1">
                          <a:solidFill>
                            <a:srgbClr val="222222"/>
                          </a:solidFill>
                          <a:effectLst/>
                          <a:latin typeface="Arial" panose="020B0604020202020204" pitchFamily="34" charset="0"/>
                        </a:rPr>
                        <a:t>mahhaan</a:t>
                      </a:r>
                      <a:r>
                        <a:rPr lang="fi-FI" sz="1600" b="0" i="1" dirty="0">
                          <a:solidFill>
                            <a:srgbClr val="222222"/>
                          </a:solidFill>
                          <a:effectLst/>
                          <a:latin typeface="Arial" panose="020B0604020202020204" pitchFamily="34" charset="0"/>
                        </a:rPr>
                        <a:t> </a:t>
                      </a:r>
                      <a:r>
                        <a:rPr lang="fi-FI" sz="1600" b="0" i="1" dirty="0" err="1">
                          <a:solidFill>
                            <a:srgbClr val="222222"/>
                          </a:solidFill>
                          <a:effectLst/>
                          <a:latin typeface="Arial" panose="020B0604020202020204" pitchFamily="34" charset="0"/>
                        </a:rPr>
                        <a:t>kuks</a:t>
                      </a:r>
                      <a:r>
                        <a:rPr lang="fi-FI" sz="1600" b="0" i="1" dirty="0">
                          <a:solidFill>
                            <a:srgbClr val="222222"/>
                          </a:solidFill>
                          <a:effectLst/>
                          <a:latin typeface="Arial" panose="020B0604020202020204" pitchFamily="34" charset="0"/>
                        </a:rPr>
                        <a:t>, </a:t>
                      </a:r>
                      <a:r>
                        <a:rPr lang="fi-FI" sz="1600" b="0" i="1" dirty="0" err="1">
                          <a:solidFill>
                            <a:srgbClr val="222222"/>
                          </a:solidFill>
                          <a:effectLst/>
                          <a:latin typeface="Arial" panose="020B0604020202020204" pitchFamily="34" charset="0"/>
                        </a:rPr>
                        <a:t>kuks</a:t>
                      </a:r>
                      <a:r>
                        <a:rPr lang="fi-FI" sz="1600" b="0" i="1" dirty="0">
                          <a:solidFill>
                            <a:srgbClr val="222222"/>
                          </a:solidFill>
                          <a:effectLst/>
                          <a:latin typeface="Arial" panose="020B0604020202020204" pitchFamily="34" charset="0"/>
                        </a:rPr>
                        <a:t>, </a:t>
                      </a:r>
                      <a:r>
                        <a:rPr lang="fi-FI" sz="1600" b="0" i="1" dirty="0" err="1">
                          <a:solidFill>
                            <a:srgbClr val="222222"/>
                          </a:solidFill>
                          <a:effectLst/>
                          <a:latin typeface="Arial" panose="020B0604020202020204" pitchFamily="34" charset="0"/>
                        </a:rPr>
                        <a:t>kuks</a:t>
                      </a:r>
                      <a:r>
                        <a:rPr lang="fi-FI" sz="1600" b="0" i="1" dirty="0">
                          <a:solidFill>
                            <a:srgbClr val="222222"/>
                          </a:solidFill>
                          <a:effectLst/>
                          <a:latin typeface="Arial" panose="020B0604020202020204" pitchFamily="34" charset="0"/>
                        </a:rPr>
                        <a:t>!</a:t>
                      </a:r>
                      <a:endParaRPr lang="fi-FI" dirty="0"/>
                    </a:p>
                  </a:txBody>
                  <a:tcPr>
                    <a:solidFill>
                      <a:schemeClr val="accent2">
                        <a:lumMod val="20000"/>
                        <a:lumOff val="80000"/>
                      </a:schemeClr>
                    </a:solidFill>
                  </a:tcPr>
                </a:tc>
                <a:tc>
                  <a:txBody>
                    <a:bodyPr/>
                    <a:lstStyle/>
                    <a:p>
                      <a:pPr algn="ctr"/>
                      <a:r>
                        <a:rPr lang="fi-FI" b="1" i="0" dirty="0">
                          <a:solidFill>
                            <a:srgbClr val="222222"/>
                          </a:solidFill>
                          <a:effectLst/>
                          <a:latin typeface="Arial" panose="020B0604020202020204" pitchFamily="34" charset="0"/>
                        </a:rPr>
                        <a:t>  Pullavauva</a:t>
                      </a:r>
                      <a:r>
                        <a:rPr lang="fi-FI" b="0" i="0" dirty="0">
                          <a:solidFill>
                            <a:srgbClr val="222222"/>
                          </a:solidFill>
                          <a:effectLst/>
                          <a:latin typeface="Arial" panose="020B0604020202020204" pitchFamily="34" charset="0"/>
                        </a:rPr>
                        <a:t> (</a:t>
                      </a:r>
                      <a:r>
                        <a:rPr lang="fi-FI" b="0" i="0" dirty="0" err="1">
                          <a:solidFill>
                            <a:srgbClr val="222222"/>
                          </a:solidFill>
                          <a:effectLst/>
                          <a:latin typeface="Arial" panose="020B0604020202020204" pitchFamily="34" charset="0"/>
                        </a:rPr>
                        <a:t>trad</a:t>
                      </a:r>
                      <a:r>
                        <a:rPr lang="fi-FI" b="0" i="0" dirty="0">
                          <a:solidFill>
                            <a:srgbClr val="222222"/>
                          </a:solidFill>
                          <a:effectLst/>
                          <a:latin typeface="Arial" panose="020B0604020202020204" pitchFamily="34" charset="0"/>
                        </a:rPr>
                        <a:t>/ Henna </a:t>
                      </a:r>
                      <a:r>
                        <a:rPr lang="fi-FI" b="0" i="0" dirty="0" err="1">
                          <a:solidFill>
                            <a:srgbClr val="222222"/>
                          </a:solidFill>
                          <a:effectLst/>
                          <a:latin typeface="Arial" panose="020B0604020202020204" pitchFamily="34" charset="0"/>
                        </a:rPr>
                        <a:t>Leisiö</a:t>
                      </a:r>
                      <a:r>
                        <a:rPr lang="fi-FI" b="0" i="0" dirty="0">
                          <a:solidFill>
                            <a:srgbClr val="222222"/>
                          </a:solidFill>
                          <a:effectLst/>
                          <a:latin typeface="Arial" panose="020B0604020202020204" pitchFamily="34" charset="0"/>
                        </a:rPr>
                        <a:t>)</a:t>
                      </a:r>
                      <a:br>
                        <a:rPr lang="fi-FI" dirty="0"/>
                      </a:br>
                      <a:br>
                        <a:rPr lang="fi-FI" dirty="0"/>
                      </a:br>
                      <a:r>
                        <a:rPr lang="fi-FI" sz="1100" b="0" i="0" dirty="0">
                          <a:solidFill>
                            <a:srgbClr val="222222"/>
                          </a:solidFill>
                          <a:effectLst/>
                          <a:latin typeface="Arial" panose="020B0604020202020204" pitchFamily="34" charset="0"/>
                        </a:rPr>
                        <a:t>Lapsi asetetaan selälleen pehmeälle alustalle. Laulun tahtiin ruvetaan heiluttelemaan vauvaa lempeästi puolelta toiselle. Silmistä ja korvista laulettaessa silitellään näitä ruumiinosia. Nyt sen käännän -kohdassa autetaan vauvaa pyörähtämään ympäri ja kehutaan kovasti onnistuneesta suorituksesta!</a:t>
                      </a:r>
                      <a:br>
                        <a:rPr lang="fi-FI" dirty="0"/>
                      </a:br>
                      <a:br>
                        <a:rPr lang="fi-FI" dirty="0"/>
                      </a:br>
                      <a:r>
                        <a:rPr lang="fi-FI" sz="1600" b="0" i="1" dirty="0">
                          <a:solidFill>
                            <a:srgbClr val="222222"/>
                          </a:solidFill>
                          <a:effectLst/>
                          <a:latin typeface="Arial" panose="020B0604020202020204" pitchFamily="34" charset="0"/>
                        </a:rPr>
                        <a:t>Leivon </a:t>
                      </a:r>
                      <a:r>
                        <a:rPr lang="fi-FI" sz="1600" b="0" i="1" dirty="0" err="1">
                          <a:solidFill>
                            <a:srgbClr val="222222"/>
                          </a:solidFill>
                          <a:effectLst/>
                          <a:latin typeface="Arial" panose="020B0604020202020204" pitchFamily="34" charset="0"/>
                        </a:rPr>
                        <a:t>leivon</a:t>
                      </a:r>
                      <a:r>
                        <a:rPr lang="fi-FI" sz="1600" b="0" i="1" dirty="0">
                          <a:solidFill>
                            <a:srgbClr val="222222"/>
                          </a:solidFill>
                          <a:effectLst/>
                          <a:latin typeface="Arial" panose="020B0604020202020204" pitchFamily="34" charset="0"/>
                        </a:rPr>
                        <a:t> pullalasta</a:t>
                      </a:r>
                      <a:br>
                        <a:rPr lang="fi-FI" sz="1600" b="0" i="1" dirty="0">
                          <a:solidFill>
                            <a:srgbClr val="222222"/>
                          </a:solidFill>
                          <a:effectLst/>
                          <a:latin typeface="Arial" panose="020B0604020202020204" pitchFamily="34" charset="0"/>
                        </a:rPr>
                      </a:br>
                      <a:r>
                        <a:rPr lang="fi-FI" sz="1600" b="0" i="1" dirty="0" err="1">
                          <a:solidFill>
                            <a:srgbClr val="222222"/>
                          </a:solidFill>
                          <a:effectLst/>
                          <a:latin typeface="Arial" panose="020B0604020202020204" pitchFamily="34" charset="0"/>
                        </a:rPr>
                        <a:t>pullalaps</a:t>
                      </a:r>
                      <a:r>
                        <a:rPr lang="fi-FI" sz="1600" b="0" i="1" dirty="0">
                          <a:solidFill>
                            <a:srgbClr val="222222"/>
                          </a:solidFill>
                          <a:effectLst/>
                          <a:latin typeface="Arial" panose="020B0604020202020204" pitchFamily="34" charset="0"/>
                        </a:rPr>
                        <a:t>' on taikinasta.</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Silmät </a:t>
                      </a:r>
                      <a:r>
                        <a:rPr lang="fi-FI" sz="1600" b="0" i="1" dirty="0" err="1">
                          <a:solidFill>
                            <a:srgbClr val="222222"/>
                          </a:solidFill>
                          <a:effectLst/>
                          <a:latin typeface="Arial" panose="020B0604020202020204" pitchFamily="34" charset="0"/>
                        </a:rPr>
                        <a:t>sill</a:t>
                      </a:r>
                      <a:r>
                        <a:rPr lang="fi-FI" sz="1600" b="0" i="1" dirty="0">
                          <a:solidFill>
                            <a:srgbClr val="222222"/>
                          </a:solidFill>
                          <a:effectLst/>
                          <a:latin typeface="Arial" panose="020B0604020202020204" pitchFamily="34" charset="0"/>
                        </a:rPr>
                        <a:t>' on rusinasta</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Korvat korpun koppurasta,</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Nyt sen käännän, hui hai!!</a:t>
                      </a:r>
                      <a:endParaRPr lang="fi-FI" dirty="0"/>
                    </a:p>
                  </a:txBody>
                  <a:tcPr>
                    <a:solidFill>
                      <a:schemeClr val="accent1">
                        <a:lumMod val="20000"/>
                        <a:lumOff val="80000"/>
                      </a:schemeClr>
                    </a:solidFill>
                  </a:tcPr>
                </a:tc>
                <a:extLst>
                  <a:ext uri="{0D108BD9-81ED-4DB2-BD59-A6C34878D82A}">
                    <a16:rowId xmlns:a16="http://schemas.microsoft.com/office/drawing/2014/main" val="1087626349"/>
                  </a:ext>
                </a:extLst>
              </a:tr>
              <a:tr h="3011740">
                <a:tc>
                  <a:txBody>
                    <a:bodyPr/>
                    <a:lstStyle/>
                    <a:p>
                      <a:pPr algn="ctr"/>
                      <a:r>
                        <a:rPr lang="fi-FI" b="1" i="0" dirty="0">
                          <a:solidFill>
                            <a:srgbClr val="222222"/>
                          </a:solidFill>
                          <a:effectLst/>
                          <a:latin typeface="Arial" panose="020B0604020202020204" pitchFamily="34" charset="0"/>
                        </a:rPr>
                        <a:t>Vaippalaulu</a:t>
                      </a:r>
                      <a:r>
                        <a:rPr lang="fi-FI" b="0" i="0" dirty="0">
                          <a:solidFill>
                            <a:srgbClr val="222222"/>
                          </a:solidFill>
                          <a:effectLst/>
                          <a:latin typeface="Arial" panose="020B0604020202020204" pitchFamily="34" charset="0"/>
                        </a:rPr>
                        <a:t> (sävel ja sanat Henna </a:t>
                      </a:r>
                      <a:r>
                        <a:rPr lang="fi-FI" b="0" i="0" dirty="0" err="1">
                          <a:solidFill>
                            <a:srgbClr val="222222"/>
                          </a:solidFill>
                          <a:effectLst/>
                          <a:latin typeface="Arial" panose="020B0604020202020204" pitchFamily="34" charset="0"/>
                        </a:rPr>
                        <a:t>Leisiö</a:t>
                      </a:r>
                      <a:r>
                        <a:rPr lang="fi-FI" b="0" i="0" dirty="0">
                          <a:solidFill>
                            <a:srgbClr val="222222"/>
                          </a:solidFill>
                          <a:effectLst/>
                          <a:latin typeface="Arial" panose="020B0604020202020204" pitchFamily="34" charset="0"/>
                        </a:rPr>
                        <a:t>)</a:t>
                      </a:r>
                      <a:br>
                        <a:rPr lang="fi-FI" dirty="0"/>
                      </a:br>
                      <a:br>
                        <a:rPr lang="fi-FI" dirty="0"/>
                      </a:br>
                      <a:r>
                        <a:rPr lang="fi-FI" sz="1100" b="0" i="0" dirty="0">
                          <a:solidFill>
                            <a:srgbClr val="222222"/>
                          </a:solidFill>
                          <a:effectLst/>
                          <a:latin typeface="Arial" panose="020B0604020202020204" pitchFamily="34" charset="0"/>
                        </a:rPr>
                        <a:t>Käännä vauva selälleen vaipan vaihtoa varten ja aloita </a:t>
                      </a:r>
                      <a:r>
                        <a:rPr lang="fi-FI" sz="1100" b="0" i="0" dirty="0" err="1">
                          <a:solidFill>
                            <a:srgbClr val="222222"/>
                          </a:solidFill>
                          <a:effectLst/>
                          <a:latin typeface="Arial" panose="020B0604020202020204" pitchFamily="34" charset="0"/>
                        </a:rPr>
                        <a:t>loruttelu</a:t>
                      </a:r>
                      <a:r>
                        <a:rPr lang="fi-FI" sz="1100" b="0" i="0" dirty="0">
                          <a:solidFill>
                            <a:srgbClr val="222222"/>
                          </a:solidFill>
                          <a:effectLst/>
                          <a:latin typeface="Arial" panose="020B0604020202020204" pitchFamily="34" charset="0"/>
                        </a:rPr>
                        <a:t> ja kutittelu varpaista jo ennen kun vauva lähtee kiemurtelemaan pois. Tee lorun mukaiset liikkeet. Käsiä yhteen taputan-kohdassa voi taputtaa joko vauvan käsiä tai omiaan, molemmat herättävät yleensä sen verran kiinnostusta, että vauva malttaa pysyä hetken paikallaan.</a:t>
                      </a:r>
                      <a:br>
                        <a:rPr lang="fi-FI" dirty="0"/>
                      </a:br>
                      <a:br>
                        <a:rPr lang="fi-FI" dirty="0"/>
                      </a:br>
                      <a:r>
                        <a:rPr lang="fi-FI" sz="1600" b="0" i="1" dirty="0">
                          <a:solidFill>
                            <a:srgbClr val="222222"/>
                          </a:solidFill>
                          <a:effectLst/>
                          <a:latin typeface="Arial" panose="020B0604020202020204" pitchFamily="34" charset="0"/>
                        </a:rPr>
                        <a:t>Kutitan varpaasta vauvaa tätä</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on sillä tainnutkin olla hätä</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Vaihdan vaipan ja masuun puhallan</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ja käsiä yhteen taputan.</a:t>
                      </a:r>
                      <a:endParaRPr lang="fi-FI" dirty="0"/>
                    </a:p>
                  </a:txBody>
                  <a:tcPr>
                    <a:solidFill>
                      <a:schemeClr val="accent6">
                        <a:lumMod val="20000"/>
                        <a:lumOff val="80000"/>
                      </a:schemeClr>
                    </a:solidFill>
                  </a:tcPr>
                </a:tc>
                <a:tc>
                  <a:txBody>
                    <a:bodyPr/>
                    <a:lstStyle/>
                    <a:p>
                      <a:pPr algn="ctr"/>
                      <a:r>
                        <a:rPr lang="fi-FI" b="1" i="0" dirty="0">
                          <a:solidFill>
                            <a:srgbClr val="222222"/>
                          </a:solidFill>
                          <a:effectLst/>
                          <a:latin typeface="Arial" panose="020B0604020202020204" pitchFamily="34" charset="0"/>
                        </a:rPr>
                        <a:t> Ilo-ilo</a:t>
                      </a:r>
                      <a:r>
                        <a:rPr lang="fi-FI" b="0" i="0" dirty="0">
                          <a:solidFill>
                            <a:srgbClr val="222222"/>
                          </a:solidFill>
                          <a:effectLst/>
                          <a:latin typeface="Arial" panose="020B0604020202020204" pitchFamily="34" charset="0"/>
                        </a:rPr>
                        <a:t> (sävel ja sanat </a:t>
                      </a:r>
                      <a:r>
                        <a:rPr lang="fi-FI" b="0" i="0" dirty="0" err="1">
                          <a:solidFill>
                            <a:srgbClr val="222222"/>
                          </a:solidFill>
                          <a:effectLst/>
                          <a:latin typeface="Arial" panose="020B0604020202020204" pitchFamily="34" charset="0"/>
                        </a:rPr>
                        <a:t>trad</a:t>
                      </a:r>
                      <a:r>
                        <a:rPr lang="fi-FI" b="0" i="0" dirty="0">
                          <a:solidFill>
                            <a:srgbClr val="222222"/>
                          </a:solidFill>
                          <a:effectLst/>
                          <a:latin typeface="Arial" panose="020B0604020202020204" pitchFamily="34" charset="0"/>
                        </a:rPr>
                        <a:t>.)</a:t>
                      </a:r>
                      <a:br>
                        <a:rPr lang="fi-FI" dirty="0"/>
                      </a:br>
                      <a:br>
                        <a:rPr lang="fi-FI" dirty="0"/>
                      </a:br>
                      <a:r>
                        <a:rPr lang="fi-FI" sz="1100" b="0" i="0" dirty="0">
                          <a:solidFill>
                            <a:srgbClr val="222222"/>
                          </a:solidFill>
                          <a:effectLst/>
                          <a:latin typeface="Arial" panose="020B0604020202020204" pitchFamily="34" charset="0"/>
                        </a:rPr>
                        <a:t>Aseta pieni vauva istumaan kasvot eteenpäin vatsaasi nojaten ja itse istuva vauva polviesi päälle kasvot itseesi päin. Pitele kiinni vauvan käsistä tai vyötäröltä. Hei!-kohdassa nouse seisomaan ja ”heitä” lapsi oikein korkealle ilmaan. Laula tai loruta:</a:t>
                      </a:r>
                      <a:br>
                        <a:rPr lang="fi-FI" dirty="0"/>
                      </a:br>
                      <a:br>
                        <a:rPr lang="fi-FI" dirty="0"/>
                      </a:br>
                      <a:r>
                        <a:rPr lang="fi-FI" sz="1600" b="0" i="1" dirty="0">
                          <a:solidFill>
                            <a:srgbClr val="222222"/>
                          </a:solidFill>
                          <a:effectLst/>
                          <a:latin typeface="Arial" panose="020B0604020202020204" pitchFamily="34" charset="0"/>
                        </a:rPr>
                        <a:t>Ilo, ilo, meillä irti on</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vauva (tai lapsen nimi) se pomppii </a:t>
                      </a:r>
                    </a:p>
                    <a:p>
                      <a:pPr algn="ctr"/>
                      <a:r>
                        <a:rPr lang="fi-FI" sz="1600" b="0" i="1" dirty="0">
                          <a:solidFill>
                            <a:srgbClr val="222222"/>
                          </a:solidFill>
                          <a:effectLst/>
                          <a:latin typeface="Arial" panose="020B0604020202020204" pitchFamily="34" charset="0"/>
                        </a:rPr>
                        <a:t>POM </a:t>
                      </a:r>
                      <a:r>
                        <a:rPr lang="fi-FI" sz="1600" b="0" i="1" dirty="0" err="1">
                          <a:solidFill>
                            <a:srgbClr val="222222"/>
                          </a:solidFill>
                          <a:effectLst/>
                          <a:latin typeface="Arial" panose="020B0604020202020204" pitchFamily="34" charset="0"/>
                        </a:rPr>
                        <a:t>POM</a:t>
                      </a:r>
                      <a:r>
                        <a:rPr lang="fi-FI" sz="1600" b="0" i="1" dirty="0">
                          <a:solidFill>
                            <a:srgbClr val="222222"/>
                          </a:solidFill>
                          <a:effectLst/>
                          <a:latin typeface="Arial" panose="020B0604020202020204" pitchFamily="34" charset="0"/>
                        </a:rPr>
                        <a:t> </a:t>
                      </a:r>
                      <a:r>
                        <a:rPr lang="fi-FI" sz="1600" b="0" i="1" dirty="0" err="1">
                          <a:solidFill>
                            <a:srgbClr val="222222"/>
                          </a:solidFill>
                          <a:effectLst/>
                          <a:latin typeface="Arial" panose="020B0604020202020204" pitchFamily="34" charset="0"/>
                        </a:rPr>
                        <a:t>POM</a:t>
                      </a:r>
                      <a:br>
                        <a:rPr lang="fi-FI" sz="1600" b="0" i="1" dirty="0">
                          <a:solidFill>
                            <a:srgbClr val="222222"/>
                          </a:solidFill>
                          <a:effectLst/>
                          <a:latin typeface="Arial" panose="020B0604020202020204" pitchFamily="34" charset="0"/>
                        </a:rPr>
                      </a:br>
                      <a:r>
                        <a:rPr lang="fi-FI" sz="1600" b="0" i="1" dirty="0">
                          <a:solidFill>
                            <a:srgbClr val="222222"/>
                          </a:solidFill>
                          <a:effectLst/>
                          <a:latin typeface="Arial" panose="020B0604020202020204" pitchFamily="34" charset="0"/>
                        </a:rPr>
                        <a:t>yli koko permannon! </a:t>
                      </a:r>
                    </a:p>
                    <a:p>
                      <a:pPr algn="ctr"/>
                      <a:r>
                        <a:rPr lang="fi-FI" sz="1600" b="0" i="1" dirty="0">
                          <a:solidFill>
                            <a:srgbClr val="222222"/>
                          </a:solidFill>
                          <a:effectLst/>
                          <a:latin typeface="Arial" panose="020B0604020202020204" pitchFamily="34" charset="0"/>
                        </a:rPr>
                        <a:t>Hei!</a:t>
                      </a:r>
                      <a:endParaRPr lang="fi-FI" dirty="0"/>
                    </a:p>
                  </a:txBody>
                  <a:tcPr>
                    <a:solidFill>
                      <a:schemeClr val="accent5">
                        <a:lumMod val="20000"/>
                        <a:lumOff val="80000"/>
                      </a:schemeClr>
                    </a:solidFill>
                  </a:tcPr>
                </a:tc>
                <a:extLst>
                  <a:ext uri="{0D108BD9-81ED-4DB2-BD59-A6C34878D82A}">
                    <a16:rowId xmlns:a16="http://schemas.microsoft.com/office/drawing/2014/main" val="4116063249"/>
                  </a:ext>
                </a:extLst>
              </a:tr>
            </a:tbl>
          </a:graphicData>
        </a:graphic>
      </p:graphicFrame>
    </p:spTree>
    <p:extLst>
      <p:ext uri="{BB962C8B-B14F-4D97-AF65-F5344CB8AC3E}">
        <p14:creationId xmlns:p14="http://schemas.microsoft.com/office/powerpoint/2010/main" val="33168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AB8FF-BD68-DD00-561F-47F57B7B678A}"/>
              </a:ext>
            </a:extLst>
          </p:cNvPr>
          <p:cNvSpPr>
            <a:spLocks noGrp="1"/>
          </p:cNvSpPr>
          <p:nvPr>
            <p:ph type="title"/>
          </p:nvPr>
        </p:nvSpPr>
        <p:spPr>
          <a:xfrm>
            <a:off x="838200" y="365126"/>
            <a:ext cx="10515600" cy="558240"/>
          </a:xfrm>
        </p:spPr>
        <p:txBody>
          <a:bodyPr>
            <a:normAutofit fontScale="90000"/>
          </a:bodyPr>
          <a:lstStyle/>
          <a:p>
            <a:r>
              <a:rPr lang="fi-FI" dirty="0"/>
              <a:t>Kopioitava pohja: (saakohan tämän pystyyn?)</a:t>
            </a:r>
          </a:p>
        </p:txBody>
      </p:sp>
      <p:graphicFrame>
        <p:nvGraphicFramePr>
          <p:cNvPr id="4" name="Sisällön paikkamerkki 3">
            <a:extLst>
              <a:ext uri="{FF2B5EF4-FFF2-40B4-BE49-F238E27FC236}">
                <a16:creationId xmlns:a16="http://schemas.microsoft.com/office/drawing/2014/main" id="{19C9CC06-AA5A-39C2-1AB8-90A11A03FF2C}"/>
              </a:ext>
            </a:extLst>
          </p:cNvPr>
          <p:cNvGraphicFramePr>
            <a:graphicFrameLocks noGrp="1"/>
          </p:cNvGraphicFramePr>
          <p:nvPr>
            <p:ph idx="1"/>
            <p:extLst>
              <p:ext uri="{D42A27DB-BD31-4B8C-83A1-F6EECF244321}">
                <p14:modId xmlns:p14="http://schemas.microsoft.com/office/powerpoint/2010/main" val="1347770482"/>
              </p:ext>
            </p:extLst>
          </p:nvPr>
        </p:nvGraphicFramePr>
        <p:xfrm>
          <a:off x="838200" y="923365"/>
          <a:ext cx="10515600" cy="598879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561243810"/>
                    </a:ext>
                  </a:extLst>
                </a:gridCol>
              </a:tblGrid>
              <a:tr h="585921">
                <a:tc>
                  <a:txBody>
                    <a:bodyPr/>
                    <a:lstStyle/>
                    <a:p>
                      <a:r>
                        <a:rPr lang="fi-FI" dirty="0">
                          <a:solidFill>
                            <a:schemeClr val="tx1"/>
                          </a:solidFill>
                        </a:rPr>
                        <a:t>                                                           </a:t>
                      </a:r>
                      <a:r>
                        <a:rPr lang="fi-FI" sz="3600" dirty="0">
                          <a:solidFill>
                            <a:schemeClr val="tx1"/>
                          </a:solidFill>
                        </a:rPr>
                        <a:t>LEMPILUKUPAIKKANI</a:t>
                      </a:r>
                      <a:endParaRPr lang="fi-FI" dirty="0">
                        <a:solidFill>
                          <a:schemeClr val="tx1"/>
                        </a:solidFill>
                      </a:endParaRPr>
                    </a:p>
                  </a:txBody>
                  <a:tcPr>
                    <a:solidFill>
                      <a:srgbClr val="FFDF79"/>
                    </a:solidFill>
                  </a:tcPr>
                </a:tc>
                <a:extLst>
                  <a:ext uri="{0D108BD9-81ED-4DB2-BD59-A6C34878D82A}">
                    <a16:rowId xmlns:a16="http://schemas.microsoft.com/office/drawing/2014/main" val="1581805896"/>
                  </a:ext>
                </a:extLst>
              </a:tr>
              <a:tr h="1337179">
                <a:tc>
                  <a:txBody>
                    <a:bodyPr/>
                    <a:lstStyle/>
                    <a:p>
                      <a:endParaRPr lang="fi-FI" dirty="0"/>
                    </a:p>
                  </a:txBody>
                  <a:tcPr>
                    <a:solidFill>
                      <a:srgbClr val="FFF0C1"/>
                    </a:solidFill>
                  </a:tcPr>
                </a:tc>
                <a:extLst>
                  <a:ext uri="{0D108BD9-81ED-4DB2-BD59-A6C34878D82A}">
                    <a16:rowId xmlns:a16="http://schemas.microsoft.com/office/drawing/2014/main" val="871416776"/>
                  </a:ext>
                </a:extLst>
              </a:tr>
              <a:tr h="1337179">
                <a:tc>
                  <a:txBody>
                    <a:bodyPr/>
                    <a:lstStyle/>
                    <a:p>
                      <a:endParaRPr lang="fi-FI" dirty="0"/>
                    </a:p>
                  </a:txBody>
                  <a:tcPr>
                    <a:solidFill>
                      <a:srgbClr val="FFF0C1"/>
                    </a:solidFill>
                  </a:tcPr>
                </a:tc>
                <a:extLst>
                  <a:ext uri="{0D108BD9-81ED-4DB2-BD59-A6C34878D82A}">
                    <a16:rowId xmlns:a16="http://schemas.microsoft.com/office/drawing/2014/main" val="2560424868"/>
                  </a:ext>
                </a:extLst>
              </a:tr>
              <a:tr h="1337179">
                <a:tc>
                  <a:txBody>
                    <a:bodyPr/>
                    <a:lstStyle/>
                    <a:p>
                      <a:endParaRPr lang="fi-FI" dirty="0"/>
                    </a:p>
                  </a:txBody>
                  <a:tcPr>
                    <a:solidFill>
                      <a:srgbClr val="FFF0C1"/>
                    </a:solidFill>
                  </a:tcPr>
                </a:tc>
                <a:extLst>
                  <a:ext uri="{0D108BD9-81ED-4DB2-BD59-A6C34878D82A}">
                    <a16:rowId xmlns:a16="http://schemas.microsoft.com/office/drawing/2014/main" val="2644449614"/>
                  </a:ext>
                </a:extLst>
              </a:tr>
              <a:tr h="1337179">
                <a:tc>
                  <a:txBody>
                    <a:bodyPr/>
                    <a:lstStyle/>
                    <a:p>
                      <a:endParaRPr lang="fi-FI" dirty="0"/>
                    </a:p>
                  </a:txBody>
                  <a:tcPr>
                    <a:solidFill>
                      <a:srgbClr val="FFF0C1"/>
                    </a:solidFill>
                  </a:tcPr>
                </a:tc>
                <a:extLst>
                  <a:ext uri="{0D108BD9-81ED-4DB2-BD59-A6C34878D82A}">
                    <a16:rowId xmlns:a16="http://schemas.microsoft.com/office/drawing/2014/main" val="425054103"/>
                  </a:ext>
                </a:extLst>
              </a:tr>
            </a:tbl>
          </a:graphicData>
        </a:graphic>
      </p:graphicFrame>
      <p:pic>
        <p:nvPicPr>
          <p:cNvPr id="6" name="Kuva 5">
            <a:extLst>
              <a:ext uri="{FF2B5EF4-FFF2-40B4-BE49-F238E27FC236}">
                <a16:creationId xmlns:a16="http://schemas.microsoft.com/office/drawing/2014/main" id="{959DCE61-9E3A-4470-D762-B46170CF71C3}"/>
              </a:ext>
            </a:extLst>
          </p:cNvPr>
          <p:cNvPicPr>
            <a:picLocks noChangeAspect="1"/>
          </p:cNvPicPr>
          <p:nvPr/>
        </p:nvPicPr>
        <p:blipFill>
          <a:blip r:embed="rId2"/>
          <a:srcRect t="13464" b="10196"/>
          <a:stretch>
            <a:fillRect/>
          </a:stretch>
        </p:blipFill>
        <p:spPr>
          <a:xfrm>
            <a:off x="1007274" y="1622611"/>
            <a:ext cx="5438350" cy="5235389"/>
          </a:xfrm>
          <a:prstGeom prst="rect">
            <a:avLst/>
          </a:prstGeom>
        </p:spPr>
      </p:pic>
      <p:sp>
        <p:nvSpPr>
          <p:cNvPr id="7" name="Tekstiruutu 6">
            <a:extLst>
              <a:ext uri="{FF2B5EF4-FFF2-40B4-BE49-F238E27FC236}">
                <a16:creationId xmlns:a16="http://schemas.microsoft.com/office/drawing/2014/main" id="{AD3A03F4-D318-A122-65D4-783B096D860C}"/>
              </a:ext>
            </a:extLst>
          </p:cNvPr>
          <p:cNvSpPr txBox="1"/>
          <p:nvPr/>
        </p:nvSpPr>
        <p:spPr>
          <a:xfrm>
            <a:off x="2375647" y="3245224"/>
            <a:ext cx="2644588" cy="369332"/>
          </a:xfrm>
          <a:prstGeom prst="rect">
            <a:avLst/>
          </a:prstGeom>
          <a:noFill/>
        </p:spPr>
        <p:txBody>
          <a:bodyPr wrap="square" rtlCol="0">
            <a:spAutoFit/>
          </a:bodyPr>
          <a:lstStyle/>
          <a:p>
            <a:r>
              <a:rPr lang="fi-FI" dirty="0"/>
              <a:t>VALOKUVA / PIIRROS</a:t>
            </a:r>
          </a:p>
        </p:txBody>
      </p:sp>
      <p:cxnSp>
        <p:nvCxnSpPr>
          <p:cNvPr id="9" name="Suora yhdysviiva 8">
            <a:extLst>
              <a:ext uri="{FF2B5EF4-FFF2-40B4-BE49-F238E27FC236}">
                <a16:creationId xmlns:a16="http://schemas.microsoft.com/office/drawing/2014/main" id="{EE86B09B-320B-0168-DEF4-4A48D4A09C89}"/>
              </a:ext>
            </a:extLst>
          </p:cNvPr>
          <p:cNvCxnSpPr/>
          <p:nvPr/>
        </p:nvCxnSpPr>
        <p:spPr>
          <a:xfrm>
            <a:off x="6777318" y="2357718"/>
            <a:ext cx="41954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uora yhdysviiva 9">
            <a:extLst>
              <a:ext uri="{FF2B5EF4-FFF2-40B4-BE49-F238E27FC236}">
                <a16:creationId xmlns:a16="http://schemas.microsoft.com/office/drawing/2014/main" id="{06611B1C-1DAD-D1F4-CA41-ABBE19D6B3B2}"/>
              </a:ext>
            </a:extLst>
          </p:cNvPr>
          <p:cNvCxnSpPr/>
          <p:nvPr/>
        </p:nvCxnSpPr>
        <p:spPr>
          <a:xfrm>
            <a:off x="6777318" y="2716306"/>
            <a:ext cx="419548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Kuva 11">
            <a:extLst>
              <a:ext uri="{FF2B5EF4-FFF2-40B4-BE49-F238E27FC236}">
                <a16:creationId xmlns:a16="http://schemas.microsoft.com/office/drawing/2014/main" id="{436A319B-024E-2BF7-E141-AD10AA71672F}"/>
              </a:ext>
            </a:extLst>
          </p:cNvPr>
          <p:cNvPicPr>
            <a:picLocks noChangeAspect="1"/>
          </p:cNvPicPr>
          <p:nvPr/>
        </p:nvPicPr>
        <p:blipFill>
          <a:blip r:embed="rId3"/>
          <a:stretch>
            <a:fillRect/>
          </a:stretch>
        </p:blipFill>
        <p:spPr>
          <a:xfrm>
            <a:off x="6810580" y="4527353"/>
            <a:ext cx="4212701" cy="18290"/>
          </a:xfrm>
          <a:prstGeom prst="rect">
            <a:avLst/>
          </a:prstGeom>
        </p:spPr>
      </p:pic>
      <p:pic>
        <p:nvPicPr>
          <p:cNvPr id="14" name="Kuva 13">
            <a:extLst>
              <a:ext uri="{FF2B5EF4-FFF2-40B4-BE49-F238E27FC236}">
                <a16:creationId xmlns:a16="http://schemas.microsoft.com/office/drawing/2014/main" id="{10A333D9-DA54-39F2-8BBB-887FD62DA43B}"/>
              </a:ext>
            </a:extLst>
          </p:cNvPr>
          <p:cNvPicPr>
            <a:picLocks noChangeAspect="1"/>
          </p:cNvPicPr>
          <p:nvPr/>
        </p:nvPicPr>
        <p:blipFill>
          <a:blip r:embed="rId3"/>
          <a:stretch>
            <a:fillRect/>
          </a:stretch>
        </p:blipFill>
        <p:spPr>
          <a:xfrm>
            <a:off x="6793361" y="3433481"/>
            <a:ext cx="4212701" cy="18290"/>
          </a:xfrm>
          <a:prstGeom prst="rect">
            <a:avLst/>
          </a:prstGeom>
        </p:spPr>
      </p:pic>
      <p:cxnSp>
        <p:nvCxnSpPr>
          <p:cNvPr id="15" name="Suora yhdysviiva 14">
            <a:extLst>
              <a:ext uri="{FF2B5EF4-FFF2-40B4-BE49-F238E27FC236}">
                <a16:creationId xmlns:a16="http://schemas.microsoft.com/office/drawing/2014/main" id="{B6C51B32-A858-7B85-BC33-18087A00E302}"/>
              </a:ext>
            </a:extLst>
          </p:cNvPr>
          <p:cNvCxnSpPr/>
          <p:nvPr/>
        </p:nvCxnSpPr>
        <p:spPr>
          <a:xfrm>
            <a:off x="6810580" y="3810001"/>
            <a:ext cx="41954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uora yhdysviiva 15">
            <a:extLst>
              <a:ext uri="{FF2B5EF4-FFF2-40B4-BE49-F238E27FC236}">
                <a16:creationId xmlns:a16="http://schemas.microsoft.com/office/drawing/2014/main" id="{E45DBEAC-E567-D8C6-B8A1-175E9CB4B1F5}"/>
              </a:ext>
            </a:extLst>
          </p:cNvPr>
          <p:cNvCxnSpPr/>
          <p:nvPr/>
        </p:nvCxnSpPr>
        <p:spPr>
          <a:xfrm>
            <a:off x="6810580" y="4164965"/>
            <a:ext cx="419548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kstiruutu 19">
            <a:extLst>
              <a:ext uri="{FF2B5EF4-FFF2-40B4-BE49-F238E27FC236}">
                <a16:creationId xmlns:a16="http://schemas.microsoft.com/office/drawing/2014/main" id="{424DAC08-FF46-38DA-419D-3167A331A626}"/>
              </a:ext>
            </a:extLst>
          </p:cNvPr>
          <p:cNvSpPr txBox="1"/>
          <p:nvPr/>
        </p:nvSpPr>
        <p:spPr>
          <a:xfrm>
            <a:off x="6772836" y="1742965"/>
            <a:ext cx="3877235" cy="369332"/>
          </a:xfrm>
          <a:prstGeom prst="rect">
            <a:avLst/>
          </a:prstGeom>
          <a:noFill/>
        </p:spPr>
        <p:txBody>
          <a:bodyPr wrap="square" rtlCol="0">
            <a:spAutoFit/>
          </a:bodyPr>
          <a:lstStyle/>
          <a:p>
            <a:r>
              <a:rPr lang="fi-FI" dirty="0"/>
              <a:t>MINUN LEMPILUKUPAIKKANI ON…</a:t>
            </a:r>
          </a:p>
        </p:txBody>
      </p:sp>
      <p:sp>
        <p:nvSpPr>
          <p:cNvPr id="21" name="Tekstiruutu 20">
            <a:extLst>
              <a:ext uri="{FF2B5EF4-FFF2-40B4-BE49-F238E27FC236}">
                <a16:creationId xmlns:a16="http://schemas.microsoft.com/office/drawing/2014/main" id="{89140C80-F834-7DF0-1E6C-A5520A55799C}"/>
              </a:ext>
            </a:extLst>
          </p:cNvPr>
          <p:cNvSpPr txBox="1"/>
          <p:nvPr/>
        </p:nvSpPr>
        <p:spPr>
          <a:xfrm>
            <a:off x="6793361" y="2953966"/>
            <a:ext cx="2680447" cy="369332"/>
          </a:xfrm>
          <a:prstGeom prst="rect">
            <a:avLst/>
          </a:prstGeom>
          <a:noFill/>
        </p:spPr>
        <p:txBody>
          <a:bodyPr wrap="square" rtlCol="0">
            <a:spAutoFit/>
          </a:bodyPr>
          <a:lstStyle/>
          <a:p>
            <a:r>
              <a:rPr lang="fi-FI" dirty="0"/>
              <a:t>KOSKA…</a:t>
            </a:r>
          </a:p>
        </p:txBody>
      </p:sp>
    </p:spTree>
    <p:extLst>
      <p:ext uri="{BB962C8B-B14F-4D97-AF65-F5344CB8AC3E}">
        <p14:creationId xmlns:p14="http://schemas.microsoft.com/office/powerpoint/2010/main" val="115604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5C2494-0BC6-1907-F158-A3EB34A276D0}"/>
              </a:ext>
            </a:extLst>
          </p:cNvPr>
          <p:cNvSpPr>
            <a:spLocks noGrp="1"/>
          </p:cNvSpPr>
          <p:nvPr>
            <p:ph type="title"/>
          </p:nvPr>
        </p:nvSpPr>
        <p:spPr>
          <a:xfrm>
            <a:off x="838200" y="365126"/>
            <a:ext cx="10515600" cy="486522"/>
          </a:xfrm>
        </p:spPr>
        <p:txBody>
          <a:bodyPr>
            <a:normAutofit fontScale="90000"/>
          </a:bodyPr>
          <a:lstStyle/>
          <a:p>
            <a:r>
              <a:rPr lang="fi-FI" dirty="0"/>
              <a:t>Kopioitava pohja:  KUVA KIRJASTA, JONKA LUIN</a:t>
            </a:r>
          </a:p>
        </p:txBody>
      </p:sp>
      <p:pic>
        <p:nvPicPr>
          <p:cNvPr id="5" name="Sisällön paikkamerkki 4">
            <a:extLst>
              <a:ext uri="{FF2B5EF4-FFF2-40B4-BE49-F238E27FC236}">
                <a16:creationId xmlns:a16="http://schemas.microsoft.com/office/drawing/2014/main" id="{3330E5C8-3669-2BCB-ED1B-DF91467E9F61}"/>
              </a:ext>
            </a:extLst>
          </p:cNvPr>
          <p:cNvPicPr>
            <a:picLocks noGrp="1" noChangeAspect="1"/>
          </p:cNvPicPr>
          <p:nvPr>
            <p:ph idx="1"/>
          </p:nvPr>
        </p:nvPicPr>
        <p:blipFill>
          <a:blip r:embed="rId2"/>
          <a:stretch>
            <a:fillRect/>
          </a:stretch>
        </p:blipFill>
        <p:spPr>
          <a:xfrm>
            <a:off x="523034" y="851648"/>
            <a:ext cx="3516720" cy="5540187"/>
          </a:xfrm>
          <a:prstGeom prst="rect">
            <a:avLst/>
          </a:prstGeom>
        </p:spPr>
      </p:pic>
      <p:sp>
        <p:nvSpPr>
          <p:cNvPr id="6" name="Tekstiruutu 5">
            <a:extLst>
              <a:ext uri="{FF2B5EF4-FFF2-40B4-BE49-F238E27FC236}">
                <a16:creationId xmlns:a16="http://schemas.microsoft.com/office/drawing/2014/main" id="{6D2107C0-0CB8-7DFF-CA4B-152995BC0CEE}"/>
              </a:ext>
            </a:extLst>
          </p:cNvPr>
          <p:cNvSpPr txBox="1"/>
          <p:nvPr/>
        </p:nvSpPr>
        <p:spPr>
          <a:xfrm>
            <a:off x="5800165" y="1963271"/>
            <a:ext cx="4365811" cy="1754326"/>
          </a:xfrm>
          <a:prstGeom prst="rect">
            <a:avLst/>
          </a:prstGeom>
          <a:noFill/>
        </p:spPr>
        <p:txBody>
          <a:bodyPr wrap="square" rtlCol="0">
            <a:spAutoFit/>
          </a:bodyPr>
          <a:lstStyle/>
          <a:p>
            <a:endParaRPr lang="fi-FI" dirty="0"/>
          </a:p>
          <a:p>
            <a:r>
              <a:rPr lang="fi-FI" dirty="0"/>
              <a:t>OMA PIIRROS KEHYKSIIN</a:t>
            </a:r>
          </a:p>
          <a:p>
            <a:r>
              <a:rPr lang="fi-FI" dirty="0"/>
              <a:t>LUKEMANI KIRJAN NIMI + ARVIO HYMYNAAMOIN YLÄ TAI ALAPUOLELLE</a:t>
            </a:r>
          </a:p>
          <a:p>
            <a:endParaRPr lang="fi-FI" dirty="0"/>
          </a:p>
          <a:p>
            <a:r>
              <a:rPr lang="fi-FI" dirty="0"/>
              <a:t>TÄMÄKIN PYSTYASENTOON!</a:t>
            </a:r>
          </a:p>
        </p:txBody>
      </p:sp>
    </p:spTree>
    <p:extLst>
      <p:ext uri="{BB962C8B-B14F-4D97-AF65-F5344CB8AC3E}">
        <p14:creationId xmlns:p14="http://schemas.microsoft.com/office/powerpoint/2010/main" val="424609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C10329-F92A-2C62-5039-37464D4C4568}"/>
              </a:ext>
            </a:extLst>
          </p:cNvPr>
          <p:cNvSpPr>
            <a:spLocks noGrp="1"/>
          </p:cNvSpPr>
          <p:nvPr>
            <p:ph type="title"/>
          </p:nvPr>
        </p:nvSpPr>
        <p:spPr>
          <a:xfrm>
            <a:off x="838200" y="365126"/>
            <a:ext cx="10515600" cy="513416"/>
          </a:xfrm>
        </p:spPr>
        <p:txBody>
          <a:bodyPr>
            <a:normAutofit fontScale="90000"/>
          </a:bodyPr>
          <a:lstStyle/>
          <a:p>
            <a:r>
              <a:rPr lang="fi-FI" dirty="0"/>
              <a:t>Kopioitava pohja: vieraat sanat</a:t>
            </a:r>
          </a:p>
        </p:txBody>
      </p:sp>
      <p:pic>
        <p:nvPicPr>
          <p:cNvPr id="9" name="Sisällön paikkamerkki 8">
            <a:extLst>
              <a:ext uri="{FF2B5EF4-FFF2-40B4-BE49-F238E27FC236}">
                <a16:creationId xmlns:a16="http://schemas.microsoft.com/office/drawing/2014/main" id="{D7F6502A-9D06-E4E7-60A1-7E552801D38C}"/>
              </a:ext>
            </a:extLst>
          </p:cNvPr>
          <p:cNvPicPr>
            <a:picLocks noGrp="1" noChangeAspect="1"/>
          </p:cNvPicPr>
          <p:nvPr>
            <p:ph idx="1"/>
          </p:nvPr>
        </p:nvPicPr>
        <p:blipFill>
          <a:blip r:embed="rId2"/>
          <a:srcRect t="10580" b="10308"/>
          <a:stretch>
            <a:fillRect/>
          </a:stretch>
        </p:blipFill>
        <p:spPr>
          <a:xfrm>
            <a:off x="325483" y="968189"/>
            <a:ext cx="4351338" cy="3442447"/>
          </a:xfrm>
          <a:prstGeom prst="rect">
            <a:avLst/>
          </a:prstGeom>
        </p:spPr>
      </p:pic>
      <p:pic>
        <p:nvPicPr>
          <p:cNvPr id="11" name="Kuva 10">
            <a:extLst>
              <a:ext uri="{FF2B5EF4-FFF2-40B4-BE49-F238E27FC236}">
                <a16:creationId xmlns:a16="http://schemas.microsoft.com/office/drawing/2014/main" id="{7E7163B5-8264-3199-AD3B-5334A13015C9}"/>
              </a:ext>
            </a:extLst>
          </p:cNvPr>
          <p:cNvPicPr>
            <a:picLocks noChangeAspect="1"/>
          </p:cNvPicPr>
          <p:nvPr/>
        </p:nvPicPr>
        <p:blipFill>
          <a:blip r:embed="rId3"/>
          <a:stretch>
            <a:fillRect/>
          </a:stretch>
        </p:blipFill>
        <p:spPr>
          <a:xfrm rot="2072166">
            <a:off x="4313985" y="2843127"/>
            <a:ext cx="4352921" cy="3444539"/>
          </a:xfrm>
          <a:prstGeom prst="rect">
            <a:avLst/>
          </a:prstGeom>
        </p:spPr>
      </p:pic>
      <p:pic>
        <p:nvPicPr>
          <p:cNvPr id="13" name="Kuva 12">
            <a:extLst>
              <a:ext uri="{FF2B5EF4-FFF2-40B4-BE49-F238E27FC236}">
                <a16:creationId xmlns:a16="http://schemas.microsoft.com/office/drawing/2014/main" id="{6BAB61F2-4EA3-9FA5-B483-929DD208F45F}"/>
              </a:ext>
            </a:extLst>
          </p:cNvPr>
          <p:cNvPicPr>
            <a:picLocks noChangeAspect="1"/>
          </p:cNvPicPr>
          <p:nvPr/>
        </p:nvPicPr>
        <p:blipFill>
          <a:blip r:embed="rId3"/>
          <a:stretch>
            <a:fillRect/>
          </a:stretch>
        </p:blipFill>
        <p:spPr>
          <a:xfrm flipH="1">
            <a:off x="7694475" y="365126"/>
            <a:ext cx="4351338" cy="3444539"/>
          </a:xfrm>
          <a:prstGeom prst="rect">
            <a:avLst/>
          </a:prstGeom>
        </p:spPr>
      </p:pic>
      <p:sp>
        <p:nvSpPr>
          <p:cNvPr id="14" name="Tekstiruutu 13">
            <a:extLst>
              <a:ext uri="{FF2B5EF4-FFF2-40B4-BE49-F238E27FC236}">
                <a16:creationId xmlns:a16="http://schemas.microsoft.com/office/drawing/2014/main" id="{6A32462A-DD13-19C4-B9A7-C8B130682DAE}"/>
              </a:ext>
            </a:extLst>
          </p:cNvPr>
          <p:cNvSpPr txBox="1"/>
          <p:nvPr/>
        </p:nvSpPr>
        <p:spPr>
          <a:xfrm>
            <a:off x="1089885" y="1584344"/>
            <a:ext cx="2451173" cy="1938992"/>
          </a:xfrm>
          <a:prstGeom prst="rect">
            <a:avLst/>
          </a:prstGeom>
          <a:solidFill>
            <a:schemeClr val="bg1"/>
          </a:solidFill>
        </p:spPr>
        <p:txBody>
          <a:bodyPr wrap="square" rtlCol="0">
            <a:spAutoFit/>
          </a:bodyPr>
          <a:lstStyle/>
          <a:p>
            <a:r>
              <a:rPr lang="fi-FI" sz="1200" dirty="0"/>
              <a:t>UUSI SANA:</a:t>
            </a:r>
          </a:p>
          <a:p>
            <a:r>
              <a:rPr lang="fi-FI" sz="1200" dirty="0"/>
              <a:t>________________________________________________________________</a:t>
            </a:r>
          </a:p>
          <a:p>
            <a:endParaRPr lang="fi-FI" sz="1200" dirty="0"/>
          </a:p>
          <a:p>
            <a:r>
              <a:rPr lang="fi-FI" sz="1200" dirty="0"/>
              <a:t>SANAN SELITYS:</a:t>
            </a:r>
          </a:p>
          <a:p>
            <a:r>
              <a:rPr lang="fi-FI" sz="1200" dirty="0"/>
              <a:t>________________________________________________________________________________________________________________________________________________________________</a:t>
            </a:r>
          </a:p>
        </p:txBody>
      </p:sp>
      <p:pic>
        <p:nvPicPr>
          <p:cNvPr id="16" name="Kuva 15">
            <a:extLst>
              <a:ext uri="{FF2B5EF4-FFF2-40B4-BE49-F238E27FC236}">
                <a16:creationId xmlns:a16="http://schemas.microsoft.com/office/drawing/2014/main" id="{3D78DD37-9F26-6A02-510E-2212293F7329}"/>
              </a:ext>
            </a:extLst>
          </p:cNvPr>
          <p:cNvPicPr>
            <a:picLocks noChangeAspect="1"/>
          </p:cNvPicPr>
          <p:nvPr/>
        </p:nvPicPr>
        <p:blipFill>
          <a:blip r:embed="rId4"/>
          <a:stretch>
            <a:fillRect/>
          </a:stretch>
        </p:blipFill>
        <p:spPr>
          <a:xfrm>
            <a:off x="8896899" y="968189"/>
            <a:ext cx="2456901" cy="1975275"/>
          </a:xfrm>
          <a:prstGeom prst="rect">
            <a:avLst/>
          </a:prstGeom>
        </p:spPr>
      </p:pic>
      <p:pic>
        <p:nvPicPr>
          <p:cNvPr id="18" name="Kuva 17">
            <a:extLst>
              <a:ext uri="{FF2B5EF4-FFF2-40B4-BE49-F238E27FC236}">
                <a16:creationId xmlns:a16="http://schemas.microsoft.com/office/drawing/2014/main" id="{2300371B-B4F2-5847-9C89-9BDBCC8E65E2}"/>
              </a:ext>
            </a:extLst>
          </p:cNvPr>
          <p:cNvPicPr>
            <a:picLocks noChangeAspect="1"/>
          </p:cNvPicPr>
          <p:nvPr/>
        </p:nvPicPr>
        <p:blipFill>
          <a:blip r:embed="rId4"/>
          <a:stretch>
            <a:fillRect/>
          </a:stretch>
        </p:blipFill>
        <p:spPr>
          <a:xfrm>
            <a:off x="5147530" y="3577758"/>
            <a:ext cx="2456901" cy="1975275"/>
          </a:xfrm>
          <a:prstGeom prst="rect">
            <a:avLst/>
          </a:prstGeom>
        </p:spPr>
      </p:pic>
    </p:spTree>
    <p:extLst>
      <p:ext uri="{BB962C8B-B14F-4D97-AF65-F5344CB8AC3E}">
        <p14:creationId xmlns:p14="http://schemas.microsoft.com/office/powerpoint/2010/main" val="64640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C1B415-ECA7-6598-C3D6-051F6333218E}"/>
              </a:ext>
            </a:extLst>
          </p:cNvPr>
          <p:cNvSpPr>
            <a:spLocks noGrp="1"/>
          </p:cNvSpPr>
          <p:nvPr>
            <p:ph type="title"/>
          </p:nvPr>
        </p:nvSpPr>
        <p:spPr/>
        <p:txBody>
          <a:bodyPr/>
          <a:lstStyle/>
          <a:p>
            <a:r>
              <a:rPr lang="fi-FI" dirty="0"/>
              <a:t>Ohjeita sanaseikkailun arviointiin</a:t>
            </a:r>
          </a:p>
        </p:txBody>
      </p:sp>
      <p:sp>
        <p:nvSpPr>
          <p:cNvPr id="3" name="Sisällön paikkamerkki 2">
            <a:extLst>
              <a:ext uri="{FF2B5EF4-FFF2-40B4-BE49-F238E27FC236}">
                <a16:creationId xmlns:a16="http://schemas.microsoft.com/office/drawing/2014/main" id="{0ED6552F-EE44-8BC7-EAAC-1494D2585019}"/>
              </a:ext>
            </a:extLst>
          </p:cNvPr>
          <p:cNvSpPr>
            <a:spLocks noGrp="1"/>
          </p:cNvSpPr>
          <p:nvPr>
            <p:ph idx="1"/>
          </p:nvPr>
        </p:nvSpPr>
        <p:spPr/>
        <p:txBody>
          <a:bodyPr/>
          <a:lstStyle/>
          <a:p>
            <a:r>
              <a:rPr lang="fi-FI"/>
              <a:t>Miltä </a:t>
            </a:r>
            <a:r>
              <a:rPr lang="fi-FI" dirty="0"/>
              <a:t>teemaviikko on kokonaisuudessaan tuntunut? Jäikö siitä jotain toimintatapoja ihan normaalin arkeen?</a:t>
            </a:r>
          </a:p>
          <a:p>
            <a:r>
              <a:rPr lang="fi-FI" dirty="0"/>
              <a:t>Havainnoi lasten innostuneisuutta, uuden oppimista ja osallisuutta teemaviikon tehtäviin – isommilta lapsilta voi kysyä palautetta esim. peukkuäänestyksellä.</a:t>
            </a:r>
          </a:p>
          <a:p>
            <a:r>
              <a:rPr lang="fi-FI" dirty="0"/>
              <a:t>Onko kodin kanssa tehtävä yhteistyötehtävä ollut toimivaa? </a:t>
            </a:r>
          </a:p>
          <a:p>
            <a:endParaRPr lang="fi-FI" dirty="0"/>
          </a:p>
          <a:p>
            <a:r>
              <a:rPr lang="fi-FI" dirty="0"/>
              <a:t>Pyydä vanhempia täyttämään palautelomake (liitteenä).</a:t>
            </a:r>
          </a:p>
        </p:txBody>
      </p:sp>
    </p:spTree>
    <p:extLst>
      <p:ext uri="{BB962C8B-B14F-4D97-AF65-F5344CB8AC3E}">
        <p14:creationId xmlns:p14="http://schemas.microsoft.com/office/powerpoint/2010/main" val="37267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E88515F7-D2CB-8C5B-4DF4-FAFAFAC0B03E}"/>
              </a:ext>
            </a:extLst>
          </p:cNvPr>
          <p:cNvSpPr txBox="1"/>
          <p:nvPr/>
        </p:nvSpPr>
        <p:spPr>
          <a:xfrm>
            <a:off x="853440" y="1734712"/>
            <a:ext cx="9651999" cy="2862322"/>
          </a:xfrm>
          <a:prstGeom prst="rect">
            <a:avLst/>
          </a:prstGeom>
          <a:noFill/>
        </p:spPr>
        <p:txBody>
          <a:bodyPr wrap="square">
            <a:spAutoFit/>
          </a:bodyPr>
          <a:lstStyle/>
          <a:p>
            <a:pPr algn="ctr"/>
            <a:r>
              <a:rPr lang="fi-FI" sz="2400" b="0" dirty="0">
                <a:effectLst/>
                <a:latin typeface="YAFdJqiomRQ_0"/>
              </a:rPr>
              <a:t>Lähiaikuinen muista, että juuri sinä olet lapsellesi kovin tärkeä malli – jokainen yhteinen hetki, jaettu sana ja kuunneltu tarina rakentavat siltaa, ei vain teidän välillänne, vaan myös kohti vahvaa itsetuntoa ja elinikäistä oppimisen iloa, sillä kieli ei kehity vain sanoissa vaan kohtaamisissa. </a:t>
            </a:r>
            <a:endParaRPr lang="fi-FI" sz="2400" dirty="0">
              <a:effectLst/>
              <a:latin typeface="YAFdJqiomRQ_0"/>
            </a:endParaRPr>
          </a:p>
          <a:p>
            <a:pPr algn="ctr"/>
            <a:r>
              <a:rPr lang="fi-FI" sz="2400" b="0" dirty="0">
                <a:effectLst/>
                <a:latin typeface="YAFdJqiomRQ_0"/>
              </a:rPr>
              <a:t>Ole lempeä itsellesi ja luota, että läsnäolosi on lapsen tärkein tukipilari hänen puheen kehityksen matkallaan. </a:t>
            </a:r>
            <a:endParaRPr lang="fi-FI" sz="2400" dirty="0">
              <a:effectLst/>
              <a:latin typeface="YAFdJqiomRQ_0"/>
            </a:endParaRPr>
          </a:p>
          <a:p>
            <a:pPr algn="ctr"/>
            <a:r>
              <a:rPr lang="fi-FI" b="0" dirty="0">
                <a:effectLst/>
                <a:latin typeface="YAFdJqiomRQ_0"/>
              </a:rPr>
              <a:t>💛</a:t>
            </a:r>
            <a:endParaRPr lang="fi-FI" dirty="0">
              <a:effectLst/>
              <a:latin typeface="YAFdJqiomRQ_0"/>
            </a:endParaRPr>
          </a:p>
          <a:p>
            <a:pPr algn="ctr"/>
            <a:r>
              <a:rPr lang="fi-FI" b="0" i="0" dirty="0">
                <a:effectLst/>
                <a:latin typeface="YAFdJqiomRQ_0"/>
              </a:rPr>
              <a:t>Johanna </a:t>
            </a:r>
            <a:r>
              <a:rPr lang="fi-FI" b="0" i="0" dirty="0" err="1">
                <a:effectLst/>
                <a:latin typeface="YAFdJqiomRQ_0"/>
              </a:rPr>
              <a:t>Wardi</a:t>
            </a:r>
            <a:r>
              <a:rPr lang="fi-FI" b="0" i="0" dirty="0">
                <a:effectLst/>
                <a:latin typeface="YAFdJqiomRQ_0"/>
              </a:rPr>
              <a:t> 15.5.2025, </a:t>
            </a:r>
            <a:r>
              <a:rPr lang="fi-FI" b="0" i="0" dirty="0" err="1">
                <a:effectLst/>
                <a:latin typeface="YAFdJqiomRQ_0"/>
              </a:rPr>
              <a:t>Coronaria</a:t>
            </a:r>
            <a:endParaRPr lang="fi-FI" dirty="0">
              <a:effectLst/>
              <a:latin typeface="YAFdJqiomRQ_0"/>
            </a:endParaRPr>
          </a:p>
        </p:txBody>
      </p:sp>
    </p:spTree>
    <p:extLst>
      <p:ext uri="{BB962C8B-B14F-4D97-AF65-F5344CB8AC3E}">
        <p14:creationId xmlns:p14="http://schemas.microsoft.com/office/powerpoint/2010/main" val="416412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1BA03A-BFA5-EE8E-30C0-E6284286C151}"/>
              </a:ext>
            </a:extLst>
          </p:cNvPr>
          <p:cNvSpPr>
            <a:spLocks noGrp="1"/>
          </p:cNvSpPr>
          <p:nvPr>
            <p:ph type="title"/>
          </p:nvPr>
        </p:nvSpPr>
        <p:spPr/>
        <p:txBody>
          <a:bodyPr/>
          <a:lstStyle/>
          <a:p>
            <a:r>
              <a:rPr lang="fi-FI" dirty="0"/>
              <a:t>Mitä harjoitellaan</a:t>
            </a:r>
          </a:p>
        </p:txBody>
      </p:sp>
      <p:sp>
        <p:nvSpPr>
          <p:cNvPr id="3" name="Sisällön paikkamerkki 2">
            <a:extLst>
              <a:ext uri="{FF2B5EF4-FFF2-40B4-BE49-F238E27FC236}">
                <a16:creationId xmlns:a16="http://schemas.microsoft.com/office/drawing/2014/main" id="{06F1174B-1A05-4C9A-AA46-E6CE92D4C730}"/>
              </a:ext>
            </a:extLst>
          </p:cNvPr>
          <p:cNvSpPr>
            <a:spLocks noGrp="1"/>
          </p:cNvSpPr>
          <p:nvPr>
            <p:ph idx="1"/>
          </p:nvPr>
        </p:nvSpPr>
        <p:spPr>
          <a:xfrm>
            <a:off x="838200" y="1825625"/>
            <a:ext cx="10515600" cy="4667250"/>
          </a:xfrm>
        </p:spPr>
        <p:txBody>
          <a:bodyPr>
            <a:normAutofit fontScale="77500" lnSpcReduction="20000"/>
          </a:bodyPr>
          <a:lstStyle/>
          <a:p>
            <a:pPr marL="0" indent="0" algn="just">
              <a:buNone/>
            </a:pPr>
            <a:r>
              <a:rPr lang="fi-FI" dirty="0"/>
              <a:t>Lapsen laaja sanavarasto on ”työkalupakki”,</a:t>
            </a:r>
            <a:r>
              <a:rPr lang="fi-FI" dirty="0">
                <a:solidFill>
                  <a:srgbClr val="FF0000"/>
                </a:solidFill>
              </a:rPr>
              <a:t> </a:t>
            </a:r>
            <a:r>
              <a:rPr lang="fi-FI" dirty="0"/>
              <a:t>joka helpottaa arkipäivässä toimimista ja luo vahvan perustan kaikelle oppimiselle. </a:t>
            </a:r>
            <a:r>
              <a:rPr lang="fi-FI" b="1" dirty="0">
                <a:solidFill>
                  <a:srgbClr val="FF0000"/>
                </a:solidFill>
              </a:rPr>
              <a:t>Kun sanoja on käytettävissä paljon, maailma muuttuu jäsennellymmäksi ja helpommin hallittavammaksi. </a:t>
            </a:r>
            <a:r>
              <a:rPr lang="fi-FI" dirty="0"/>
              <a:t>Käytännössä sanavarasto toimii siltana lapsen sisäisen maailman ja ulkoisen todellisuuden välillä. </a:t>
            </a:r>
          </a:p>
          <a:p>
            <a:pPr marL="0" indent="0" algn="just">
              <a:buNone/>
            </a:pPr>
            <a:br>
              <a:rPr lang="fi-FI" dirty="0"/>
            </a:br>
            <a:r>
              <a:rPr lang="fi-FI" sz="2800" dirty="0"/>
              <a:t>Lasten kielen kehittymisessä on yksilöllisiä eroja: lapsi oppii, kun hän on siihen valmis. Kielellinen kehitys noudattaa kuitenkin yleensä tiettyä järjestystä </a:t>
            </a:r>
            <a:r>
              <a:rPr lang="fi-FI" sz="2800" dirty="0">
                <a:solidFill>
                  <a:srgbClr val="FF0000"/>
                </a:solidFill>
              </a:rPr>
              <a:t>(ks. Liite  1). </a:t>
            </a:r>
            <a:br>
              <a:rPr lang="fi-FI" sz="2800" dirty="0">
                <a:solidFill>
                  <a:srgbClr val="FF0000"/>
                </a:solidFill>
              </a:rPr>
            </a:br>
            <a:endParaRPr lang="fi-FI" dirty="0">
              <a:solidFill>
                <a:srgbClr val="FF0000"/>
              </a:solidFill>
            </a:endParaRPr>
          </a:p>
          <a:p>
            <a:pPr marL="0" indent="0" algn="just">
              <a:buNone/>
            </a:pPr>
            <a:r>
              <a:rPr lang="fi-FI" dirty="0"/>
              <a:t>Tällä viikolla panostamme varhaiskasvatuksessa erityisesti lapsen sanavaraston rakentamiseen ja rikastuttamiseen yhteistyössä perheiden kanssa.</a:t>
            </a:r>
          </a:p>
          <a:p>
            <a:pPr marL="0" indent="0">
              <a:buNone/>
            </a:pPr>
            <a:endParaRPr lang="fi-FI" dirty="0"/>
          </a:p>
          <a:p>
            <a:pPr marL="0" indent="0">
              <a:buNone/>
            </a:pPr>
            <a:endParaRPr lang="fi-FI" dirty="0"/>
          </a:p>
          <a:p>
            <a:pPr marL="0" indent="0">
              <a:buNone/>
            </a:pPr>
            <a:r>
              <a:rPr lang="fi-FI" b="1" dirty="0"/>
              <a:t>Muistathan: </a:t>
            </a:r>
          </a:p>
          <a:p>
            <a:pPr marL="0" indent="0">
              <a:buNone/>
            </a:pPr>
            <a:r>
              <a:rPr lang="fi-FI" sz="2800" dirty="0"/>
              <a:t>Valtakunnallisen suosituksen mukaan, ei ruutuaikaa alle 2-vuotiaille</a:t>
            </a:r>
            <a:br>
              <a:rPr lang="fi-FI" sz="2800" dirty="0"/>
            </a:br>
            <a:endParaRPr lang="fi-FI" dirty="0"/>
          </a:p>
        </p:txBody>
      </p:sp>
    </p:spTree>
    <p:extLst>
      <p:ext uri="{BB962C8B-B14F-4D97-AF65-F5344CB8AC3E}">
        <p14:creationId xmlns:p14="http://schemas.microsoft.com/office/powerpoint/2010/main" val="174909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ED106-0E15-B38C-0998-5B5C25ECAD22}"/>
              </a:ext>
            </a:extLst>
          </p:cNvPr>
          <p:cNvSpPr>
            <a:spLocks noGrp="1"/>
          </p:cNvSpPr>
          <p:nvPr>
            <p:ph type="title"/>
          </p:nvPr>
        </p:nvSpPr>
        <p:spPr/>
        <p:txBody>
          <a:bodyPr/>
          <a:lstStyle/>
          <a:p>
            <a:r>
              <a:rPr lang="fi-FI" dirty="0"/>
              <a:t>Laajan sanavaraston hyödyt mm.</a:t>
            </a:r>
          </a:p>
        </p:txBody>
      </p:sp>
      <p:sp>
        <p:nvSpPr>
          <p:cNvPr id="3" name="Sisällön paikkamerkki 2">
            <a:extLst>
              <a:ext uri="{FF2B5EF4-FFF2-40B4-BE49-F238E27FC236}">
                <a16:creationId xmlns:a16="http://schemas.microsoft.com/office/drawing/2014/main" id="{36F8FBEF-1299-745D-866D-2ABE7302437C}"/>
              </a:ext>
            </a:extLst>
          </p:cNvPr>
          <p:cNvSpPr>
            <a:spLocks noGrp="1"/>
          </p:cNvSpPr>
          <p:nvPr>
            <p:ph idx="1"/>
          </p:nvPr>
        </p:nvSpPr>
        <p:spPr>
          <a:xfrm>
            <a:off x="838200" y="1371600"/>
            <a:ext cx="10515600" cy="5121275"/>
          </a:xfrm>
        </p:spPr>
        <p:txBody>
          <a:bodyPr>
            <a:normAutofit fontScale="85000" lnSpcReduction="10000"/>
          </a:bodyPr>
          <a:lstStyle/>
          <a:p>
            <a:pPr lvl="1" algn="just">
              <a:lnSpc>
                <a:spcPct val="110000"/>
              </a:lnSpc>
              <a:spcBef>
                <a:spcPts val="700"/>
              </a:spcBef>
              <a:buSzPct val="100000"/>
            </a:pPr>
            <a:r>
              <a:rPr lang="fi-FI" b="1" dirty="0"/>
              <a:t>Vuorovaikutuksen sujuvoittaminen: </a:t>
            </a:r>
            <a:r>
              <a:rPr lang="fi-FI" dirty="0"/>
              <a:t>Lapsi pystyy kertomaan tarkasti, miltä hänestä tuntuu tai mitä hän tarvitsee, eli itseilmaisukyky paranee. Tämä vähentää kiukustumista ja väärinkäsityksiä leikeissä muiden lasten kanssa, eli tunne- ja vuorovaikutustaidot vahvistuvat. (Niilo Mäki instituutti)</a:t>
            </a:r>
          </a:p>
          <a:p>
            <a:pPr lvl="1" algn="just">
              <a:lnSpc>
                <a:spcPct val="110000"/>
              </a:lnSpc>
              <a:spcBef>
                <a:spcPts val="700"/>
              </a:spcBef>
              <a:buSzPct val="100000"/>
            </a:pPr>
            <a:r>
              <a:rPr lang="fi-FI" b="1" dirty="0"/>
              <a:t>Oppimisen helpottuminen: </a:t>
            </a:r>
            <a:r>
              <a:rPr lang="fi-FI" dirty="0"/>
              <a:t>uuden tiedon omaksuminen on helpompaa, kun pohjalla on valmiita käsitteitä joihin uusi tieto voi kiinnittyä. Sanavarasto ennustaa vahvasti myöhempää luetun ymmärtämistä ja koulumenestystä (Lukukeskus, Torppa ym. 2007)</a:t>
            </a:r>
          </a:p>
          <a:p>
            <a:pPr lvl="1" algn="just">
              <a:lnSpc>
                <a:spcPct val="110000"/>
              </a:lnSpc>
              <a:spcBef>
                <a:spcPts val="700"/>
              </a:spcBef>
              <a:buSzPct val="100000"/>
            </a:pPr>
            <a:r>
              <a:rPr lang="fi-FI" b="1" dirty="0"/>
              <a:t>Abstraktin ajattelun kehittäminen: </a:t>
            </a:r>
            <a:r>
              <a:rPr lang="fi-FI" dirty="0"/>
              <a:t>Laaja sanasto mahdollista sellaisten asioiden pohtimisen, jotka eivät ole tässä ja nyt, kuten monet käsitteet, menneisyys, tulevaisuus ja kuvitteelliset tilanteet (OPH). </a:t>
            </a:r>
          </a:p>
          <a:p>
            <a:pPr lvl="1" algn="just">
              <a:lnSpc>
                <a:spcPct val="110000"/>
              </a:lnSpc>
              <a:spcBef>
                <a:spcPts val="700"/>
              </a:spcBef>
              <a:buSzPct val="100000"/>
            </a:pPr>
            <a:r>
              <a:rPr lang="fi-FI" b="1" dirty="0"/>
              <a:t>Itsetunnon  vahvistaminen: </a:t>
            </a:r>
            <a:r>
              <a:rPr lang="fi-FI" dirty="0"/>
              <a:t>Kun lapsi kokee tulevansa kuulluksi ja ymmärretyksi, hänen luottamuksensa itseensä ja omiin sosiaalisiin taitoihinsa kasvaa (Lukukeskus)</a:t>
            </a:r>
          </a:p>
          <a:p>
            <a:pPr lvl="1" algn="just">
              <a:lnSpc>
                <a:spcPct val="110000"/>
              </a:lnSpc>
              <a:spcBef>
                <a:spcPts val="700"/>
              </a:spcBef>
              <a:buSzPct val="100000"/>
            </a:pPr>
            <a:r>
              <a:rPr lang="fi-FI" b="1" dirty="0"/>
              <a:t>Ajattelun monipuolistaminen: </a:t>
            </a:r>
            <a:r>
              <a:rPr lang="fi-FI" dirty="0"/>
              <a:t>Sanat ovat ajattelun välineitä. Mitä enemmän sanoja, sitä vivahteikkaammin lapsi pystyy havainnoimaan ympäristöään ja näkemäänsä (OPH)</a:t>
            </a:r>
          </a:p>
        </p:txBody>
      </p:sp>
    </p:spTree>
    <p:extLst>
      <p:ext uri="{BB962C8B-B14F-4D97-AF65-F5344CB8AC3E}">
        <p14:creationId xmlns:p14="http://schemas.microsoft.com/office/powerpoint/2010/main" val="46408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D23EA1-A53D-6EE3-E5FE-BF9BDE81DAC4}"/>
              </a:ext>
            </a:extLst>
          </p:cNvPr>
          <p:cNvSpPr>
            <a:spLocks noGrp="1"/>
          </p:cNvSpPr>
          <p:nvPr>
            <p:ph type="title"/>
          </p:nvPr>
        </p:nvSpPr>
        <p:spPr/>
        <p:txBody>
          <a:bodyPr/>
          <a:lstStyle/>
          <a:p>
            <a:r>
              <a:rPr lang="fi-FI" b="1" dirty="0">
                <a:solidFill>
                  <a:srgbClr val="FF0000"/>
                </a:solidFill>
              </a:rPr>
              <a:t>Kieli on opetuksen kohde ja väline!</a:t>
            </a:r>
          </a:p>
        </p:txBody>
      </p:sp>
      <p:sp>
        <p:nvSpPr>
          <p:cNvPr id="3" name="Sisällön paikkamerkki 2">
            <a:extLst>
              <a:ext uri="{FF2B5EF4-FFF2-40B4-BE49-F238E27FC236}">
                <a16:creationId xmlns:a16="http://schemas.microsoft.com/office/drawing/2014/main" id="{9E67308E-B9F6-E8C2-8C19-69FA3564215F}"/>
              </a:ext>
            </a:extLst>
          </p:cNvPr>
          <p:cNvSpPr>
            <a:spLocks noGrp="1"/>
          </p:cNvSpPr>
          <p:nvPr>
            <p:ph idx="1"/>
          </p:nvPr>
        </p:nvSpPr>
        <p:spPr>
          <a:xfrm>
            <a:off x="6562165" y="1219200"/>
            <a:ext cx="5190563" cy="4957763"/>
          </a:xfrm>
        </p:spPr>
        <p:txBody>
          <a:bodyPr>
            <a:normAutofit fontScale="55000" lnSpcReduction="20000"/>
          </a:bodyPr>
          <a:lstStyle/>
          <a:p>
            <a:pPr marL="228600" lvl="0" indent="-190500" algn="l" rtl="0">
              <a:lnSpc>
                <a:spcPct val="110000"/>
              </a:lnSpc>
              <a:spcBef>
                <a:spcPts val="700"/>
              </a:spcBef>
              <a:spcAft>
                <a:spcPts val="0"/>
              </a:spcAft>
              <a:buSzPct val="100000"/>
              <a:buChar char="•"/>
            </a:pPr>
            <a:r>
              <a:rPr lang="fi-FI" sz="2800" dirty="0"/>
              <a:t>Lohjan vasu (2023): s. 42 Kielten rikas maailma otsikon alla: ” Lasten huoltajia kannustetaan hyödyntämään kirjastojen palveluita sekä lukemaan lapsilleen.” </a:t>
            </a:r>
            <a:r>
              <a:rPr lang="fi-FI" sz="2800" dirty="0">
                <a:solidFill>
                  <a:srgbClr val="FF0000"/>
                </a:solidFill>
              </a:rPr>
              <a:t>Tarkista Lohjan </a:t>
            </a:r>
            <a:r>
              <a:rPr lang="fi-FI" sz="2800" dirty="0" err="1">
                <a:solidFill>
                  <a:srgbClr val="FF0000"/>
                </a:solidFill>
              </a:rPr>
              <a:t>esiopetussuunitelma</a:t>
            </a:r>
            <a:r>
              <a:rPr lang="fi-FI" sz="2800" dirty="0">
                <a:solidFill>
                  <a:srgbClr val="FF0000"/>
                </a:solidFill>
              </a:rPr>
              <a:t> (onko sama yllä oleva teksti myös siellä)</a:t>
            </a:r>
          </a:p>
          <a:p>
            <a:pPr marL="228600" lvl="0" indent="-190500" algn="l" rtl="0">
              <a:lnSpc>
                <a:spcPct val="110000"/>
              </a:lnSpc>
              <a:spcBef>
                <a:spcPts val="700"/>
              </a:spcBef>
              <a:spcAft>
                <a:spcPts val="0"/>
              </a:spcAft>
              <a:buSzPct val="100000"/>
              <a:buChar char="•"/>
            </a:pPr>
            <a:r>
              <a:rPr lang="fi-FI" sz="2800" dirty="0"/>
              <a:t>Lohjan esiopetuksen opetussuunnitelman perusteet 2025 (kohta Yhteistyö huoltajien kanssa, sivu 19 , Kielten rikas maailma, sivut 23-24 sekä Kieleen ja kulttuuriin liittyviä tarkentavia kysymyksiä, sivu 31 “Esiopetusta toteutetaan lasten hyvinvoinnin edistämiseksi yhteistyössä huoltajien kanssa.” / “ Esiopetuksessa keskeistä on vahvistaa lapsen kiinnostusta ja uteliaisuutta puhuttua kieltä sekä lukemista ja kirjoittamista kohtaan…Opetuksessa käytetään monipuolisesti lastenkirjallisuutta. Lapsia rohkaistaan tutkimaan ja lukemaan oman taitonsa mukaisesti erilaisia tekstejä sekä kertomaan ja ilmaisemaan eri tavoin kuulemastaan ja lukemastaan.” / “Yhteistyö kodin ja esiopetuksen välillä mahdollistaa huoltajien osuuden ja tukee lapsen kokonaisvaltaista kehitystä.”</a:t>
            </a:r>
          </a:p>
          <a:p>
            <a:pPr marL="228600" lvl="0" indent="-190500" algn="l" rtl="0">
              <a:lnSpc>
                <a:spcPct val="110000"/>
              </a:lnSpc>
              <a:spcBef>
                <a:spcPts val="700"/>
              </a:spcBef>
              <a:spcAft>
                <a:spcPts val="0"/>
              </a:spcAft>
              <a:buSzPct val="100000"/>
              <a:buChar char="•"/>
            </a:pPr>
            <a:r>
              <a:rPr lang="fi-FI" sz="2800" dirty="0"/>
              <a:t>Tutkimustietoa mm. Lue Lapselle sivustolta &amp; Lukukeskuksen sivuilta</a:t>
            </a:r>
            <a:endParaRPr lang="fi-FI" dirty="0"/>
          </a:p>
        </p:txBody>
      </p:sp>
      <p:pic>
        <p:nvPicPr>
          <p:cNvPr id="5" name="Kuva 4">
            <a:extLst>
              <a:ext uri="{FF2B5EF4-FFF2-40B4-BE49-F238E27FC236}">
                <a16:creationId xmlns:a16="http://schemas.microsoft.com/office/drawing/2014/main" id="{3E8EF5EE-8823-B59F-7D5B-99ACC007155C}"/>
              </a:ext>
            </a:extLst>
          </p:cNvPr>
          <p:cNvPicPr>
            <a:picLocks noChangeAspect="1"/>
          </p:cNvPicPr>
          <p:nvPr/>
        </p:nvPicPr>
        <p:blipFill>
          <a:blip r:embed="rId2"/>
          <a:stretch>
            <a:fillRect/>
          </a:stretch>
        </p:blipFill>
        <p:spPr>
          <a:xfrm>
            <a:off x="583186" y="1380565"/>
            <a:ext cx="5272397" cy="5477435"/>
          </a:xfrm>
          <a:prstGeom prst="rect">
            <a:avLst/>
          </a:prstGeom>
        </p:spPr>
      </p:pic>
    </p:spTree>
    <p:extLst>
      <p:ext uri="{BB962C8B-B14F-4D97-AF65-F5344CB8AC3E}">
        <p14:creationId xmlns:p14="http://schemas.microsoft.com/office/powerpoint/2010/main" val="931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EF8FE6-02B8-FA14-46BF-62D03C0EF3E6}"/>
              </a:ext>
            </a:extLst>
          </p:cNvPr>
          <p:cNvSpPr>
            <a:spLocks noGrp="1"/>
          </p:cNvSpPr>
          <p:nvPr>
            <p:ph type="title"/>
          </p:nvPr>
        </p:nvSpPr>
        <p:spPr>
          <a:xfrm>
            <a:off x="838200" y="365126"/>
            <a:ext cx="10515600" cy="235510"/>
          </a:xfrm>
        </p:spPr>
        <p:txBody>
          <a:bodyPr>
            <a:normAutofit fontScale="90000"/>
          </a:bodyPr>
          <a:lstStyle/>
          <a:p>
            <a:endParaRPr lang="fi-FI" dirty="0"/>
          </a:p>
        </p:txBody>
      </p:sp>
      <p:pic>
        <p:nvPicPr>
          <p:cNvPr id="5" name="Sisällön paikkamerkki 4">
            <a:extLst>
              <a:ext uri="{FF2B5EF4-FFF2-40B4-BE49-F238E27FC236}">
                <a16:creationId xmlns:a16="http://schemas.microsoft.com/office/drawing/2014/main" id="{084C4A34-D9B8-BB9E-DC95-A57CC254AD15}"/>
              </a:ext>
            </a:extLst>
          </p:cNvPr>
          <p:cNvPicPr>
            <a:picLocks noGrp="1" noChangeAspect="1"/>
          </p:cNvPicPr>
          <p:nvPr>
            <p:ph idx="1"/>
          </p:nvPr>
        </p:nvPicPr>
        <p:blipFill>
          <a:blip r:embed="rId2"/>
          <a:stretch>
            <a:fillRect/>
          </a:stretch>
        </p:blipFill>
        <p:spPr>
          <a:xfrm>
            <a:off x="838201" y="268941"/>
            <a:ext cx="10515600" cy="6113929"/>
          </a:xfrm>
          <a:prstGeom prst="rect">
            <a:avLst/>
          </a:prstGeom>
        </p:spPr>
      </p:pic>
    </p:spTree>
    <p:extLst>
      <p:ext uri="{BB962C8B-B14F-4D97-AF65-F5344CB8AC3E}">
        <p14:creationId xmlns:p14="http://schemas.microsoft.com/office/powerpoint/2010/main" val="99662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A89E8A-A5FC-0873-FC90-D299021CB419}"/>
              </a:ext>
            </a:extLst>
          </p:cNvPr>
          <p:cNvSpPr>
            <a:spLocks noGrp="1"/>
          </p:cNvSpPr>
          <p:nvPr>
            <p:ph type="title"/>
          </p:nvPr>
        </p:nvSpPr>
        <p:spPr/>
        <p:txBody>
          <a:bodyPr/>
          <a:lstStyle/>
          <a:p>
            <a:r>
              <a:rPr lang="fi-FI" dirty="0"/>
              <a:t>Miten harjoitellaan?</a:t>
            </a:r>
          </a:p>
        </p:txBody>
      </p:sp>
      <p:sp>
        <p:nvSpPr>
          <p:cNvPr id="3" name="Sisällön paikkamerkki 2">
            <a:extLst>
              <a:ext uri="{FF2B5EF4-FFF2-40B4-BE49-F238E27FC236}">
                <a16:creationId xmlns:a16="http://schemas.microsoft.com/office/drawing/2014/main" id="{D14465B8-02E4-6B3A-2380-BA680F80F69E}"/>
              </a:ext>
            </a:extLst>
          </p:cNvPr>
          <p:cNvSpPr>
            <a:spLocks noGrp="1"/>
          </p:cNvSpPr>
          <p:nvPr>
            <p:ph idx="1"/>
          </p:nvPr>
        </p:nvSpPr>
        <p:spPr>
          <a:xfrm>
            <a:off x="838200" y="1825624"/>
            <a:ext cx="10515600" cy="4575175"/>
          </a:xfrm>
        </p:spPr>
        <p:txBody>
          <a:bodyPr>
            <a:normAutofit fontScale="92500"/>
          </a:bodyPr>
          <a:lstStyle/>
          <a:p>
            <a:pPr marL="0" indent="0">
              <a:buNone/>
            </a:pPr>
            <a:r>
              <a:rPr lang="fi-FI" dirty="0"/>
              <a:t>Tällä viikolla sanavarastoa rikastutetaan monipuolisesti lastenkirjallisuuden avulla seuraavilla tavoilla:</a:t>
            </a:r>
          </a:p>
          <a:p>
            <a:pPr lvl="1"/>
            <a:r>
              <a:rPr lang="fi-FI" b="1" dirty="0"/>
              <a:t>Varataan joka päivälle riittävästi aikaa </a:t>
            </a:r>
            <a:r>
              <a:rPr lang="fi-FI" dirty="0"/>
              <a:t>kuvakirjojen ääneen lukemiselle, silloin kun lapsi on vielä virkeä (lepohetken lisäksi erillinen hetki)</a:t>
            </a:r>
          </a:p>
          <a:p>
            <a:pPr lvl="1"/>
            <a:r>
              <a:rPr lang="fi-FI" b="1" dirty="0"/>
              <a:t>Luetaan vuorovaikutteisesti</a:t>
            </a:r>
            <a:r>
              <a:rPr lang="fi-FI" dirty="0"/>
              <a:t>: tutkitaan, ihmetellään, kysellään, kerrotaan ja keskustellaan</a:t>
            </a:r>
          </a:p>
          <a:p>
            <a:pPr lvl="1"/>
            <a:r>
              <a:rPr lang="fi-FI" b="1" dirty="0"/>
              <a:t>Nimetään ja selitetään</a:t>
            </a:r>
            <a:r>
              <a:rPr lang="fi-FI" dirty="0"/>
              <a:t> kirjassa esiintyviä</a:t>
            </a:r>
            <a:r>
              <a:rPr lang="fi-FI" b="1" dirty="0"/>
              <a:t> sanoja</a:t>
            </a:r>
            <a:r>
              <a:rPr lang="fi-FI" dirty="0"/>
              <a:t>, joita lapsi ei vielä ymmärrä</a:t>
            </a:r>
          </a:p>
          <a:p>
            <a:pPr lvl="1"/>
            <a:r>
              <a:rPr lang="fi-FI" dirty="0"/>
              <a:t>Kirjan sanastoa </a:t>
            </a:r>
            <a:r>
              <a:rPr lang="fi-FI" b="1" dirty="0"/>
              <a:t>toistetaan</a:t>
            </a:r>
            <a:r>
              <a:rPr lang="fi-FI" dirty="0"/>
              <a:t> ja otetaan </a:t>
            </a:r>
            <a:r>
              <a:rPr lang="fi-FI" b="1" dirty="0"/>
              <a:t>aktiivisesti käyttöön </a:t>
            </a:r>
            <a:r>
              <a:rPr lang="fi-FI" dirty="0"/>
              <a:t>arjen eri tilanteissa (kuvatauluja seinälle)</a:t>
            </a:r>
          </a:p>
          <a:p>
            <a:pPr lvl="1"/>
            <a:r>
              <a:rPr lang="fi-FI" dirty="0"/>
              <a:t>Luettua</a:t>
            </a:r>
            <a:r>
              <a:rPr lang="fi-FI" b="1" dirty="0"/>
              <a:t> </a:t>
            </a:r>
            <a:r>
              <a:rPr lang="fi-FI" dirty="0"/>
              <a:t>työstetään</a:t>
            </a:r>
            <a:r>
              <a:rPr lang="fi-FI" b="1" dirty="0"/>
              <a:t> </a:t>
            </a:r>
            <a:r>
              <a:rPr lang="fi-FI" dirty="0"/>
              <a:t>varhaiskasvatuksessa erilaisia </a:t>
            </a:r>
            <a:r>
              <a:rPr lang="fi-FI" b="1" dirty="0"/>
              <a:t>luovia menetelmiä </a:t>
            </a:r>
            <a:r>
              <a:rPr lang="fi-FI" dirty="0"/>
              <a:t>hyödyntäen</a:t>
            </a:r>
          </a:p>
          <a:p>
            <a:pPr lvl="1"/>
            <a:r>
              <a:rPr lang="fi-FI" b="1" dirty="0"/>
              <a:t>Tehdään ikätasoisesti suunniteltuja tehtäviä</a:t>
            </a:r>
            <a:r>
              <a:rPr lang="fi-FI" dirty="0"/>
              <a:t> varhaiskasvatuksessa ja kotona</a:t>
            </a:r>
          </a:p>
          <a:p>
            <a:pPr lvl="1"/>
            <a:endParaRPr lang="fi-FI" dirty="0"/>
          </a:p>
          <a:p>
            <a:pPr lvl="1"/>
            <a:endParaRPr lang="fi-FI" dirty="0"/>
          </a:p>
        </p:txBody>
      </p:sp>
    </p:spTree>
    <p:extLst>
      <p:ext uri="{BB962C8B-B14F-4D97-AF65-F5344CB8AC3E}">
        <p14:creationId xmlns:p14="http://schemas.microsoft.com/office/powerpoint/2010/main" val="206510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390052-2D5B-EFB0-9162-CA2CD747C519}"/>
              </a:ext>
            </a:extLst>
          </p:cNvPr>
          <p:cNvSpPr>
            <a:spLocks noGrp="1"/>
          </p:cNvSpPr>
          <p:nvPr>
            <p:ph type="title"/>
          </p:nvPr>
        </p:nvSpPr>
        <p:spPr/>
        <p:txBody>
          <a:bodyPr/>
          <a:lstStyle/>
          <a:p>
            <a:r>
              <a:rPr lang="fi-FI" dirty="0"/>
              <a:t>Ennakkovalmistelut  (</a:t>
            </a:r>
            <a:r>
              <a:rPr lang="fi-FI" dirty="0" err="1"/>
              <a:t>vakaopelle</a:t>
            </a:r>
            <a:r>
              <a:rPr lang="fi-FI" dirty="0"/>
              <a:t>)</a:t>
            </a:r>
          </a:p>
        </p:txBody>
      </p:sp>
      <p:sp>
        <p:nvSpPr>
          <p:cNvPr id="3" name="Sisällön paikkamerkki 2">
            <a:extLst>
              <a:ext uri="{FF2B5EF4-FFF2-40B4-BE49-F238E27FC236}">
                <a16:creationId xmlns:a16="http://schemas.microsoft.com/office/drawing/2014/main" id="{F7975E54-5543-5B61-09E0-1502F06A83F6}"/>
              </a:ext>
            </a:extLst>
          </p:cNvPr>
          <p:cNvSpPr>
            <a:spLocks noGrp="1"/>
          </p:cNvSpPr>
          <p:nvPr>
            <p:ph idx="1"/>
          </p:nvPr>
        </p:nvSpPr>
        <p:spPr/>
        <p:txBody>
          <a:bodyPr>
            <a:normAutofit fontScale="77500" lnSpcReduction="20000"/>
          </a:bodyPr>
          <a:lstStyle/>
          <a:p>
            <a:pPr algn="just"/>
            <a:r>
              <a:rPr lang="fi-FI" dirty="0"/>
              <a:t>Havainnoi lasten kiinnostuksen kohteita ja lainaa kirjastosta ryhmällesi sopivia kuvakirjoja</a:t>
            </a:r>
          </a:p>
          <a:p>
            <a:pPr algn="just"/>
            <a:r>
              <a:rPr lang="fi-FI" dirty="0"/>
              <a:t>Tutustu lainaamiisi kirjoihin itse etukäteen ja pohdi samalla, miten kirjaa voisi käsitellä lasten kanssa</a:t>
            </a:r>
          </a:p>
          <a:p>
            <a:pPr algn="just"/>
            <a:r>
              <a:rPr lang="fi-FI" dirty="0"/>
              <a:t>Varaa päivärytmiin riittäväsi aikaa lukuhetkeen ja kirjojen kanssa työskentelyyn lasten kanssa – huomioi lasten vireystaso</a:t>
            </a:r>
          </a:p>
          <a:p>
            <a:pPr algn="just"/>
            <a:r>
              <a:rPr lang="fi-FI" dirty="0"/>
              <a:t>Suunnittele lukemiselle sopiva rauhallinen tila ja tapa näyttää kirjaa siten, että kaikki näkevät kuvat</a:t>
            </a:r>
          </a:p>
          <a:p>
            <a:pPr algn="just"/>
            <a:r>
              <a:rPr lang="fi-FI" dirty="0"/>
              <a:t>Pohdi etukäteen luetun käsittelyyn sopivia luovia menetelmiä, mutta pysy avoimena lasten omille ehdotuksille</a:t>
            </a:r>
          </a:p>
          <a:p>
            <a:pPr algn="just"/>
            <a:r>
              <a:rPr lang="fi-FI" dirty="0"/>
              <a:t>Kopioi vanhemmille ”Sanaseikkailu”-esite – huomioi ikäjaottelu kopioidessasi! (ei kaikkia sivuja kaikille) Kopioi vakaan ja kierto lyhyen sivun yli</a:t>
            </a:r>
          </a:p>
          <a:p>
            <a:pPr algn="just"/>
            <a:r>
              <a:rPr lang="fi-FI" dirty="0"/>
              <a:t> Huomioi ikäryhmäsi yhteistyötehtävät ja valmistele niihin tarvittavat asiat (kopioi tarvittavat liitteet)</a:t>
            </a:r>
          </a:p>
        </p:txBody>
      </p:sp>
    </p:spTree>
    <p:extLst>
      <p:ext uri="{BB962C8B-B14F-4D97-AF65-F5344CB8AC3E}">
        <p14:creationId xmlns:p14="http://schemas.microsoft.com/office/powerpoint/2010/main" val="85891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413E2-9C2B-1621-BA44-1FECA61B9D3C}"/>
              </a:ext>
            </a:extLst>
          </p:cNvPr>
          <p:cNvSpPr>
            <a:spLocks noGrp="1"/>
          </p:cNvSpPr>
          <p:nvPr>
            <p:ph type="title"/>
          </p:nvPr>
        </p:nvSpPr>
        <p:spPr>
          <a:xfrm>
            <a:off x="838200" y="365126"/>
            <a:ext cx="10515600" cy="600076"/>
          </a:xfrm>
        </p:spPr>
        <p:txBody>
          <a:bodyPr>
            <a:normAutofit/>
          </a:bodyPr>
          <a:lstStyle/>
          <a:p>
            <a:r>
              <a:rPr lang="fi-FI" sz="3600" dirty="0"/>
              <a:t>Viikon sisältö koteihin tiivistettynä:</a:t>
            </a:r>
          </a:p>
        </p:txBody>
      </p:sp>
      <p:sp>
        <p:nvSpPr>
          <p:cNvPr id="3" name="Sisällön paikkamerkki 2">
            <a:extLst>
              <a:ext uri="{FF2B5EF4-FFF2-40B4-BE49-F238E27FC236}">
                <a16:creationId xmlns:a16="http://schemas.microsoft.com/office/drawing/2014/main" id="{AE61B76C-0C32-5B11-8542-FE9A182C0129}"/>
              </a:ext>
            </a:extLst>
          </p:cNvPr>
          <p:cNvSpPr>
            <a:spLocks noGrp="1"/>
          </p:cNvSpPr>
          <p:nvPr>
            <p:ph idx="1"/>
          </p:nvPr>
        </p:nvSpPr>
        <p:spPr>
          <a:xfrm>
            <a:off x="838200" y="1391920"/>
            <a:ext cx="10515600" cy="5100955"/>
          </a:xfrm>
        </p:spPr>
        <p:txBody>
          <a:bodyPr>
            <a:normAutofit/>
          </a:bodyPr>
          <a:lstStyle/>
          <a:p>
            <a:pPr marL="0" indent="0">
              <a:spcBef>
                <a:spcPts val="0"/>
              </a:spcBef>
              <a:buClr>
                <a:schemeClr val="dk1"/>
              </a:buClr>
              <a:buSzPts val="1800"/>
              <a:buNone/>
            </a:pPr>
            <a:endParaRPr lang="fi-FI" dirty="0"/>
          </a:p>
          <a:p>
            <a:pPr marL="0" indent="0">
              <a:spcBef>
                <a:spcPts val="0"/>
              </a:spcBef>
              <a:buClr>
                <a:schemeClr val="dk1"/>
              </a:buClr>
              <a:buSzPts val="1800"/>
              <a:buNone/>
            </a:pPr>
            <a:endParaRPr lang="fi-FI" dirty="0"/>
          </a:p>
          <a:p>
            <a:pPr marL="285750" indent="-285750">
              <a:spcBef>
                <a:spcPts val="0"/>
              </a:spcBef>
              <a:buClr>
                <a:schemeClr val="dk1"/>
              </a:buClr>
              <a:buSzPts val="1800"/>
              <a:buFont typeface="Arial"/>
              <a:buChar char="•"/>
            </a:pPr>
            <a:endParaRPr lang="fi-FI" dirty="0"/>
          </a:p>
          <a:p>
            <a:pPr marL="0" marR="0" lvl="0" indent="0" algn="l" rtl="0">
              <a:spcBef>
                <a:spcPts val="0"/>
              </a:spcBef>
              <a:spcAft>
                <a:spcPts val="0"/>
              </a:spcAft>
              <a:buClr>
                <a:schemeClr val="dk1"/>
              </a:buClr>
              <a:buSzPts val="1800"/>
              <a:buNone/>
            </a:pPr>
            <a:endParaRPr lang="fi-FI" dirty="0"/>
          </a:p>
        </p:txBody>
      </p:sp>
      <p:graphicFrame>
        <p:nvGraphicFramePr>
          <p:cNvPr id="4" name="Taulukko 3">
            <a:extLst>
              <a:ext uri="{FF2B5EF4-FFF2-40B4-BE49-F238E27FC236}">
                <a16:creationId xmlns:a16="http://schemas.microsoft.com/office/drawing/2014/main" id="{D0E74E0D-3627-AE30-BD83-93E0038B6EF4}"/>
              </a:ext>
            </a:extLst>
          </p:cNvPr>
          <p:cNvGraphicFramePr>
            <a:graphicFrameLocks noGrp="1"/>
          </p:cNvGraphicFramePr>
          <p:nvPr>
            <p:extLst>
              <p:ext uri="{D42A27DB-BD31-4B8C-83A1-F6EECF244321}">
                <p14:modId xmlns:p14="http://schemas.microsoft.com/office/powerpoint/2010/main" val="3611463152"/>
              </p:ext>
            </p:extLst>
          </p:nvPr>
        </p:nvGraphicFramePr>
        <p:xfrm>
          <a:off x="1046480" y="965201"/>
          <a:ext cx="10444480" cy="5525949"/>
        </p:xfrm>
        <a:graphic>
          <a:graphicData uri="http://schemas.openxmlformats.org/drawingml/2006/table">
            <a:tbl>
              <a:tblPr firstRow="1" bandRow="1">
                <a:tableStyleId>{5C22544A-7EE6-4342-B048-85BDC9FD1C3A}</a:tableStyleId>
              </a:tblPr>
              <a:tblGrid>
                <a:gridCol w="5059680">
                  <a:extLst>
                    <a:ext uri="{9D8B030D-6E8A-4147-A177-3AD203B41FA5}">
                      <a16:colId xmlns:a16="http://schemas.microsoft.com/office/drawing/2014/main" val="4057699546"/>
                    </a:ext>
                  </a:extLst>
                </a:gridCol>
                <a:gridCol w="5384800">
                  <a:extLst>
                    <a:ext uri="{9D8B030D-6E8A-4147-A177-3AD203B41FA5}">
                      <a16:colId xmlns:a16="http://schemas.microsoft.com/office/drawing/2014/main" val="2738386193"/>
                    </a:ext>
                  </a:extLst>
                </a:gridCol>
              </a:tblGrid>
              <a:tr h="2752269">
                <a:tc>
                  <a:txBody>
                    <a:bodyPr/>
                    <a:lstStyle/>
                    <a:p>
                      <a:pPr marL="0" indent="0">
                        <a:spcBef>
                          <a:spcPts val="0"/>
                        </a:spcBef>
                        <a:buClr>
                          <a:schemeClr val="dk1"/>
                        </a:buClr>
                        <a:buSzPts val="1800"/>
                        <a:buNone/>
                      </a:pPr>
                      <a:r>
                        <a:rPr lang="fi-FI" sz="2000" dirty="0">
                          <a:solidFill>
                            <a:schemeClr val="tx1"/>
                          </a:solidFill>
                        </a:rPr>
                        <a:t>0-1-vuotiaat</a:t>
                      </a:r>
                      <a:br>
                        <a:rPr lang="fi-FI" dirty="0">
                          <a:solidFill>
                            <a:schemeClr val="tx1"/>
                          </a:solidFill>
                        </a:rPr>
                      </a:br>
                      <a:r>
                        <a:rPr lang="fi-FI" sz="1600" b="0" dirty="0">
                          <a:solidFill>
                            <a:schemeClr val="tx1"/>
                          </a:solidFill>
                        </a:rPr>
                        <a:t>1. </a:t>
                      </a:r>
                      <a:r>
                        <a:rPr lang="fi-FI" sz="1600" b="1" dirty="0">
                          <a:solidFill>
                            <a:schemeClr val="tx1"/>
                          </a:solidFill>
                        </a:rPr>
                        <a:t>Laula ja </a:t>
                      </a:r>
                      <a:r>
                        <a:rPr lang="fi-FI" sz="1600" b="1" dirty="0" err="1">
                          <a:solidFill>
                            <a:schemeClr val="tx1"/>
                          </a:solidFill>
                        </a:rPr>
                        <a:t>loruttele</a:t>
                      </a:r>
                      <a:endParaRPr lang="fi-FI" sz="1600" b="1" dirty="0">
                        <a:solidFill>
                          <a:schemeClr val="tx1"/>
                        </a:solidFill>
                      </a:endParaRPr>
                    </a:p>
                    <a:p>
                      <a:pPr marL="0" indent="0">
                        <a:spcBef>
                          <a:spcPts val="0"/>
                        </a:spcBef>
                        <a:buClr>
                          <a:schemeClr val="dk1"/>
                        </a:buClr>
                        <a:buSzPts val="1800"/>
                        <a:buNone/>
                      </a:pPr>
                      <a:r>
                        <a:rPr lang="fi-FI" sz="1600" b="0" dirty="0">
                          <a:solidFill>
                            <a:schemeClr val="tx1"/>
                          </a:solidFill>
                        </a:rPr>
                        <a:t>2. </a:t>
                      </a:r>
                      <a:r>
                        <a:rPr lang="fi-FI" sz="1600" b="1" dirty="0">
                          <a:solidFill>
                            <a:schemeClr val="tx1"/>
                          </a:solidFill>
                        </a:rPr>
                        <a:t>Nimeä</a:t>
                      </a:r>
                      <a:r>
                        <a:rPr lang="fi-FI" sz="1600" b="0" dirty="0">
                          <a:solidFill>
                            <a:schemeClr val="tx1"/>
                          </a:solidFill>
                        </a:rPr>
                        <a:t> esineitä ja asioita kirjan kuvista</a:t>
                      </a:r>
                    </a:p>
                    <a:p>
                      <a:pPr marL="0" indent="0">
                        <a:spcBef>
                          <a:spcPts val="0"/>
                        </a:spcBef>
                        <a:buClr>
                          <a:schemeClr val="dk1"/>
                        </a:buClr>
                        <a:buSzPts val="1800"/>
                        <a:buNone/>
                      </a:pPr>
                      <a:r>
                        <a:rPr lang="fi-FI" sz="1600" b="0" dirty="0">
                          <a:solidFill>
                            <a:schemeClr val="tx1"/>
                          </a:solidFill>
                        </a:rPr>
                        <a:t>3. </a:t>
                      </a:r>
                      <a:r>
                        <a:rPr lang="fi-FI" sz="1600" b="1" dirty="0">
                          <a:solidFill>
                            <a:schemeClr val="tx1"/>
                          </a:solidFill>
                        </a:rPr>
                        <a:t>Eläydy</a:t>
                      </a:r>
                      <a:r>
                        <a:rPr lang="fi-FI" sz="1600" b="0" dirty="0">
                          <a:solidFill>
                            <a:schemeClr val="tx1"/>
                          </a:solidFill>
                        </a:rPr>
                        <a:t> ja luo ääni- tai liiketehosteita</a:t>
                      </a:r>
                      <a:br>
                        <a:rPr lang="fi-FI" sz="1600" b="0" dirty="0">
                          <a:solidFill>
                            <a:schemeClr val="tx1"/>
                          </a:solidFill>
                        </a:rPr>
                      </a:br>
                      <a:r>
                        <a:rPr lang="fi-FI" sz="1600" b="0" dirty="0">
                          <a:solidFill>
                            <a:schemeClr val="tx1"/>
                          </a:solidFill>
                        </a:rPr>
                        <a:t>4. Muista lämmin</a:t>
                      </a:r>
                      <a:r>
                        <a:rPr lang="fi-FI" sz="1600" b="1" dirty="0">
                          <a:solidFill>
                            <a:schemeClr val="tx1"/>
                          </a:solidFill>
                        </a:rPr>
                        <a:t> vuorovaikutus </a:t>
                      </a:r>
                      <a:r>
                        <a:rPr lang="fi-FI" sz="1600" b="0" dirty="0">
                          <a:solidFill>
                            <a:schemeClr val="tx1"/>
                          </a:solidFill>
                        </a:rPr>
                        <a:t>ja lapsen pieniinkin vuorovaikutusaloitteisiin vastaaminen.</a:t>
                      </a:r>
                      <a:br>
                        <a:rPr lang="fi-FI" sz="1600" b="0" dirty="0">
                          <a:solidFill>
                            <a:schemeClr val="tx1"/>
                          </a:solidFill>
                        </a:rPr>
                      </a:br>
                      <a:endParaRPr lang="fi-FI" sz="1600" b="0" dirty="0">
                        <a:solidFill>
                          <a:schemeClr val="tx1"/>
                        </a:solidFill>
                      </a:endParaRPr>
                    </a:p>
                    <a:p>
                      <a:pPr marL="0" indent="0">
                        <a:spcBef>
                          <a:spcPts val="0"/>
                        </a:spcBef>
                        <a:buClr>
                          <a:schemeClr val="dk1"/>
                        </a:buClr>
                        <a:buSzPts val="1800"/>
                        <a:buNone/>
                      </a:pPr>
                      <a:r>
                        <a:rPr lang="fi-FI" sz="1600" dirty="0">
                          <a:solidFill>
                            <a:schemeClr val="tx1"/>
                          </a:solidFill>
                        </a:rPr>
                        <a:t>Yhteistyötehtävä:</a:t>
                      </a:r>
                      <a:br>
                        <a:rPr lang="fi-FI" sz="1600" dirty="0">
                          <a:solidFill>
                            <a:schemeClr val="tx1"/>
                          </a:solidFill>
                        </a:rPr>
                      </a:br>
                      <a:r>
                        <a:rPr lang="fi-FI" sz="1600" b="0" dirty="0">
                          <a:solidFill>
                            <a:schemeClr val="tx1"/>
                          </a:solidFill>
                        </a:rPr>
                        <a:t>Lempikirjanäyttely. Muista varata aikaa kirjojen lukemiselle pienryhmissä.</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fi-FI" dirty="0">
                          <a:solidFill>
                            <a:schemeClr val="tx1"/>
                          </a:solidFill>
                        </a:rPr>
                        <a:t>2-3-vuotiaat</a:t>
                      </a:r>
                    </a:p>
                    <a:p>
                      <a:pPr marL="342900" indent="-342900">
                        <a:buAutoNum type="arabicPeriod"/>
                      </a:pPr>
                      <a:r>
                        <a:rPr lang="fi-FI" sz="1600" b="0" dirty="0">
                          <a:solidFill>
                            <a:schemeClr val="tx1"/>
                          </a:solidFill>
                        </a:rPr>
                        <a:t>Lue sama kirja </a:t>
                      </a:r>
                      <a:r>
                        <a:rPr lang="fi-FI" sz="1600" b="1" dirty="0">
                          <a:solidFill>
                            <a:schemeClr val="tx1"/>
                          </a:solidFill>
                        </a:rPr>
                        <a:t>monta kertaa</a:t>
                      </a:r>
                      <a:r>
                        <a:rPr lang="fi-FI" sz="1600" b="0" dirty="0">
                          <a:solidFill>
                            <a:schemeClr val="tx1"/>
                          </a:solidFill>
                        </a:rPr>
                        <a:t>, jokaisella lukukerralla voit huomata uuden asian.</a:t>
                      </a:r>
                    </a:p>
                    <a:p>
                      <a:pPr marL="342900" indent="-342900">
                        <a:buAutoNum type="arabicPeriod"/>
                      </a:pPr>
                      <a:r>
                        <a:rPr lang="fi-FI" sz="1600" b="1" dirty="0">
                          <a:solidFill>
                            <a:schemeClr val="tx1"/>
                          </a:solidFill>
                        </a:rPr>
                        <a:t>Laajenna </a:t>
                      </a:r>
                      <a:r>
                        <a:rPr lang="fi-FI" sz="1600" b="0" dirty="0">
                          <a:solidFill>
                            <a:schemeClr val="tx1"/>
                          </a:solidFill>
                        </a:rPr>
                        <a:t>lapsen lauseita kannustavasti, kysele ja teen pieniä arvoituksia luetusta. </a:t>
                      </a:r>
                    </a:p>
                    <a:p>
                      <a:pPr marL="342900" indent="-342900">
                        <a:buAutoNum type="arabicPeriod"/>
                      </a:pPr>
                      <a:r>
                        <a:rPr lang="fi-FI" sz="1600" b="1" dirty="0">
                          <a:solidFill>
                            <a:schemeClr val="tx1"/>
                          </a:solidFill>
                        </a:rPr>
                        <a:t>Peilaa kirjan tapahtumia lapsen elämään</a:t>
                      </a:r>
                      <a:r>
                        <a:rPr lang="fi-FI" sz="1600" b="0" dirty="0">
                          <a:solidFill>
                            <a:schemeClr val="tx1"/>
                          </a:solidFill>
                        </a:rPr>
                        <a:t>, yhdistä tarina yhdessä koettuihin asioihin.</a:t>
                      </a:r>
                    </a:p>
                    <a:p>
                      <a:pPr marL="342900" indent="-342900">
                        <a:buAutoNum type="arabicPeriod"/>
                      </a:pPr>
                      <a:r>
                        <a:rPr lang="fi-FI" sz="1600" b="1" dirty="0">
                          <a:solidFill>
                            <a:schemeClr val="tx1"/>
                          </a:solidFill>
                        </a:rPr>
                        <a:t>Rohkaise</a:t>
                      </a:r>
                      <a:r>
                        <a:rPr lang="fi-FI" sz="1600" b="0" dirty="0">
                          <a:solidFill>
                            <a:schemeClr val="tx1"/>
                          </a:solidFill>
                        </a:rPr>
                        <a:t> lasta kertomaan ja puhumaan itse! </a:t>
                      </a:r>
                    </a:p>
                    <a:p>
                      <a:pPr marL="0" indent="0">
                        <a:buNone/>
                      </a:pPr>
                      <a:r>
                        <a:rPr lang="fi-FI" sz="1600" dirty="0">
                          <a:solidFill>
                            <a:schemeClr val="tx1"/>
                          </a:solidFill>
                        </a:rPr>
                        <a:t>Yhteistyötehtävä: </a:t>
                      </a:r>
                      <a:r>
                        <a:rPr lang="fi-FI" sz="1600" b="0" dirty="0">
                          <a:solidFill>
                            <a:schemeClr val="tx1"/>
                          </a:solidFill>
                        </a:rPr>
                        <a:t>Lempilukupaikkani-näyttely (tulosta vanhempien lähettämät kuvat kollaasiksi ryhmän seinälle)</a:t>
                      </a:r>
                      <a:endParaRPr lang="sv-FI" sz="16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188657"/>
                  </a:ext>
                </a:extLst>
              </a:tr>
              <a:tr h="2673805">
                <a:tc>
                  <a:txBody>
                    <a:bodyPr/>
                    <a:lstStyle/>
                    <a:p>
                      <a:r>
                        <a:rPr lang="fi-FI" b="1" dirty="0"/>
                        <a:t>4-5-vuotiaat</a:t>
                      </a:r>
                    </a:p>
                    <a:p>
                      <a:pPr marL="342900" indent="-342900">
                        <a:buAutoNum type="arabicPeriod"/>
                      </a:pPr>
                      <a:r>
                        <a:rPr lang="fi-FI" sz="1600" b="1" dirty="0"/>
                        <a:t>Nimeä </a:t>
                      </a:r>
                      <a:r>
                        <a:rPr lang="fi-FI" sz="1600" b="0" dirty="0"/>
                        <a:t>kirjassa esiintyviä </a:t>
                      </a:r>
                      <a:r>
                        <a:rPr lang="fi-FI" sz="1600" b="1" dirty="0"/>
                        <a:t>tunteita.</a:t>
                      </a:r>
                    </a:p>
                    <a:p>
                      <a:pPr marL="342900" indent="-342900">
                        <a:buAutoNum type="arabicPeriod"/>
                      </a:pPr>
                      <a:r>
                        <a:rPr lang="fi-FI" sz="1600" b="0" dirty="0"/>
                        <a:t>Anna lapsen </a:t>
                      </a:r>
                      <a:r>
                        <a:rPr lang="fi-FI" sz="1600" b="1" dirty="0"/>
                        <a:t>muistella, ennustaa tai jatkaa tarinaa</a:t>
                      </a:r>
                      <a:r>
                        <a:rPr lang="fi-FI" sz="1600" b="0" dirty="0"/>
                        <a:t>. </a:t>
                      </a:r>
                    </a:p>
                    <a:p>
                      <a:pPr marL="342900" indent="-342900">
                        <a:buAutoNum type="arabicPeriod"/>
                      </a:pPr>
                      <a:r>
                        <a:rPr lang="fi-FI" sz="1600" b="1" dirty="0"/>
                        <a:t>Kysy </a:t>
                      </a:r>
                      <a:r>
                        <a:rPr lang="fi-FI" sz="1600" b="0" dirty="0"/>
                        <a:t>luetusta avoimia kysymyksiä.</a:t>
                      </a:r>
                    </a:p>
                    <a:p>
                      <a:pPr marL="342900" indent="-342900">
                        <a:buAutoNum type="arabicPeriod"/>
                      </a:pPr>
                      <a:r>
                        <a:rPr lang="fi-FI" sz="1600" b="1" dirty="0"/>
                        <a:t>Muistelkaa ja kertokaa </a:t>
                      </a:r>
                      <a:r>
                        <a:rPr lang="fi-FI" sz="1600" b="0" dirty="0"/>
                        <a:t>tarinaa omin sanoin -&gt; tehkää tarinasta </a:t>
                      </a:r>
                      <a:r>
                        <a:rPr lang="fi-FI" sz="1600" b="1" dirty="0"/>
                        <a:t>draamaleikki</a:t>
                      </a:r>
                      <a:r>
                        <a:rPr lang="fi-FI" sz="1600" b="0" dirty="0"/>
                        <a:t>!</a:t>
                      </a:r>
                    </a:p>
                    <a:p>
                      <a:pPr marL="342900" indent="-342900">
                        <a:buAutoNum type="arabicPeriod"/>
                      </a:pPr>
                      <a:endParaRPr lang="fi-FI" sz="1600" b="1" dirty="0"/>
                    </a:p>
                    <a:p>
                      <a:pPr marL="0" indent="0">
                        <a:buNone/>
                      </a:pPr>
                      <a:r>
                        <a:rPr lang="fi-FI" sz="1600" b="1" dirty="0"/>
                        <a:t>Yhteistyötehtävä: </a:t>
                      </a:r>
                      <a:r>
                        <a:rPr lang="fi-FI" sz="1600" b="0" dirty="0"/>
                        <a:t>Kopioi vanhemmille piirustuspohja. Lapsi saa kertoa kuvasta ja kuva laitetaan seinälle.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fi-FI" b="1" dirty="0"/>
                        <a:t>6-7-vuotiaat</a:t>
                      </a:r>
                    </a:p>
                    <a:p>
                      <a:pPr marL="342900" indent="-342900">
                        <a:buAutoNum type="arabicPeriod"/>
                      </a:pPr>
                      <a:r>
                        <a:rPr lang="fi-FI" sz="1600" b="0" dirty="0"/>
                        <a:t>Etsikää tai keksikää kirjasta </a:t>
                      </a:r>
                      <a:r>
                        <a:rPr lang="fi-FI" sz="1600" b="1" dirty="0"/>
                        <a:t>riimisanoja.</a:t>
                      </a:r>
                    </a:p>
                    <a:p>
                      <a:pPr marL="342900" indent="-342900">
                        <a:buAutoNum type="arabicPeriod"/>
                      </a:pPr>
                      <a:r>
                        <a:rPr lang="fi-FI" sz="1600" b="0" dirty="0"/>
                        <a:t>Kerro tarina uudelleen </a:t>
                      </a:r>
                      <a:r>
                        <a:rPr lang="fi-FI" sz="1600" b="1" dirty="0"/>
                        <a:t>vastakohtia </a:t>
                      </a:r>
                      <a:r>
                        <a:rPr lang="fi-FI" sz="1600" b="0" dirty="0"/>
                        <a:t>käyttämällä: </a:t>
                      </a:r>
                      <a:r>
                        <a:rPr lang="fi-FI" sz="1400" b="0" dirty="0"/>
                        <a:t>”Pieni hiiri asui metsässä -&gt; suuri elefantti vieraili kaupungissa.”</a:t>
                      </a:r>
                    </a:p>
                    <a:p>
                      <a:pPr marL="342900" indent="-342900">
                        <a:buAutoNum type="arabicPeriod"/>
                      </a:pPr>
                      <a:r>
                        <a:rPr lang="fi-FI" sz="1600" b="0" dirty="0"/>
                        <a:t>Huomioidaan luetusta </a:t>
                      </a:r>
                      <a:r>
                        <a:rPr lang="fi-FI" sz="1600" b="1" dirty="0"/>
                        <a:t>vieraat sanat </a:t>
                      </a:r>
                      <a:r>
                        <a:rPr lang="fi-FI" sz="1600" b="0" dirty="0"/>
                        <a:t>ja selitetään ne lapsille.</a:t>
                      </a:r>
                    </a:p>
                    <a:p>
                      <a:pPr marL="342900" indent="-342900">
                        <a:buAutoNum type="arabicPeriod"/>
                      </a:pPr>
                      <a:r>
                        <a:rPr lang="fi-FI" sz="1600" b="0" dirty="0"/>
                        <a:t>Pohtikaa yhdessä luetun </a:t>
                      </a:r>
                      <a:r>
                        <a:rPr lang="fi-FI" sz="1600" b="1" dirty="0"/>
                        <a:t>syys-seuraussuhteita.</a:t>
                      </a:r>
                      <a:br>
                        <a:rPr lang="fi-FI" sz="1600" b="0" dirty="0"/>
                      </a:br>
                      <a:endParaRPr lang="fi-FI" sz="1600" b="0" dirty="0"/>
                    </a:p>
                    <a:p>
                      <a:pPr marL="0" indent="0">
                        <a:buNone/>
                      </a:pPr>
                      <a:r>
                        <a:rPr lang="fi-FI" sz="1600" b="1" dirty="0"/>
                        <a:t>Yhteistyötehtävä: </a:t>
                      </a:r>
                      <a:r>
                        <a:rPr lang="fi-FI" sz="1600" b="0" dirty="0"/>
                        <a:t>Kopioi kotiin lehdet sanaselitysten pohjiksi ja kokoa palautetuista lehdistä ”Vieraiden sanojen puu”-seinälle.</a:t>
                      </a:r>
                      <a:endParaRPr lang="sv-FI" sz="1600"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63080764"/>
                  </a:ext>
                </a:extLst>
              </a:tr>
            </a:tbl>
          </a:graphicData>
        </a:graphic>
      </p:graphicFrame>
    </p:spTree>
    <p:extLst>
      <p:ext uri="{BB962C8B-B14F-4D97-AF65-F5344CB8AC3E}">
        <p14:creationId xmlns:p14="http://schemas.microsoft.com/office/powerpoint/2010/main" val="215740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21DCB-DF08-AA59-1B06-A56D3A3E0623}"/>
              </a:ext>
            </a:extLst>
          </p:cNvPr>
          <p:cNvSpPr>
            <a:spLocks noGrp="1"/>
          </p:cNvSpPr>
          <p:nvPr>
            <p:ph type="title"/>
          </p:nvPr>
        </p:nvSpPr>
        <p:spPr/>
        <p:txBody>
          <a:bodyPr/>
          <a:lstStyle/>
          <a:p>
            <a:r>
              <a:rPr lang="fi-FI" dirty="0"/>
              <a:t>Bonustaso: lisää toimintavinkkejä viikolle!</a:t>
            </a:r>
            <a:endParaRPr lang="sv-FI" dirty="0"/>
          </a:p>
        </p:txBody>
      </p:sp>
      <p:sp>
        <p:nvSpPr>
          <p:cNvPr id="3" name="Sisällön paikkamerkki 2">
            <a:extLst>
              <a:ext uri="{FF2B5EF4-FFF2-40B4-BE49-F238E27FC236}">
                <a16:creationId xmlns:a16="http://schemas.microsoft.com/office/drawing/2014/main" id="{77CCEFFF-7AB5-62E3-D349-B3A9645C7011}"/>
              </a:ext>
            </a:extLst>
          </p:cNvPr>
          <p:cNvSpPr>
            <a:spLocks noGrp="1"/>
          </p:cNvSpPr>
          <p:nvPr>
            <p:ph idx="1"/>
          </p:nvPr>
        </p:nvSpPr>
        <p:spPr>
          <a:xfrm>
            <a:off x="197223" y="1362635"/>
            <a:ext cx="11627223" cy="4814328"/>
          </a:xfrm>
        </p:spPr>
        <p:txBody>
          <a:bodyPr>
            <a:normAutofit fontScale="85000" lnSpcReduction="20000"/>
          </a:bodyPr>
          <a:lstStyle/>
          <a:p>
            <a:pPr lvl="1">
              <a:buFontTx/>
              <a:buChar char="-"/>
            </a:pPr>
            <a:r>
              <a:rPr lang="fi-FI" dirty="0"/>
              <a:t>Piirtäkää ja maalatkaa lukemastanne -&gt; lapsi kertoo omin sanoin piirtämästään ja aikuinen kirjaa lapsen sanat ylös (hauska idea on myös se, että lapselle annetaan paperi, johon on valmiiksi piirretty vaikka silmät ja lapsi jatkaa piirustusta omien ideoidensa mukaisesti)</a:t>
            </a:r>
          </a:p>
          <a:p>
            <a:pPr lvl="1">
              <a:buFontTx/>
              <a:buChar char="-"/>
            </a:pPr>
            <a:r>
              <a:rPr lang="fi-FI" dirty="0"/>
              <a:t>Näytelkää yhdessä luettu tarina (roolivaatteet, varjoteatterinuket), tehkää luetusta pöytäteatteri tai vaikka animaatio (legoja, pehmoleluja, nukketalon asukkaita apuna käyttäen) -&gt; viettäkää yhdessä mukava leffahetki</a:t>
            </a:r>
          </a:p>
          <a:p>
            <a:pPr lvl="1">
              <a:buFontTx/>
              <a:buChar char="-"/>
            </a:pPr>
            <a:r>
              <a:rPr lang="fi-FI" dirty="0"/>
              <a:t>Tehkää tarinan pohjalta motoriikkarata</a:t>
            </a:r>
          </a:p>
          <a:p>
            <a:pPr lvl="1">
              <a:buFontTx/>
              <a:buChar char="-"/>
            </a:pPr>
            <a:r>
              <a:rPr lang="fi-FI" dirty="0"/>
              <a:t>Etsikää ympäristöstä tarinaan  liittyviä asioita ja perustelkaa, miksi esim. kivi, kukka, höyhen, kampa liittyvät tarinaan -&gt; kootkaa näistä esineistä näyttely esim. Pepin keittiössä</a:t>
            </a:r>
          </a:p>
          <a:p>
            <a:pPr lvl="1">
              <a:buFontTx/>
              <a:buChar char="-"/>
            </a:pPr>
            <a:r>
              <a:rPr lang="fi-FI" dirty="0"/>
              <a:t>Lukekaa tarina huomioiden erityisesti hahmojen tunnetilat ja pysähtykää miettimään, miltä jokin tilanne/ tapahtuma tuntuu juuri tämän hahmon näkökulmasta -&gt;roolinottoharjoituksena yksi lapsista voi asettua tämän hahmon ”nahkoihin” ja muut kysyvät häneltä kysymyksiä</a:t>
            </a:r>
          </a:p>
          <a:p>
            <a:pPr lvl="1">
              <a:buFontTx/>
              <a:buChar char="-"/>
            </a:pPr>
            <a:r>
              <a:rPr lang="fi-FI" dirty="0"/>
              <a:t>Keskeyttäkää lukeminen johonkin jännittävään kohtaan ja keksikää tarinalle uusi jatko/ päätös</a:t>
            </a:r>
          </a:p>
          <a:p>
            <a:pPr lvl="1">
              <a:buFontTx/>
              <a:buChar char="-"/>
            </a:pPr>
            <a:r>
              <a:rPr lang="fi-FI" dirty="0"/>
              <a:t>Kopioi kirjan hahmoja ja tapahtumapaikkoja ”julisteeksi” ja tehkää uusia ”tikkutarinoita” eli lapsi osoittaa tikulla julisteen kuvia ja kertoo oman tarinansa (videoi ja kirjoita tarinat puhtaaksi)</a:t>
            </a:r>
          </a:p>
          <a:p>
            <a:pPr lvl="1">
              <a:buFontTx/>
              <a:buChar char="-"/>
            </a:pPr>
            <a:r>
              <a:rPr lang="fi-FI" dirty="0"/>
              <a:t>Tehkää luetusta äänimaailma: valitkaa ääniä, joilla kuvaatte kirjan tapahtumia (luontoääniä, rytmejä, soittimia, ääntelyä </a:t>
            </a:r>
            <a:r>
              <a:rPr lang="fi-FI" dirty="0" err="1"/>
              <a:t>esim</a:t>
            </a:r>
            <a:r>
              <a:rPr lang="fi-FI" dirty="0"/>
              <a:t> haukotus)</a:t>
            </a:r>
          </a:p>
          <a:p>
            <a:pPr lvl="1">
              <a:buFontTx/>
              <a:buChar char="-"/>
            </a:pPr>
            <a:r>
              <a:rPr lang="fi-FI" dirty="0"/>
              <a:t>Laatikaa luetusta resepti tai runo esim. läjä kuivia olkia, pari nippua pitkiä risuja, kasa punaisia tiiliä, hurjasti puhiseva susi…</a:t>
            </a:r>
          </a:p>
          <a:p>
            <a:endParaRPr lang="sv-FI" dirty="0"/>
          </a:p>
        </p:txBody>
      </p:sp>
    </p:spTree>
    <p:extLst>
      <p:ext uri="{BB962C8B-B14F-4D97-AF65-F5344CB8AC3E}">
        <p14:creationId xmlns:p14="http://schemas.microsoft.com/office/powerpoint/2010/main" val="408802817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1220</TotalTime>
  <Words>1979</Words>
  <Application>Microsoft Office PowerPoint</Application>
  <PresentationFormat>Laajakuva</PresentationFormat>
  <Paragraphs>178</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Aptos</vt:lpstr>
      <vt:lpstr>Aptos Display</vt:lpstr>
      <vt:lpstr>Arial</vt:lpstr>
      <vt:lpstr>YAFdJqiomRQ_0</vt:lpstr>
      <vt:lpstr>Office-teema</vt:lpstr>
      <vt:lpstr>Perhelukemisen teemaviikko</vt:lpstr>
      <vt:lpstr>Mitä harjoitellaan</vt:lpstr>
      <vt:lpstr>Laajan sanavaraston hyödyt mm.</vt:lpstr>
      <vt:lpstr>Kieli on opetuksen kohde ja väline!</vt:lpstr>
      <vt:lpstr>PowerPoint-esitys</vt:lpstr>
      <vt:lpstr>Miten harjoitellaan?</vt:lpstr>
      <vt:lpstr>Ennakkovalmistelut  (vakaopelle)</vt:lpstr>
      <vt:lpstr>Viikon sisältö koteihin tiivistettynä:</vt:lpstr>
      <vt:lpstr>Bonustaso: lisää toimintavinkkejä viikolle!</vt:lpstr>
      <vt:lpstr>Muuta mukavaa ;)</vt:lpstr>
      <vt:lpstr>PowerPoint-esitys</vt:lpstr>
      <vt:lpstr>Kopioitava pohja:  vauvalorut LÄHDE:Loruillen liikkuen laulaen / Käppi -Leisiö</vt:lpstr>
      <vt:lpstr>Kopioitava pohja: (saakohan tämän pystyyn?)</vt:lpstr>
      <vt:lpstr>Kopioitava pohja:  KUVA KIRJASTA, JONKA LUIN</vt:lpstr>
      <vt:lpstr>Kopioitava pohja: vieraat sanat</vt:lpstr>
      <vt:lpstr>Ohjeita sanaseikkailun arviointiin</vt:lpstr>
      <vt:lpstr>PowerPoint-esitys</vt:lpstr>
    </vt:vector>
  </TitlesOfParts>
  <Company>Lohjan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Aremaa Melina</dc:creator>
  <cp:lastModifiedBy>Aremaa Melina</cp:lastModifiedBy>
  <cp:revision>41</cp:revision>
  <dcterms:created xsi:type="dcterms:W3CDTF">2026-02-09T09:16:16Z</dcterms:created>
  <dcterms:modified xsi:type="dcterms:W3CDTF">2026-06-03T08:24:54Z</dcterms:modified>
</cp:coreProperties>
</file>