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3F1254-9F08-4D96-0112-D9596D721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9B503B2-1005-E588-CC73-B77D22C62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32F60A-370D-91E0-1CEA-DCD90B1C5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034389-1405-F569-5674-BF39EB492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9E31CE-D627-3DD4-6EB6-A4716D45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235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79EBD8-83E3-B363-BFA6-4F325FF3F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8D1084-5E5E-48E4-D63D-200B114F9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D469FA8-F608-9138-85BA-F80E56DE0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7B1BC20-9570-AE21-CE89-83C8BE49C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F15C90A-FDBD-6CCF-0E34-1EA3F4F3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64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0568D9-892E-C8F2-9049-6E2865DC1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E49136-7688-8413-1A84-7D513EC31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13F52A3-3219-CB8B-15EA-2117F77A7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5941AA-EA21-6B2C-A4D2-1949C7BDE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E7811E-06AD-DEC2-B2B4-5F08A0C50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804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642BBB-7C2E-712F-622D-BE699921D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41C578-C7C9-1162-B81A-6EDED4D67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E5CF31F-11DF-CD12-0BF5-1CC3CD7F2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6F81020-6B87-B24A-0746-3422165FB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A9F512B-5C40-8905-6ECD-B7A47387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83E431-4058-D35E-8F0C-0DC372BD6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60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B4519B-DDB1-9D86-3718-5069B014D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E1B6A01-44E8-0124-E511-EA8972C1A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8F30CF7-73D1-273C-4080-63C9B806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9F7E0F8-A2EE-2448-EADB-57E9B87230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7199E2A-2B55-A0CA-F04B-DAE70E9E38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C49C6C7-A6DD-74AE-2980-A5C084E69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0EC40E4-230E-FD9A-528F-F54F2CC49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9B96080-A3E2-C530-2E76-6AE2538E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718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D208AE-309A-F472-FDD8-D4755BF9F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1A6CFEE-DAC2-7F5F-A482-3A4C92123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BFBE748-987C-C53C-43A6-DC98CE6F7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8588C17-6DAD-4EAD-3AB4-299DA26A3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441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6C1BCE0-178A-E80C-044F-D3CF50B7A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E1DCAFA-3159-8881-68D0-2E93799B5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16A93BA-B740-2138-AF1C-98BE463C5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7325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B3045B-3AAC-66D1-B606-E6D7DE032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1B4FFD-DC27-FDC5-1608-6D58C4FA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8D6391D-0AE6-6F44-2298-A124851869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9ED4B07-BC4B-AAEC-5024-E4C1B5340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79E3126-1837-08B8-8250-56BCB186F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41C5EC5-463C-745C-4B65-3EA2C5FB4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9306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813F57-2777-93C7-94D1-51474D458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EDD24C6-A765-B02E-9763-4F227C2E7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04B5691-43ED-A9E9-9E7F-37D75529C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CD09199-A7E8-6F96-DB3D-8216C255E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283994-27B2-A59A-55F1-11B4AE5B5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90299E-46E6-AB00-5BE6-07BC6D6D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7210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09F95A-1606-CADC-535D-6B9725BD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E6DD42C-DE5E-6E17-1098-2F9A3F9DE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D456EB1-C6D2-ABAC-0698-DF037E8A2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E940FE8-39C2-3B57-98E2-4747CDA4F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006AA4-62FB-922C-6C15-03B0BE740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702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E73D19D-3F4A-9B02-87AA-A97E5791C6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2598920-B474-94AC-1A96-0F3CDF05A2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B5F92-1BA8-F2F6-03B7-04F23EA30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2B5F546-FF4F-2831-D43C-4A7AB370E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646E50-7B85-04CA-A536-3ABBBBA16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7498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FCA8D03-E23B-FB11-A0A2-58B82A69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5C6544-1A10-705D-D34F-E356DF227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73DE483-BB18-849B-0BA1-71643250E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4DCD60-754D-49D4-A502-8B61F12C0CDD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2104A48-6422-12C2-6A2B-FD59A413B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293D1DF-D5C4-4B68-B1AA-761773E58A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FE2208-A5BE-4596-BD07-BAD767BF201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536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A79CA0-9CA5-9288-5F6F-6F31FC4FCA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i-FI" sz="4800" b="1" dirty="0"/>
              <a:t>Perhetyötä lukutaidon vahvistamiseksi </a:t>
            </a:r>
            <a:r>
              <a:rPr lang="fi-FI" sz="4800" dirty="0"/>
              <a:t>–hankkeen materiaaleja varhaiskasvatukseen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A05FEDD-818D-E1DC-D09F-B6D2507A68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35158"/>
            <a:ext cx="9144000" cy="1655762"/>
          </a:xfrm>
        </p:spPr>
        <p:txBody>
          <a:bodyPr>
            <a:normAutofit fontScale="77500" lnSpcReduction="20000"/>
          </a:bodyPr>
          <a:lstStyle/>
          <a:p>
            <a:endParaRPr lang="fi-FI" dirty="0"/>
          </a:p>
          <a:p>
            <a:r>
              <a:rPr lang="fi-FI" dirty="0"/>
              <a:t>Syksy 2026</a:t>
            </a:r>
          </a:p>
          <a:p>
            <a:r>
              <a:rPr lang="fi-FI" dirty="0"/>
              <a:t>Noora Sivonen,</a:t>
            </a:r>
          </a:p>
          <a:p>
            <a:r>
              <a:rPr lang="fi-FI" dirty="0"/>
              <a:t>Lukukoordinaattori</a:t>
            </a:r>
          </a:p>
          <a:p>
            <a:r>
              <a:rPr lang="fi-FI" dirty="0"/>
              <a:t>noora.sivonen@lohja.fi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297B1EF-B2DC-B6BD-818A-F9A8C9B6E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923" y="3857136"/>
            <a:ext cx="2328874" cy="249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66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4DD6077C-5926-6760-E11D-1A2682E1260A}"/>
              </a:ext>
            </a:extLst>
          </p:cNvPr>
          <p:cNvSpPr txBox="1"/>
          <p:nvPr/>
        </p:nvSpPr>
        <p:spPr>
          <a:xfrm>
            <a:off x="1117600" y="2184400"/>
            <a:ext cx="7823200" cy="326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2800" dirty="0"/>
              <a:t>Vaihtuvat asiantuntijavinkit lukemisen tueksi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2800" dirty="0"/>
              <a:t>Lukutaidon eväitä esioppilaan reppuun –esite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2800" dirty="0"/>
              <a:t>Miksi lapselle lukeminen on tärkeää? –juliste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2800" dirty="0"/>
              <a:t>15 minuuttia lukemista päivässä –julisteet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2800" dirty="0"/>
              <a:t>Luetaan yhdessä vartti päivässä -lukuhaaste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8799660-5B5F-2498-9A91-EA42495DFC3F}"/>
              </a:ext>
            </a:extLst>
          </p:cNvPr>
          <p:cNvSpPr txBox="1"/>
          <p:nvPr/>
        </p:nvSpPr>
        <p:spPr>
          <a:xfrm>
            <a:off x="568960" y="1035745"/>
            <a:ext cx="89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latin typeface="Arial Black" panose="020B0A04020102020204" pitchFamily="34" charset="0"/>
              </a:rPr>
              <a:t>Varhaiskasvatukseen iloksi ja hyödyksi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0B92F74-6A67-AFF1-1AE7-E44CCD92F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55773">
            <a:off x="9960866" y="1779195"/>
            <a:ext cx="1710112" cy="146143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0E783F7-551C-82EB-C4F7-9D3681E22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63456">
            <a:off x="8814909" y="2594082"/>
            <a:ext cx="1531300" cy="149969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F20AFD4-9F49-347A-3251-EF2C6C2DC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11426">
            <a:off x="10009135" y="3505712"/>
            <a:ext cx="1507215" cy="173370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10B64A47-FEB1-A9E9-45F0-D9235EBB8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08618">
            <a:off x="8913629" y="4730277"/>
            <a:ext cx="1625684" cy="165743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5222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C35C0825-FC28-734C-F9D6-A535F6D6D162}"/>
              </a:ext>
            </a:extLst>
          </p:cNvPr>
          <p:cNvSpPr txBox="1"/>
          <p:nvPr/>
        </p:nvSpPr>
        <p:spPr>
          <a:xfrm>
            <a:off x="833120" y="680720"/>
            <a:ext cx="105257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latin typeface="Arial Black" panose="020B0A04020102020204" pitchFamily="34" charset="0"/>
              </a:rPr>
              <a:t>Vaihtuvat asiantuntijavinkit lukemisen tueksi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6958BD5-7A4F-28F2-68A9-4DE12505E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66" y="1641370"/>
            <a:ext cx="3302073" cy="473936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6D63AF62-1EC7-F0D7-7A6B-D2B6BD425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29531">
            <a:off x="4286082" y="2172181"/>
            <a:ext cx="1644735" cy="164473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67158D05-AF67-4851-06A5-46BF73DFC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49229">
            <a:off x="4338436" y="4221437"/>
            <a:ext cx="1638384" cy="1625684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BEEEFEC8-75F2-018A-9422-2AEDCF20B348}"/>
              </a:ext>
            </a:extLst>
          </p:cNvPr>
          <p:cNvSpPr txBox="1"/>
          <p:nvPr/>
        </p:nvSpPr>
        <p:spPr>
          <a:xfrm>
            <a:off x="6532882" y="2118224"/>
            <a:ext cx="51133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i-FI" sz="2400" dirty="0"/>
              <a:t>lähetetty syyskuun alussa päiväkotien kivoille</a:t>
            </a:r>
          </a:p>
          <a:p>
            <a:pPr marL="457200" indent="-457200">
              <a:buFontTx/>
              <a:buChar char="-"/>
            </a:pPr>
            <a:r>
              <a:rPr lang="fi-FI" sz="2400" dirty="0"/>
              <a:t>sis. A4 pohjan vinkeille ja 14 kpl asiantuntijan laatimia lukemisen tukemisvinkkejä kodeille</a:t>
            </a:r>
            <a:endParaRPr lang="fi-FI" sz="2800" dirty="0"/>
          </a:p>
          <a:p>
            <a:pPr marL="457200" indent="-457200">
              <a:buFontTx/>
              <a:buChar char="-"/>
            </a:pPr>
            <a:r>
              <a:rPr lang="fi-FI" sz="2400" dirty="0"/>
              <a:t>on pyörinyt kirjaston somessa vuoden 2026 aikana</a:t>
            </a:r>
          </a:p>
          <a:p>
            <a:pPr marL="457200" indent="-457200">
              <a:buFontTx/>
              <a:buChar char="-"/>
            </a:pPr>
            <a:r>
              <a:rPr lang="fi-FI" sz="2400" dirty="0"/>
              <a:t>esim. päiväkodin eteiseen, missä vanhemmat näkevät sen</a:t>
            </a:r>
          </a:p>
          <a:p>
            <a:pPr marL="457200" indent="-457200">
              <a:buFontTx/>
              <a:buChar char="-"/>
            </a:pPr>
            <a:r>
              <a:rPr lang="fi-FI" sz="2400" dirty="0"/>
              <a:t>vinkkien vaihtovälin voi itse valita</a:t>
            </a:r>
          </a:p>
        </p:txBody>
      </p:sp>
    </p:spTree>
    <p:extLst>
      <p:ext uri="{BB962C8B-B14F-4D97-AF65-F5344CB8AC3E}">
        <p14:creationId xmlns:p14="http://schemas.microsoft.com/office/powerpoint/2010/main" val="1276447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8D1CC43-3F74-CD96-5397-BF99FE942A36}"/>
              </a:ext>
            </a:extLst>
          </p:cNvPr>
          <p:cNvSpPr txBox="1"/>
          <p:nvPr/>
        </p:nvSpPr>
        <p:spPr>
          <a:xfrm>
            <a:off x="1209040" y="833120"/>
            <a:ext cx="9773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latin typeface="Arial Black" panose="020B0A04020102020204" pitchFamily="34" charset="0"/>
              </a:rPr>
              <a:t>Lukutaidon eväitä esioppilaan reppuun –esite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EB76ECD-E02B-C0EC-1F32-680BE7B30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15119">
            <a:off x="4567194" y="3495902"/>
            <a:ext cx="3901242" cy="2732817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705BA565-F80E-B9ED-690F-FDD1E4EF8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19363">
            <a:off x="945832" y="2390249"/>
            <a:ext cx="3884824" cy="2725851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C5861753-B524-53D3-1BCF-2A01AEEED561}"/>
              </a:ext>
            </a:extLst>
          </p:cNvPr>
          <p:cNvSpPr txBox="1"/>
          <p:nvPr/>
        </p:nvSpPr>
        <p:spPr>
          <a:xfrm>
            <a:off x="6746242" y="1782944"/>
            <a:ext cx="5113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i-FI" sz="2000" dirty="0"/>
              <a:t>kolmitaite-esite lukemisen hyödyistä, kehittymisestä ja tukemisesta jaettavaksi eskari-keskusteluissa perheille (FI ja SV)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B763267A-0136-F4C4-7292-2ACD9A464714}"/>
              </a:ext>
            </a:extLst>
          </p:cNvPr>
          <p:cNvSpPr txBox="1"/>
          <p:nvPr/>
        </p:nvSpPr>
        <p:spPr>
          <a:xfrm>
            <a:off x="8489285" y="3165054"/>
            <a:ext cx="33702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i-FI" sz="2000" dirty="0"/>
              <a:t>esite lähdössä painatukseen, lähetetään päiväkodeille heti, kun kirjasto saa ne painosta 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533C6E73-E605-5F62-7A21-CE2FE125AD1F}"/>
              </a:ext>
            </a:extLst>
          </p:cNvPr>
          <p:cNvSpPr txBox="1"/>
          <p:nvPr/>
        </p:nvSpPr>
        <p:spPr>
          <a:xfrm>
            <a:off x="8924052" y="4883582"/>
            <a:ext cx="31460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ym typeface="Wingdings" panose="05000000000000000000" pitchFamily="2" charset="2"/>
              </a:rPr>
              <a:t> Jos esite ei ehdi eskarikeskusteluihin, ne voi tänä syksynä antaa jälkeenpäin perheelle reppupostina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110601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189971D-6B54-3B68-C93E-9E68F58E7142}"/>
              </a:ext>
            </a:extLst>
          </p:cNvPr>
          <p:cNvSpPr txBox="1"/>
          <p:nvPr/>
        </p:nvSpPr>
        <p:spPr>
          <a:xfrm>
            <a:off x="1600200" y="629920"/>
            <a:ext cx="899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latin typeface="Arial Black" panose="020B0A04020102020204" pitchFamily="34" charset="0"/>
              </a:rPr>
              <a:t>Miksi lapselle lukeminen on tärkeää? –juliste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15B54B3-5D44-874B-31B5-7DFE67087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80" y="2203055"/>
            <a:ext cx="5709920" cy="4025025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2FFD0996-6AD3-6903-1463-3A115FC61E19}"/>
              </a:ext>
            </a:extLst>
          </p:cNvPr>
          <p:cNvSpPr txBox="1"/>
          <p:nvPr/>
        </p:nvSpPr>
        <p:spPr>
          <a:xfrm>
            <a:off x="6817362" y="2587104"/>
            <a:ext cx="51133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i-FI" sz="2400" dirty="0"/>
              <a:t>A4 tai A5 –kokoisena tulostettava juliste päiväkodin seinälle / vanhempainiltaan käytettäväksi</a:t>
            </a:r>
          </a:p>
          <a:p>
            <a:pPr marL="457200" indent="-457200">
              <a:buFontTx/>
              <a:buChar char="-"/>
            </a:pPr>
            <a:r>
              <a:rPr lang="fi-FI" sz="2400" dirty="0"/>
              <a:t>ydinasiat lukemiseen käytettävästä vähintään –ajasta, mikä tukee lukemista ja lukemisen hyötyjä</a:t>
            </a:r>
          </a:p>
          <a:p>
            <a:pPr marL="457200" indent="-457200">
              <a:buFontTx/>
              <a:buChar char="-"/>
            </a:pPr>
            <a:r>
              <a:rPr lang="fi-FI" sz="2400" dirty="0"/>
              <a:t>lähetetty päiväkotien kivoille toukokuussa</a:t>
            </a:r>
          </a:p>
        </p:txBody>
      </p:sp>
    </p:spTree>
    <p:extLst>
      <p:ext uri="{BB962C8B-B14F-4D97-AF65-F5344CB8AC3E}">
        <p14:creationId xmlns:p14="http://schemas.microsoft.com/office/powerpoint/2010/main" val="185471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91DB8A4-B11C-BF9A-0DEC-626DAB9D81FC}"/>
              </a:ext>
            </a:extLst>
          </p:cNvPr>
          <p:cNvSpPr txBox="1"/>
          <p:nvPr/>
        </p:nvSpPr>
        <p:spPr>
          <a:xfrm>
            <a:off x="2458720" y="651262"/>
            <a:ext cx="9184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latin typeface="Arial Black" panose="020B0A04020102020204" pitchFamily="34" charset="0"/>
              </a:rPr>
              <a:t>15 minuuttia lukemista päivässä –julisteet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53F3E1E-A902-6CFB-E42B-053E59B78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11683">
            <a:off x="761011" y="2286749"/>
            <a:ext cx="2665763" cy="3800692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098608EB-2354-E80D-28A4-850912038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54688">
            <a:off x="3525544" y="2585836"/>
            <a:ext cx="2687827" cy="3812964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09822B24-82C2-78FD-861B-C3E196213F4F}"/>
              </a:ext>
            </a:extLst>
          </p:cNvPr>
          <p:cNvSpPr txBox="1"/>
          <p:nvPr/>
        </p:nvSpPr>
        <p:spPr>
          <a:xfrm>
            <a:off x="6807202" y="2566784"/>
            <a:ext cx="51133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i-FI" sz="2400" dirty="0"/>
              <a:t>A4 tai A5 –kokoisena tulostettava juliste päiväkodin seinälle / vanhempainiltaan käytettäväksi</a:t>
            </a:r>
          </a:p>
          <a:p>
            <a:pPr marL="457200" indent="-457200">
              <a:buFontTx/>
              <a:buChar char="-"/>
            </a:pPr>
            <a:r>
              <a:rPr lang="fi-FI" sz="2400" dirty="0"/>
              <a:t>ydinasiat lukemiseen käytettävästä vähintään –ajasta ja mikä lukemisen kehittymistä tukee</a:t>
            </a:r>
          </a:p>
          <a:p>
            <a:pPr marL="457200" indent="-457200">
              <a:buFontTx/>
              <a:buChar char="-"/>
            </a:pPr>
            <a:r>
              <a:rPr lang="fi-FI" sz="2400" dirty="0"/>
              <a:t>lähetetään kiva-tapaamisen muistion mukana päiväkodeille</a:t>
            </a:r>
          </a:p>
        </p:txBody>
      </p:sp>
    </p:spTree>
    <p:extLst>
      <p:ext uri="{BB962C8B-B14F-4D97-AF65-F5344CB8AC3E}">
        <p14:creationId xmlns:p14="http://schemas.microsoft.com/office/powerpoint/2010/main" val="176133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E7F61ACD-3C2A-2FF6-07C3-968D1B419925}"/>
              </a:ext>
            </a:extLst>
          </p:cNvPr>
          <p:cNvSpPr txBox="1"/>
          <p:nvPr/>
        </p:nvSpPr>
        <p:spPr>
          <a:xfrm>
            <a:off x="2153920" y="721360"/>
            <a:ext cx="9469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latin typeface="Arial Black" panose="020B0A04020102020204" pitchFamily="34" charset="0"/>
              </a:rPr>
              <a:t>Luetaan yhdessä vartti päivässä -lukuhaaste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C1191EE-55BE-DCE9-6D10-B4B460ED10E6}"/>
              </a:ext>
            </a:extLst>
          </p:cNvPr>
          <p:cNvSpPr txBox="1"/>
          <p:nvPr/>
        </p:nvSpPr>
        <p:spPr>
          <a:xfrm>
            <a:off x="5547362" y="2595403"/>
            <a:ext cx="51133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i-FI" sz="2400" dirty="0"/>
              <a:t>A4–kokoisena tulostettava juliste huoltajille jaettavaksi tai vapaasti otettavaksi</a:t>
            </a:r>
          </a:p>
          <a:p>
            <a:pPr marL="457200" indent="-457200">
              <a:buFontTx/>
              <a:buChar char="-"/>
            </a:pPr>
            <a:r>
              <a:rPr lang="fi-FI" sz="2400" dirty="0"/>
              <a:t>perheet toteuttavat kotona, ei vaadi toimenpiteitä päiväkodilta</a:t>
            </a:r>
          </a:p>
          <a:p>
            <a:pPr marL="457200" indent="-457200">
              <a:buFontTx/>
              <a:buChar char="-"/>
            </a:pPr>
            <a:r>
              <a:rPr lang="fi-FI" sz="2400" dirty="0"/>
              <a:t>muistuttaa jokapäiväisestä 15 minuutin yhdessä lukemisesta</a:t>
            </a:r>
          </a:p>
          <a:p>
            <a:pPr marL="457200" indent="-457200">
              <a:buFontTx/>
              <a:buChar char="-"/>
            </a:pPr>
            <a:r>
              <a:rPr lang="fi-FI" sz="2400" dirty="0"/>
              <a:t>lähetetään kiva-tapaamisen muistion mukana päiväkodeille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1D30986-1E56-CB48-8328-89639801D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345" y="2124401"/>
            <a:ext cx="3081335" cy="435832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9656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41A4449-8D35-0573-DA47-044979581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128" y="721360"/>
            <a:ext cx="3949903" cy="5486682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8A9AFE3B-BCDC-7990-2BB7-379EBCC2AC6A}"/>
              </a:ext>
            </a:extLst>
          </p:cNvPr>
          <p:cNvSpPr txBox="1"/>
          <p:nvPr/>
        </p:nvSpPr>
        <p:spPr>
          <a:xfrm>
            <a:off x="688027" y="843280"/>
            <a:ext cx="5821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>
                <a:latin typeface="Arial Black" panose="020B0A04020102020204" pitchFamily="34" charset="0"/>
              </a:rPr>
              <a:t>Lukupaketti perheille –palvelu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A4DBA02-BCD8-98AA-2216-759ECD4AA20B}"/>
              </a:ext>
            </a:extLst>
          </p:cNvPr>
          <p:cNvSpPr txBox="1"/>
          <p:nvPr/>
        </p:nvSpPr>
        <p:spPr>
          <a:xfrm>
            <a:off x="688027" y="2341403"/>
            <a:ext cx="5113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Saa mainostaa perheille eteisessä kirjaston uutta palvelua, jota kokeillaan tänä syksynä.</a:t>
            </a:r>
          </a:p>
        </p:txBody>
      </p:sp>
    </p:spTree>
    <p:extLst>
      <p:ext uri="{BB962C8B-B14F-4D97-AF65-F5344CB8AC3E}">
        <p14:creationId xmlns:p14="http://schemas.microsoft.com/office/powerpoint/2010/main" val="169166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269</Words>
  <Application>Microsoft Office PowerPoint</Application>
  <PresentationFormat>Laajakuva</PresentationFormat>
  <Paragraphs>37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Arial Black</vt:lpstr>
      <vt:lpstr>Wingdings</vt:lpstr>
      <vt:lpstr>Office-teema</vt:lpstr>
      <vt:lpstr>Perhetyötä lukutaidon vahvistamiseksi –hankkeen materiaaleja varhaiskasvatukseen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Sivonen Noora</dc:creator>
  <cp:lastModifiedBy>Sivonen Noora</cp:lastModifiedBy>
  <cp:revision>3</cp:revision>
  <dcterms:created xsi:type="dcterms:W3CDTF">2026-09-15T10:20:06Z</dcterms:created>
  <dcterms:modified xsi:type="dcterms:W3CDTF">2026-09-17T07:50:47Z</dcterms:modified>
</cp:coreProperties>
</file>