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9" r:id="rId3"/>
    <p:sldId id="258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74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37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93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934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11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2217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49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374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171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081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2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972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516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153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788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924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19FAE-A28F-47E6-B573-B3984E4B135C}" type="datetimeFigureOut">
              <a:rPr lang="fi-FI" smtClean="0"/>
              <a:t>4.10.2023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DDA6E11-DADD-4D41-BB81-72F51180BDE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88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mtidensbiblioteker.dk/the-danish-think-tank--libraries-of-the-future" TargetMode="External"/><Relationship Id="rId2" Type="http://schemas.openxmlformats.org/officeDocument/2006/relationships/hyperlink" Target="https://www.fremtidensbiblioteker.dk/brn-og-unges-lsning-2021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ukki.finna.fi/Content/satupolku" TargetMode="External"/><Relationship Id="rId2" Type="http://schemas.openxmlformats.org/officeDocument/2006/relationships/hyperlink" Target="https://lukki.finna.fi/Content/yhteisokortti#lohj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peda.net/lohja/lohja-lukee/kl/vjel" TargetMode="External"/><Relationship Id="rId4" Type="http://schemas.openxmlformats.org/officeDocument/2006/relationships/hyperlink" Target="https://lukki.finna.fi/Content/satutuokio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CE393D-79BE-43BD-B187-258D11718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080621"/>
            <a:ext cx="8915399" cy="2262781"/>
          </a:xfrm>
        </p:spPr>
        <p:txBody>
          <a:bodyPr/>
          <a:lstStyle/>
          <a:p>
            <a:r>
              <a:rPr lang="fi-FI" b="1" dirty="0" err="1"/>
              <a:t>KiVa</a:t>
            </a:r>
            <a:r>
              <a:rPr lang="fi-FI" b="1" dirty="0"/>
              <a:t>-tapaaminen</a:t>
            </a:r>
            <a:br>
              <a:rPr lang="fi-FI" b="1" dirty="0"/>
            </a:br>
            <a:r>
              <a:rPr lang="fi-FI" dirty="0"/>
              <a:t>21.9.2023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584484-0338-4870-825E-95C03A74E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343403"/>
            <a:ext cx="8915399" cy="1560260"/>
          </a:xfrm>
        </p:spPr>
        <p:txBody>
          <a:bodyPr>
            <a:normAutofit/>
          </a:bodyPr>
          <a:lstStyle/>
          <a:p>
            <a:r>
              <a:rPr lang="fi-FI" b="1" dirty="0"/>
              <a:t>1. tapaaminen toimintakaudella 2023 – 2024</a:t>
            </a:r>
          </a:p>
          <a:p>
            <a:r>
              <a:rPr lang="fi-FI" dirty="0"/>
              <a:t>Melina Aremaa</a:t>
            </a:r>
            <a:br>
              <a:rPr lang="fi-FI" dirty="0"/>
            </a:br>
            <a:r>
              <a:rPr lang="fi-FI" dirty="0"/>
              <a:t>pedagoginen informaatikko</a:t>
            </a:r>
            <a:br>
              <a:rPr lang="fi-FI" dirty="0"/>
            </a:br>
            <a:r>
              <a:rPr lang="fi-FI" dirty="0"/>
              <a:t>Lohjan kaupunginkirjasto</a:t>
            </a:r>
          </a:p>
        </p:txBody>
      </p:sp>
    </p:spTree>
    <p:extLst>
      <p:ext uri="{BB962C8B-B14F-4D97-AF65-F5344CB8AC3E}">
        <p14:creationId xmlns:p14="http://schemas.microsoft.com/office/powerpoint/2010/main" val="4050702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09CBC1-80B3-4C55-BE7A-3DE48F5E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Moisio 1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CDD0A76-3E62-4A8C-8B5A-EA33C740E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68" y="503339"/>
            <a:ext cx="4583692" cy="6111591"/>
          </a:xfrm>
        </p:spPr>
      </p:pic>
    </p:spTree>
    <p:extLst>
      <p:ext uri="{BB962C8B-B14F-4D97-AF65-F5344CB8AC3E}">
        <p14:creationId xmlns:p14="http://schemas.microsoft.com/office/powerpoint/2010/main" val="186948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71AED3-2EDA-4D1C-93C5-F49C70A1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39" y="624110"/>
            <a:ext cx="4418905" cy="1280890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Perhepäivähoitaja Lohjalla </a:t>
            </a:r>
            <a:br>
              <a:rPr lang="fi-FI" dirty="0"/>
            </a:br>
            <a:r>
              <a:rPr lang="fi-FI" dirty="0"/>
              <a:t>(huvimajassa kirjoja)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B2F00EC-6DE7-4B3F-872E-DFE355B78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40" y="739884"/>
            <a:ext cx="4418904" cy="5891873"/>
          </a:xfrm>
        </p:spPr>
      </p:pic>
    </p:spTree>
    <p:extLst>
      <p:ext uri="{BB962C8B-B14F-4D97-AF65-F5344CB8AC3E}">
        <p14:creationId xmlns:p14="http://schemas.microsoft.com/office/powerpoint/2010/main" val="393088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D2B25C-61B7-4562-83CB-2B69D333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Alueelliset </a:t>
            </a:r>
            <a:r>
              <a:rPr lang="fi-FI" b="1" dirty="0" err="1"/>
              <a:t>KiVa</a:t>
            </a:r>
            <a:r>
              <a:rPr lang="fi-FI" b="1" dirty="0"/>
              <a:t>-lähitapaamiset </a:t>
            </a:r>
            <a:br>
              <a:rPr lang="fi-FI" b="1" dirty="0"/>
            </a:br>
            <a:r>
              <a:rPr lang="fi-FI" b="1" dirty="0"/>
              <a:t>loka-marraskuussa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DA47C3-4585-4119-8313-50B2164BD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00290"/>
          </a:xfrm>
        </p:spPr>
        <p:txBody>
          <a:bodyPr>
            <a:normAutofit fontScale="92500" lnSpcReduction="20000"/>
          </a:bodyPr>
          <a:lstStyle/>
          <a:p>
            <a:r>
              <a:rPr lang="fi-FI" b="1" dirty="0"/>
              <a:t>to 26.10. klo 12.30-13.45 </a:t>
            </a:r>
            <a:br>
              <a:rPr lang="fi-FI" b="1" dirty="0"/>
            </a:br>
            <a:r>
              <a:rPr lang="fi-FI" b="1" dirty="0" err="1"/>
              <a:t>Ojaniittutalon</a:t>
            </a:r>
            <a:r>
              <a:rPr lang="fi-FI" b="1" dirty="0"/>
              <a:t> kirjastolla (</a:t>
            </a:r>
            <a:r>
              <a:rPr lang="fi-FI" b="1" dirty="0" err="1"/>
              <a:t>Ojaniitunkatu</a:t>
            </a:r>
            <a:r>
              <a:rPr lang="fi-FI" b="1" dirty="0"/>
              <a:t> 3)</a:t>
            </a:r>
            <a:br>
              <a:rPr lang="fi-FI" dirty="0"/>
            </a:br>
            <a:r>
              <a:rPr lang="fi-FI" dirty="0" err="1"/>
              <a:t>Muijalan</a:t>
            </a:r>
            <a:r>
              <a:rPr lang="fi-FI" dirty="0"/>
              <a:t> pk, Onnen Omena, Oravainen ja Perttilän pk,  </a:t>
            </a:r>
            <a:r>
              <a:rPr lang="fi-FI" dirty="0" err="1"/>
              <a:t>Ojaniittu</a:t>
            </a:r>
            <a:r>
              <a:rPr lang="fi-FI" dirty="0"/>
              <a:t>, Havumetsä, </a:t>
            </a:r>
            <a:r>
              <a:rPr lang="fi-FI" dirty="0" err="1"/>
              <a:t>Laurentius</a:t>
            </a:r>
            <a:r>
              <a:rPr lang="fi-FI" dirty="0"/>
              <a:t>, Moisio, </a:t>
            </a:r>
            <a:r>
              <a:rPr lang="fi-FI" dirty="0" err="1"/>
              <a:t>Gunnarla</a:t>
            </a:r>
            <a:r>
              <a:rPr lang="fi-FI" dirty="0"/>
              <a:t>, Linnaisten pk, </a:t>
            </a:r>
            <a:r>
              <a:rPr lang="fi-FI" dirty="0" err="1"/>
              <a:t>Kartanonpuiston</a:t>
            </a:r>
            <a:r>
              <a:rPr lang="fi-FI" dirty="0"/>
              <a:t> pk, Vieremä, pk Omppu, Virkkalan pk</a:t>
            </a:r>
            <a:br>
              <a:rPr lang="fi-FI" dirty="0"/>
            </a:br>
            <a:endParaRPr lang="fi-FI" dirty="0"/>
          </a:p>
          <a:p>
            <a:r>
              <a:rPr lang="fi-FI" b="1" dirty="0"/>
              <a:t>to 2.11. klo 12.30-13.45 </a:t>
            </a:r>
            <a:br>
              <a:rPr lang="fi-FI" b="1" dirty="0"/>
            </a:br>
            <a:r>
              <a:rPr lang="fi-FI" b="1" dirty="0"/>
              <a:t>(mahdollisesti Pusulan tai Saukkolan kirjastossa)</a:t>
            </a:r>
            <a:br>
              <a:rPr lang="fi-FI" dirty="0"/>
            </a:br>
            <a:r>
              <a:rPr lang="fi-FI" dirty="0" err="1"/>
              <a:t>Oinolan</a:t>
            </a:r>
            <a:r>
              <a:rPr lang="fi-FI" dirty="0"/>
              <a:t> pk, Koisjärven pk, Pusulan pk - paikka </a:t>
            </a:r>
            <a:r>
              <a:rPr lang="fi-FI" dirty="0" err="1"/>
              <a:t>infotaan</a:t>
            </a:r>
            <a:r>
              <a:rPr lang="fi-FI" dirty="0"/>
              <a:t> myöhemmin</a:t>
            </a:r>
            <a:br>
              <a:rPr lang="fi-FI" dirty="0"/>
            </a:br>
            <a:endParaRPr lang="fi-FI" dirty="0"/>
          </a:p>
          <a:p>
            <a:r>
              <a:rPr lang="fi-FI" b="1" dirty="0"/>
              <a:t>to 9.11. klo 12.30-13.45 </a:t>
            </a:r>
            <a:br>
              <a:rPr lang="fi-FI" b="1" dirty="0"/>
            </a:br>
            <a:r>
              <a:rPr lang="fi-FI" b="1" dirty="0"/>
              <a:t>(mahdollisesti Sammatin tai Karjalohjan kirjastossa)</a:t>
            </a:r>
            <a:br>
              <a:rPr lang="fi-FI" dirty="0"/>
            </a:br>
            <a:r>
              <a:rPr lang="fi-FI" dirty="0"/>
              <a:t>Sammatin pk, Karjalohjan päiväkoti </a:t>
            </a:r>
            <a:r>
              <a:rPr lang="fi-FI" dirty="0" err="1"/>
              <a:t>Eulaalia</a:t>
            </a:r>
            <a:r>
              <a:rPr lang="fi-FI" dirty="0"/>
              <a:t> - paikka </a:t>
            </a:r>
            <a:r>
              <a:rPr lang="fi-FI" dirty="0" err="1"/>
              <a:t>infotaan</a:t>
            </a:r>
            <a:r>
              <a:rPr lang="fi-FI" dirty="0"/>
              <a:t> myöhemmin</a:t>
            </a:r>
            <a:br>
              <a:rPr lang="fi-FI" dirty="0"/>
            </a:br>
            <a:endParaRPr lang="fi-FI" dirty="0"/>
          </a:p>
          <a:p>
            <a:r>
              <a:rPr lang="fi-FI" dirty="0"/>
              <a:t>Ruotsinkielisille päiväkodeille järjestämme tapaamisen myöhemmin. </a:t>
            </a:r>
            <a:br>
              <a:rPr lang="fi-FI" dirty="0"/>
            </a:br>
            <a:r>
              <a:rPr lang="fi-FI" dirty="0"/>
              <a:t>Palaamme ajankohtaan!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509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D642B2-24C4-4C89-B62E-42B6A8C4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Alueelliset tapaamiset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64F74F-3CAD-4330-80C7-AF7E165D6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Pääsettekö paikalle?</a:t>
            </a:r>
          </a:p>
          <a:p>
            <a:endParaRPr lang="fi-FI" sz="3600" b="1" dirty="0"/>
          </a:p>
          <a:p>
            <a:r>
              <a:rPr lang="fi-FI" sz="3600" b="1" dirty="0"/>
              <a:t>Toiveita sisällöstä! </a:t>
            </a:r>
          </a:p>
          <a:p>
            <a:pPr lvl="1"/>
            <a:r>
              <a:rPr lang="fi-FI" sz="3400" dirty="0"/>
              <a:t> esim. minkälaisia kirjoja mukaan kirjavinkkaukseen?</a:t>
            </a:r>
          </a:p>
        </p:txBody>
      </p:sp>
    </p:spTree>
    <p:extLst>
      <p:ext uri="{BB962C8B-B14F-4D97-AF65-F5344CB8AC3E}">
        <p14:creationId xmlns:p14="http://schemas.microsoft.com/office/powerpoint/2010/main" val="3270340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EC2C65-E393-4775-B107-601B058C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Terveisiä Tanskan kirjastoista!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72785E-5200-4C04-A45A-82A53ECF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1526797"/>
            <a:ext cx="8911688" cy="5184396"/>
          </a:xfrm>
        </p:spPr>
        <p:txBody>
          <a:bodyPr>
            <a:normAutofit/>
          </a:bodyPr>
          <a:lstStyle/>
          <a:p>
            <a:r>
              <a:rPr lang="fi-FI" dirty="0"/>
              <a:t>Tanskassa tehty laaja (yli 8500 lasta) tutkimus vuonna 2021 lasten- ja nuorten vapaa-ajan lukemiseen liittyen. Verrattiin v. 2017 tehtyyn tutkimukseen </a:t>
            </a:r>
          </a:p>
          <a:p>
            <a:pPr marL="0" indent="0">
              <a:buNone/>
            </a:pPr>
            <a:r>
              <a:rPr lang="fi-FI" dirty="0"/>
              <a:t>	-&gt; vapaa-ajalla tapahtuvan lukemisen lasku saatu pysäytettyä</a:t>
            </a:r>
          </a:p>
          <a:p>
            <a:r>
              <a:rPr lang="fi-FI" dirty="0"/>
              <a:t>Tutkittiin 5. - 8. -luokkalaisten</a:t>
            </a:r>
          </a:p>
          <a:p>
            <a:pPr lvl="2"/>
            <a:r>
              <a:rPr lang="fi-FI" dirty="0" err="1"/>
              <a:t>Lukuiloa</a:t>
            </a:r>
            <a:endParaRPr lang="fi-FI" dirty="0"/>
          </a:p>
          <a:p>
            <a:pPr lvl="2"/>
            <a:r>
              <a:rPr lang="fi-FI" dirty="0"/>
              <a:t>Lukutottumuksia</a:t>
            </a:r>
          </a:p>
          <a:p>
            <a:pPr lvl="2"/>
            <a:r>
              <a:rPr lang="fi-FI" dirty="0"/>
              <a:t>Mediankäyttötottumuksia</a:t>
            </a:r>
          </a:p>
          <a:p>
            <a:pPr lvl="2"/>
            <a:r>
              <a:rPr lang="fi-FI" dirty="0"/>
              <a:t>Kirjastonkäyttöä</a:t>
            </a:r>
            <a:br>
              <a:rPr lang="fi-FI" dirty="0"/>
            </a:br>
            <a:endParaRPr lang="fi-FI" dirty="0"/>
          </a:p>
          <a:p>
            <a:r>
              <a:rPr lang="en-US" sz="1600" dirty="0" err="1"/>
              <a:t>Tutkimuksen</a:t>
            </a:r>
            <a:r>
              <a:rPr lang="en-US" sz="1600" dirty="0"/>
              <a:t> </a:t>
            </a:r>
            <a:r>
              <a:rPr lang="en-US" sz="1600" dirty="0" err="1"/>
              <a:t>pohjalta</a:t>
            </a:r>
            <a:r>
              <a:rPr lang="en-US" sz="1600" dirty="0"/>
              <a:t> </a:t>
            </a:r>
            <a:r>
              <a:rPr lang="en-US" sz="1600" dirty="0" err="1"/>
              <a:t>tehty</a:t>
            </a:r>
            <a:r>
              <a:rPr lang="en-US" sz="1600" dirty="0"/>
              <a:t> </a:t>
            </a:r>
            <a:r>
              <a:rPr lang="en-US" sz="1600" dirty="0" err="1"/>
              <a:t>viisi</a:t>
            </a:r>
            <a:r>
              <a:rPr lang="en-US" sz="1600" dirty="0"/>
              <a:t> </a:t>
            </a:r>
            <a:r>
              <a:rPr lang="en-US" sz="1600" dirty="0" err="1"/>
              <a:t>suositusta</a:t>
            </a:r>
            <a:r>
              <a:rPr lang="en-US" sz="1600" dirty="0"/>
              <a:t>, </a:t>
            </a:r>
            <a:r>
              <a:rPr lang="en-US" sz="1600" dirty="0" err="1"/>
              <a:t>joiden</a:t>
            </a:r>
            <a:r>
              <a:rPr lang="en-US" sz="1600" dirty="0"/>
              <a:t> </a:t>
            </a:r>
            <a:r>
              <a:rPr lang="en-US" sz="1600" dirty="0" err="1"/>
              <a:t>avulla</a:t>
            </a:r>
            <a:r>
              <a:rPr lang="en-US" sz="1600" dirty="0"/>
              <a:t> </a:t>
            </a:r>
            <a:r>
              <a:rPr lang="en-US" sz="1600" dirty="0" err="1"/>
              <a:t>lukuintoa</a:t>
            </a:r>
            <a:r>
              <a:rPr lang="en-US" sz="1600" dirty="0"/>
              <a:t> </a:t>
            </a:r>
            <a:r>
              <a:rPr lang="en-US" sz="1600" dirty="0" err="1"/>
              <a:t>voitaisiin</a:t>
            </a:r>
            <a:r>
              <a:rPr lang="en-US" sz="1600" dirty="0"/>
              <a:t> </a:t>
            </a:r>
            <a:r>
              <a:rPr lang="en-US" sz="1600" dirty="0" err="1"/>
              <a:t>lisätä</a:t>
            </a:r>
            <a:r>
              <a:rPr lang="en-US" sz="1600" dirty="0"/>
              <a:t>:</a:t>
            </a:r>
          </a:p>
          <a:p>
            <a:pPr marL="685800" lvl="1" indent="-228600">
              <a:buAutoNum type="arabicPeriod"/>
            </a:pPr>
            <a:r>
              <a:rPr lang="en-US" sz="1200" dirty="0" err="1"/>
              <a:t>Aloita</a:t>
            </a:r>
            <a:r>
              <a:rPr lang="en-US" sz="1200" dirty="0"/>
              <a:t> </a:t>
            </a:r>
            <a:r>
              <a:rPr lang="en-US" sz="1200" dirty="0" err="1"/>
              <a:t>itse</a:t>
            </a:r>
            <a:r>
              <a:rPr lang="en-US" sz="1200" dirty="0"/>
              <a:t> </a:t>
            </a:r>
            <a:r>
              <a:rPr lang="en-US" sz="1200" dirty="0" err="1"/>
              <a:t>keskustelu</a:t>
            </a:r>
            <a:r>
              <a:rPr lang="en-US" sz="1200" dirty="0"/>
              <a:t> </a:t>
            </a:r>
            <a:r>
              <a:rPr lang="en-US" sz="1200" dirty="0" err="1"/>
              <a:t>lasten</a:t>
            </a:r>
            <a:r>
              <a:rPr lang="en-US" sz="1200" dirty="0"/>
              <a:t> </a:t>
            </a:r>
            <a:r>
              <a:rPr lang="en-US" sz="1200" dirty="0" err="1"/>
              <a:t>kanssa</a:t>
            </a:r>
            <a:r>
              <a:rPr lang="en-US" sz="1200" dirty="0"/>
              <a:t> </a:t>
            </a:r>
            <a:r>
              <a:rPr lang="en-US" sz="1200" dirty="0" err="1"/>
              <a:t>lukemisesta</a:t>
            </a:r>
            <a:r>
              <a:rPr lang="en-US" sz="1200" dirty="0"/>
              <a:t>, </a:t>
            </a:r>
            <a:r>
              <a:rPr lang="en-US" sz="1200" dirty="0" err="1"/>
              <a:t>kirjallisuudesta</a:t>
            </a:r>
            <a:r>
              <a:rPr lang="en-US" sz="1200" dirty="0"/>
              <a:t> ja </a:t>
            </a:r>
            <a:r>
              <a:rPr lang="en-US" sz="1200" dirty="0" err="1"/>
              <a:t>kirjoista</a:t>
            </a:r>
            <a:endParaRPr lang="en-US" sz="1200" dirty="0"/>
          </a:p>
          <a:p>
            <a:pPr marL="685800" lvl="1" indent="-228600">
              <a:buAutoNum type="arabicPeriod"/>
            </a:pPr>
            <a:r>
              <a:rPr lang="fi-FI" sz="1200" dirty="0"/>
              <a:t>Tee kirjallisuuden edistämisestä yksilöllistä, huomio yksittäinen lapsi ja hänen kokemuksensa</a:t>
            </a:r>
          </a:p>
          <a:p>
            <a:pPr marL="685800" lvl="1" indent="-228600">
              <a:buAutoNum type="arabicPeriod"/>
            </a:pPr>
            <a:r>
              <a:rPr lang="fi-FI" sz="1200" b="1" dirty="0"/>
              <a:t>Luo lukemiselle ympäristö/puitteet, jotka mahdollistavat hyvän ja syvän lukukokemuksen</a:t>
            </a:r>
          </a:p>
          <a:p>
            <a:pPr marL="685800" lvl="1" indent="-228600">
              <a:buAutoNum type="arabicPeriod"/>
            </a:pPr>
            <a:r>
              <a:rPr lang="fi-FI" sz="1200" dirty="0"/>
              <a:t>Käytä monipuolista ja laajennettua kieltä, kun puhut </a:t>
            </a:r>
            <a:r>
              <a:rPr lang="fi-FI" sz="1200" dirty="0" err="1"/>
              <a:t>lukuilosta</a:t>
            </a:r>
            <a:r>
              <a:rPr lang="fi-FI" sz="1200" dirty="0"/>
              <a:t>, lukuinnosta ja halusta lukea kirjoja</a:t>
            </a:r>
          </a:p>
          <a:p>
            <a:pPr marL="685800" lvl="1" indent="-228600">
              <a:buAutoNum type="arabicPeriod"/>
            </a:pPr>
            <a:r>
              <a:rPr lang="fi-FI" sz="1200" dirty="0"/>
              <a:t>Keskustele lasten kanssa sosiaalisen median hyödyistä ja haitoista</a:t>
            </a:r>
          </a:p>
          <a:p>
            <a:pPr marL="457200" lvl="1" indent="0">
              <a:buNone/>
            </a:pP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50108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85F01A-F41B-4A7F-8212-3C46CB80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AE6E95-DD4F-4CC1-A356-2737BF24B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Lisbet </a:t>
            </a:r>
            <a:r>
              <a:rPr lang="fi-FI" b="1" dirty="0" err="1"/>
              <a:t>Vestergaard</a:t>
            </a:r>
            <a:br>
              <a:rPr lang="fi-FI" dirty="0"/>
            </a:br>
            <a:r>
              <a:rPr lang="fi-FI" dirty="0"/>
              <a:t>”</a:t>
            </a:r>
            <a:r>
              <a:rPr lang="en-US" dirty="0"/>
              <a:t>Children's and young adult's reading culture today: what is happening with the joy of reading?” </a:t>
            </a:r>
          </a:p>
          <a:p>
            <a:pPr marL="0" indent="0">
              <a:buNone/>
            </a:pPr>
            <a:r>
              <a:rPr lang="en-US" dirty="0"/>
              <a:t>The study in full text (Danish) and English abstract: </a:t>
            </a:r>
            <a:r>
              <a:rPr lang="en-US" dirty="0">
                <a:hlinkClick r:id="rId2"/>
              </a:rPr>
              <a:t>https://www.fremtidensbiblioteker.dk/brn-og-unges-lsning-20211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Read more about The Think Tank Libraries of the Future: </a:t>
            </a:r>
            <a:r>
              <a:rPr lang="en-US" dirty="0">
                <a:hlinkClick r:id="rId3"/>
              </a:rPr>
              <a:t>https://www.fremtidensbiblioteker.dk/the-danish-think-tank--libraries-of-the-future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581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9FA9F3-68A0-4682-8781-89F37631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19450"/>
            <a:ext cx="8911687" cy="1485550"/>
          </a:xfrm>
        </p:spPr>
        <p:txBody>
          <a:bodyPr/>
          <a:lstStyle/>
          <a:p>
            <a:r>
              <a:rPr lang="fi-FI" b="1" dirty="0"/>
              <a:t>Kirjastojen </a:t>
            </a:r>
            <a:r>
              <a:rPr lang="fi-FI" b="1" dirty="0" err="1"/>
              <a:t>syystiedote</a:t>
            </a:r>
            <a:r>
              <a:rPr lang="fi-FI" b="1" dirty="0"/>
              <a:t> lähetetty elokuun alussa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FEB8DB-58C4-44D4-A714-5FF86BC8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021747"/>
            <a:ext cx="5220938" cy="4586570"/>
          </a:xfrm>
        </p:spPr>
        <p:txBody>
          <a:bodyPr>
            <a:normAutofit/>
          </a:bodyPr>
          <a:lstStyle/>
          <a:p>
            <a:r>
              <a:rPr lang="fi-FI" b="1" dirty="0">
                <a:hlinkClick r:id="rId2"/>
              </a:rPr>
              <a:t>Yhteisökortit</a:t>
            </a:r>
            <a:endParaRPr lang="fi-FI" b="1" dirty="0"/>
          </a:p>
          <a:p>
            <a:r>
              <a:rPr lang="fi-FI" b="1" dirty="0">
                <a:hlinkClick r:id="rId3"/>
              </a:rPr>
              <a:t>Satupolku</a:t>
            </a:r>
            <a:r>
              <a:rPr lang="fi-FI" b="1" dirty="0"/>
              <a:t> </a:t>
            </a:r>
            <a:r>
              <a:rPr lang="fi-FI" dirty="0"/>
              <a:t>(tulossa uudet kirjastokortit!)</a:t>
            </a:r>
          </a:p>
          <a:p>
            <a:r>
              <a:rPr lang="fi-FI" b="1" dirty="0"/>
              <a:t>Eskarileikit</a:t>
            </a:r>
          </a:p>
          <a:p>
            <a:r>
              <a:rPr lang="fi-FI" b="1" dirty="0"/>
              <a:t>Taapero tykkää tarinoista –esitteet</a:t>
            </a:r>
          </a:p>
          <a:p>
            <a:r>
              <a:rPr lang="fi-FI" b="1" dirty="0">
                <a:hlinkClick r:id="rId4"/>
              </a:rPr>
              <a:t>Satutuokioita</a:t>
            </a:r>
            <a:endParaRPr lang="fi-FI" b="1" dirty="0"/>
          </a:p>
          <a:p>
            <a:r>
              <a:rPr lang="fi-FI" b="1" dirty="0"/>
              <a:t>Kirjakasseja pyynnöstä – mutta tervetuloa kirjastoon lainaamaan lasten kanssa!</a:t>
            </a:r>
            <a:r>
              <a:rPr lang="fi-FI" dirty="0"/>
              <a:t> </a:t>
            </a:r>
          </a:p>
          <a:p>
            <a:r>
              <a:rPr lang="fi-FI" dirty="0"/>
              <a:t>Tiedotteesta unohtunut: </a:t>
            </a:r>
            <a:r>
              <a:rPr lang="fi-FI" b="1" dirty="0">
                <a:hlinkClick r:id="rId5"/>
              </a:rPr>
              <a:t>Iltasatulaukut!</a:t>
            </a:r>
            <a:endParaRPr lang="fi-FI" b="1" dirty="0"/>
          </a:p>
          <a:p>
            <a:pPr lvl="1"/>
            <a:r>
              <a:rPr lang="fi-FI" b="1" dirty="0"/>
              <a:t>1 kpl alle 3-vuotiaille</a:t>
            </a:r>
          </a:p>
          <a:p>
            <a:pPr lvl="1"/>
            <a:r>
              <a:rPr lang="fi-FI" b="1" dirty="0"/>
              <a:t>2 kpl 3-5-vuotiaille (toinen ei vielä valmis!)</a:t>
            </a:r>
          </a:p>
          <a:p>
            <a:pPr lvl="1"/>
            <a:r>
              <a:rPr lang="fi-FI" b="1" dirty="0"/>
              <a:t>1 kpl eskareille</a:t>
            </a:r>
          </a:p>
          <a:p>
            <a:pPr lvl="1"/>
            <a:r>
              <a:rPr lang="fi-FI" b="1" dirty="0"/>
              <a:t>Varaa kirjastosta (ei itse netistä)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E11A690-01FE-45FB-AACB-F37150542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89" y="1436504"/>
            <a:ext cx="3647868" cy="51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7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85DD7-373D-49D1-AFC0-E0C415A7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61" y="624110"/>
            <a:ext cx="9265451" cy="1280890"/>
          </a:xfrm>
        </p:spPr>
        <p:txBody>
          <a:bodyPr/>
          <a:lstStyle/>
          <a:p>
            <a:r>
              <a:rPr lang="fi-FI" b="1" dirty="0"/>
              <a:t>Onnen Omena - lukunurkkaus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8EB620F-E3DA-4AEE-B3FB-586902119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61" y="181723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8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8662D6-B1D9-47C2-8428-0DB325C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36228"/>
            <a:ext cx="8911687" cy="1468772"/>
          </a:xfrm>
        </p:spPr>
        <p:txBody>
          <a:bodyPr>
            <a:normAutofit/>
          </a:bodyPr>
          <a:lstStyle/>
          <a:p>
            <a:r>
              <a:rPr lang="fi-FI" b="1" dirty="0" err="1"/>
              <a:t>Gunnarlan</a:t>
            </a:r>
            <a:r>
              <a:rPr lang="fi-FI" b="1" dirty="0"/>
              <a:t> päiväkoti </a:t>
            </a:r>
            <a:br>
              <a:rPr lang="fi-FI" b="1" dirty="0"/>
            </a:br>
            <a:r>
              <a:rPr lang="fi-FI" sz="2400" dirty="0"/>
              <a:t>(ei vielä lukunurkkausta – kirjoja lainassa ja esillä näin)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71CC4D49-43F0-4AD9-81E3-B68B8A0B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8501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0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DD4939-BE6A-42FD-9B43-049C4F17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52338"/>
            <a:ext cx="8911687" cy="1552662"/>
          </a:xfrm>
        </p:spPr>
        <p:txBody>
          <a:bodyPr/>
          <a:lstStyle/>
          <a:p>
            <a:r>
              <a:rPr lang="fi-FI" b="1" dirty="0"/>
              <a:t>Perttilän luontoeskari </a:t>
            </a:r>
            <a:br>
              <a:rPr lang="fi-FI" b="1" dirty="0"/>
            </a:br>
            <a:r>
              <a:rPr lang="fi-FI" sz="2400" dirty="0"/>
              <a:t>(ei lukunurkkausta – kirjat esillä näin)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FB5ECD0-EEAB-4846-9B08-70E84889B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91"/>
          <a:stretch/>
        </p:blipFill>
        <p:spPr>
          <a:xfrm>
            <a:off x="871563" y="2026124"/>
            <a:ext cx="5137892" cy="2805752"/>
          </a:xfr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5B22325-0ADD-4C1D-986B-28E065C4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455" y="2026124"/>
            <a:ext cx="6049228" cy="28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0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3A86EF-D2CA-4C7D-A9BA-6CC03BC5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Pusula </a:t>
            </a:r>
            <a:br>
              <a:rPr lang="fi-FI" b="1" dirty="0"/>
            </a:br>
            <a:r>
              <a:rPr lang="fi-FI" sz="2400" dirty="0"/>
              <a:t>(</a:t>
            </a:r>
            <a:r>
              <a:rPr lang="fi-FI" sz="2400" dirty="0" err="1"/>
              <a:t>Iltasatulakku</a:t>
            </a:r>
            <a:r>
              <a:rPr lang="fi-FI" sz="2400" dirty="0"/>
              <a:t> lainassa)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24650E1-8003-484B-87F3-AB9274045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99340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2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A0D29C-4732-44BB-889B-17E9621D8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Pusula</a:t>
            </a:r>
            <a:br>
              <a:rPr lang="fi-FI" dirty="0"/>
            </a:br>
            <a:r>
              <a:rPr lang="fi-FI" dirty="0"/>
              <a:t>(Satupolku-juna)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7EFB716-36A3-4DDA-98F3-E0CBBC3D9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4" y="1904999"/>
            <a:ext cx="6181959" cy="4636469"/>
          </a:xfrm>
          <a:prstGeom prst="rect">
            <a:avLst/>
          </a:prstGeom>
        </p:spPr>
      </p:pic>
      <p:sp>
        <p:nvSpPr>
          <p:cNvPr id="4" name="AutoShape 2" descr="image1.jpeg">
            <a:extLst>
              <a:ext uri="{FF2B5EF4-FFF2-40B4-BE49-F238E27FC236}">
                <a16:creationId xmlns:a16="http://schemas.microsoft.com/office/drawing/2014/main" id="{19FA4E3E-B838-4BAD-B44F-4BD6B42CA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483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63F75C-2911-4490-A457-2804F4D52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Pusula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5C96131-E0A3-4EB0-9612-97991413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997080" y="141272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3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70A7DC-99BD-4649-A2FC-693C1C58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Pusula</a:t>
            </a:r>
            <a:br>
              <a:rPr lang="fi-FI" b="1" dirty="0"/>
            </a:br>
            <a:r>
              <a:rPr lang="fi-FI" dirty="0"/>
              <a:t>(lukutoukka)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AFA4872-12BD-4AC3-B3D2-5E191391A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600" y="1905000"/>
            <a:ext cx="6359953" cy="47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40194"/>
      </p:ext>
    </p:extLst>
  </p:cSld>
  <p:clrMapOvr>
    <a:masterClrMapping/>
  </p:clrMapOvr>
</p:sld>
</file>

<file path=ppt/theme/theme1.xml><?xml version="1.0" encoding="utf-8"?>
<a:theme xmlns:a="http://schemas.openxmlformats.org/drawingml/2006/main" name="Kuiskaus">
  <a:themeElements>
    <a:clrScheme name="Kuiskaus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630</TotalTime>
  <Words>445</Words>
  <Application>Microsoft Office PowerPoint</Application>
  <PresentationFormat>Laajakuva</PresentationFormat>
  <Paragraphs>51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Kuiskaus</vt:lpstr>
      <vt:lpstr>KiVa-tapaaminen 21.9.2023</vt:lpstr>
      <vt:lpstr>Kirjastojen syystiedote lähetetty elokuun alussa</vt:lpstr>
      <vt:lpstr>Onnen Omena - lukunurkkaus</vt:lpstr>
      <vt:lpstr>Gunnarlan päiväkoti  (ei vielä lukunurkkausta – kirjoja lainassa ja esillä näin)</vt:lpstr>
      <vt:lpstr>Perttilän luontoeskari  (ei lukunurkkausta – kirjat esillä näin)</vt:lpstr>
      <vt:lpstr>Pusula  (Iltasatulakku lainassa)</vt:lpstr>
      <vt:lpstr>Pusula (Satupolku-juna)</vt:lpstr>
      <vt:lpstr>Pusula</vt:lpstr>
      <vt:lpstr>Pusula (lukutoukka)</vt:lpstr>
      <vt:lpstr>Moisio 1</vt:lpstr>
      <vt:lpstr>Perhepäivähoitaja Lohjalla  (huvimajassa kirjoja)</vt:lpstr>
      <vt:lpstr>Alueelliset KiVa-lähitapaamiset  loka-marraskuussa</vt:lpstr>
      <vt:lpstr>Alueelliset tapaamiset</vt:lpstr>
      <vt:lpstr>Terveisiä Tanskan kirjastoista!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Aremaa Melina</dc:creator>
  <cp:lastModifiedBy>Aremaa Melina</cp:lastModifiedBy>
  <cp:revision>27</cp:revision>
  <dcterms:created xsi:type="dcterms:W3CDTF">2023-09-14T07:05:36Z</dcterms:created>
  <dcterms:modified xsi:type="dcterms:W3CDTF">2023-10-04T07:56:35Z</dcterms:modified>
</cp:coreProperties>
</file>