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0" r:id="rId3"/>
    <p:sldId id="263" r:id="rId4"/>
    <p:sldId id="262" r:id="rId5"/>
    <p:sldId id="265" r:id="rId6"/>
    <p:sldId id="266" r:id="rId7"/>
    <p:sldId id="268" r:id="rId8"/>
    <p:sldId id="269" r:id="rId9"/>
    <p:sldId id="257" r:id="rId10"/>
    <p:sldId id="258" r:id="rId11"/>
    <p:sldId id="259" r:id="rId12"/>
    <p:sldId id="260" r:id="rId13"/>
    <p:sldId id="261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301EBB-031B-6E44-F2BB-9088079073B0}" v="1584" dt="2021-08-30T11:57:26.031"/>
    <p1510:client id="{0A3760E5-DC32-7D33-14C1-3A3A79E583DD}" v="64" dt="2021-08-31T12:45:54.206"/>
    <p1510:client id="{311B44B6-B7B2-4990-0077-3250A749E788}" v="729" vWet="1451" dt="2021-08-31T03:25:19.466"/>
    <p1510:client id="{4762DF1A-6134-00C3-00B6-EBE795CDE870}" v="10" dt="2021-08-31T03:49:57.175"/>
    <p1510:client id="{4C583161-7085-F789-5010-15212C1F5F6F}" v="872" dt="2021-08-30T19:58:29.740"/>
    <p1510:client id="{5CE860E9-082A-A605-7C25-4CBF3922292F}" v="736" dt="2021-08-30T17:52:37.261"/>
    <p1510:client id="{74DAF06F-F372-455B-C059-0BEEFC2D8C5A}" v="24" dt="2021-08-30T14:03:18.776"/>
    <p1510:client id="{A53C044C-FF0C-F1CE-62CA-C2031920D1BC}" v="127" dt="2021-08-31T12:23:16.077"/>
    <p1510:client id="{A66FF368-290D-EA35-D91D-E82F2F1CBB8A}" v="54" dt="2021-08-30T13:35:16.667"/>
    <p1510:client id="{BE72B3F7-AFC8-6C07-A543-9BDF4A7E4301}" v="197" dt="2021-08-31T03:23:30.260"/>
    <p1510:client id="{C0D2A7B2-0229-FD0A-7B25-9A412EF74A9F}" v="1521" dt="2021-08-31T07:16:21.875"/>
    <p1510:client id="{C0F8CA39-3831-7746-6D82-C6C352A7721F}" v="1363" dt="2021-08-30T13:33:28.388"/>
    <p1510:client id="{C49C6032-4236-DC3F-8636-CC68FF31F9A6}" v="124" dt="2021-08-31T12:42:00.057"/>
    <p1510:client id="{C87A8AC4-1522-439F-A321-B9A98D60128D}" v="615" dt="2021-08-31T13:13:11.025"/>
    <p1510:client id="{E270BF12-F861-237D-513D-1D19DE6E2092}" v="557" dt="2021-08-31T10:12:26.453"/>
    <p1510:client id="{E8E0282F-7BFC-8733-5D87-841DF1D916B3}" v="50" dt="2021-08-31T04:57:09.692"/>
    <p1510:client id="{F3B50AEA-2E76-45D7-912D-1B1BC0695276}" v="47" dt="2021-08-30T09:19:28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92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8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180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9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799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1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66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0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75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63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Vanhempainilta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Tiistai 31.8. klo 18 --&gt;</a:t>
            </a: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B69AA0-765C-4168-83C0-71F9BF679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Mok</a:t>
            </a:r>
            <a:r>
              <a:rPr lang="fi-FI"/>
              <a:t> = monialainen oppimiskokonaisuus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B6261E-C143-41AD-8A05-9EF90EC34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/>
              <a:t>"Elämää Ylämyllyllä", viikko 36-37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/>
              <a:t>Tutustumme ja opiskelemme kokonaisuutta monialaisesti eli eri oppiaineiden tunneilla. (historia, nykyhetki ja tulevaisuus)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/>
              <a:t>Suomen kieli, ympäristöoppi, liikunta, kuvataide, yhteiskuntaoppi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/>
              <a:t>Oppilaat osallistuvat kokonaisuuden suunnitteluun ja toteutukseen. 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/>
              <a:t>Arvioinnissa painotetaan työskentelyn taitoja. (itse-/vertaisarviointia)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>
                <a:ea typeface="+mn-lt"/>
                <a:cs typeface="+mn-lt"/>
              </a:rPr>
              <a:t>Oppilailla on aikaa syventyä oppimiskokonaisuuden sisältöön ja työskennellä tavoitteellisesti, monipuolisesti ja pitkäjänteisesti.</a:t>
            </a:r>
            <a:endParaRPr lang="fi-FI"/>
          </a:p>
          <a:p>
            <a:pPr>
              <a:buFont typeface="Arial" panose="020B0602020104020603" pitchFamily="34" charset="0"/>
              <a:buChar char="•"/>
            </a:pPr>
            <a:endParaRPr lang="fi-FI"/>
          </a:p>
          <a:p>
            <a:pPr>
              <a:buFont typeface="Arial" panose="020B0602020104020603" pitchFamily="34" charset="0"/>
              <a:buChar char="•"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4782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036CF6-296F-4D65-B073-B37B98461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Wilma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8A8A01-93DC-41DC-8316-B03FB68E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r>
              <a:rPr lang="fi-FI"/>
              <a:t>- Pääasiallinen tiedotus- ja yhteydenpitokanava. </a:t>
            </a:r>
          </a:p>
          <a:p>
            <a:r>
              <a:rPr lang="fi-FI"/>
              <a:t>- </a:t>
            </a:r>
            <a:r>
              <a:rPr lang="fi-FI">
                <a:ea typeface="+mn-lt"/>
                <a:cs typeface="+mn-lt"/>
              </a:rPr>
              <a:t>Poissaolojen anominen</a:t>
            </a:r>
          </a:p>
          <a:p>
            <a:pPr marL="264795" lvl="1">
              <a:buFont typeface="Wingdings 3" panose="020B0602020104020603" pitchFamily="34" charset="0"/>
              <a:buChar char=""/>
            </a:pPr>
            <a:r>
              <a:rPr lang="fi-FI">
                <a:ea typeface="+mn-lt"/>
                <a:cs typeface="+mn-lt"/>
              </a:rPr>
              <a:t>Etukäteen tiedossa olevat: 1-5 pv/luokanopettaja, yli 5 päivää rehtori Antti Ikonen. Laitathan viestin luokanopettajalle.</a:t>
            </a:r>
            <a:endParaRPr lang="fi-FI"/>
          </a:p>
          <a:p>
            <a:pPr marL="264795" lvl="1">
              <a:buFont typeface="Wingdings 3" panose="020B0602020104020603" pitchFamily="34" charset="0"/>
              <a:buChar char=""/>
            </a:pPr>
            <a:r>
              <a:rPr lang="fi-FI">
                <a:ea typeface="+mn-lt"/>
                <a:cs typeface="+mn-lt"/>
              </a:rPr>
              <a:t>Sairauspoissaolot tulee ilmoittaa "Ilmoitus poissaolosta" -välilehden kautta mielellään aamun aikana. Ilmoituksen voi tehdä vain selaimella.</a:t>
            </a:r>
          </a:p>
          <a:p>
            <a:r>
              <a:rPr lang="fi-FI">
                <a:ea typeface="+mn-lt"/>
                <a:cs typeface="+mn-lt"/>
              </a:rPr>
              <a:t>- Tuntimerkinnät</a:t>
            </a:r>
          </a:p>
          <a:p>
            <a:r>
              <a:rPr lang="fi-FI">
                <a:ea typeface="+mn-lt"/>
                <a:cs typeface="+mn-lt"/>
              </a:rPr>
              <a:t>- Kokeet: koealue, päivämäärä, arvosanat</a:t>
            </a:r>
          </a:p>
          <a:p>
            <a:r>
              <a:rPr lang="fi-FI">
                <a:ea typeface="+mn-lt"/>
                <a:cs typeface="+mn-lt"/>
              </a:rPr>
              <a:t>- Myös oppilaat alkavat käyttämään Wilmaa tänä lukuvuonna</a:t>
            </a:r>
          </a:p>
          <a:p>
            <a:r>
              <a:rPr lang="fi-FI">
                <a:ea typeface="+mn-lt"/>
                <a:cs typeface="+mn-lt"/>
              </a:rPr>
              <a:t>- Poissaolojen määrää seurataan Wilman kautta</a:t>
            </a:r>
          </a:p>
          <a:p>
            <a:endParaRPr lang="fi-FI">
              <a:ea typeface="+mn-lt"/>
              <a:cs typeface="+mn-lt"/>
            </a:endParaRPr>
          </a:p>
          <a:p>
            <a:endParaRPr lang="fi-FI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0956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D81140-15C1-4AC9-8A74-2EA04524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30475"/>
            <a:ext cx="9720072" cy="949102"/>
          </a:xfrm>
        </p:spPr>
        <p:txBody>
          <a:bodyPr/>
          <a:lstStyle/>
          <a:p>
            <a:r>
              <a:rPr lang="fi-FI"/>
              <a:t>Sähköiset oppimisympäristöt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81AE6E-CF15-447D-A005-33BCFF812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002243"/>
            <a:ext cx="9720073" cy="5307117"/>
          </a:xfrm>
        </p:spPr>
        <p:txBody>
          <a:bodyPr vert="horz" lIns="45720" tIns="45720" rIns="45720" bIns="45720" rtlCol="0" anchor="t">
            <a:normAutofit lnSpcReduction="10000"/>
          </a:bodyPr>
          <a:lstStyle/>
          <a:p>
            <a:endParaRPr lang="fi-FI" sz="2000">
              <a:ea typeface="+mn-lt"/>
              <a:cs typeface="+mn-lt"/>
            </a:endParaRPr>
          </a:p>
          <a:p>
            <a:pPr marL="264795" lvl="1">
              <a:buFont typeface="Wingdings 3" panose="020B0602020104020603" pitchFamily="34" charset="0"/>
              <a:buChar char=""/>
            </a:pPr>
            <a:r>
              <a:rPr lang="fi-FI" sz="2000">
                <a:ea typeface="+mn-lt"/>
                <a:cs typeface="+mn-lt"/>
              </a:rPr>
              <a:t>Sanoma </a:t>
            </a:r>
            <a:r>
              <a:rPr lang="fi-FI" sz="2000" err="1">
                <a:ea typeface="+mn-lt"/>
                <a:cs typeface="+mn-lt"/>
              </a:rPr>
              <a:t>Pron</a:t>
            </a:r>
            <a:r>
              <a:rPr lang="fi-FI" sz="2000">
                <a:ea typeface="+mn-lt"/>
                <a:cs typeface="+mn-lt"/>
              </a:rPr>
              <a:t> </a:t>
            </a:r>
            <a:r>
              <a:rPr lang="fi-FI" sz="2000" err="1">
                <a:ea typeface="+mn-lt"/>
                <a:cs typeface="+mn-lt"/>
              </a:rPr>
              <a:t>Bingel</a:t>
            </a:r>
            <a:r>
              <a:rPr lang="fi-FI" sz="2000">
                <a:ea typeface="+mn-lt"/>
                <a:cs typeface="+mn-lt"/>
              </a:rPr>
              <a:t>- tehtävät</a:t>
            </a:r>
          </a:p>
          <a:p>
            <a:pPr marL="447675" lvl="2">
              <a:buFont typeface="Wingdings 3" panose="020B0602020104020603" pitchFamily="34" charset="0"/>
              <a:buChar char=""/>
            </a:pPr>
            <a:r>
              <a:rPr lang="fi-FI" sz="1600">
                <a:ea typeface="+mn-lt"/>
                <a:cs typeface="+mn-lt"/>
              </a:rPr>
              <a:t>oppilaat kirjautuvat samoilla oppilastunnuksilla, joita käytetään koulussa tietokoneille kirjautuessa</a:t>
            </a:r>
          </a:p>
          <a:p>
            <a:pPr marL="447675" lvl="2">
              <a:buFont typeface="Wingdings 3" panose="020B0602020104020603" pitchFamily="34" charset="0"/>
              <a:buChar char=""/>
            </a:pPr>
            <a:r>
              <a:rPr lang="fi-FI" sz="1600">
                <a:ea typeface="+mn-lt"/>
                <a:cs typeface="+mn-lt"/>
              </a:rPr>
              <a:t>useiden eri oppiaineiden tehtäviä</a:t>
            </a:r>
          </a:p>
          <a:p>
            <a:pPr marL="447675" lvl="2">
              <a:buFont typeface="Wingdings 3" panose="020B0602020104020603" pitchFamily="34" charset="0"/>
              <a:buChar char=""/>
            </a:pPr>
            <a:r>
              <a:rPr lang="fi-FI" sz="1600">
                <a:ea typeface="+mn-lt"/>
                <a:cs typeface="+mn-lt"/>
              </a:rPr>
              <a:t>ope voi antaa kotitehtäviksi</a:t>
            </a:r>
          </a:p>
          <a:p>
            <a:pPr marL="447675" lvl="2">
              <a:buFont typeface="Wingdings 3" panose="020B0602020104020603" pitchFamily="34" charset="0"/>
              <a:buChar char=""/>
            </a:pPr>
            <a:r>
              <a:rPr lang="fi-FI" sz="1600">
                <a:ea typeface="+mn-lt"/>
                <a:cs typeface="+mn-lt"/>
              </a:rPr>
              <a:t>voi tehdä myös itsenäisesti esim. kokeeseen harjoittelun tukena</a:t>
            </a:r>
            <a:endParaRPr lang="fi-FI"/>
          </a:p>
          <a:p>
            <a:pPr marL="264795" lvl="1">
              <a:buFont typeface="Wingdings 3" panose="020B0602020104020603" pitchFamily="34" charset="0"/>
              <a:buChar char=""/>
            </a:pPr>
            <a:r>
              <a:rPr lang="fi-FI" sz="2000" err="1">
                <a:ea typeface="+mn-lt"/>
                <a:cs typeface="+mn-lt"/>
              </a:rPr>
              <a:t>Pedanet</a:t>
            </a:r>
            <a:endParaRPr lang="fi-FI" sz="2000">
              <a:ea typeface="+mn-lt"/>
              <a:cs typeface="+mn-lt"/>
            </a:endParaRPr>
          </a:p>
          <a:p>
            <a:pPr marL="447675" lvl="2">
              <a:buFont typeface="Wingdings 3" panose="020B0602020104020603" pitchFamily="34" charset="0"/>
              <a:buChar char=""/>
            </a:pPr>
            <a:r>
              <a:rPr lang="fi-FI" sz="1600">
                <a:ea typeface="+mn-lt"/>
                <a:cs typeface="+mn-lt"/>
              </a:rPr>
              <a:t>tänne tehdään mm. kasviot ja käsitöiden dokumentointia</a:t>
            </a:r>
            <a:endParaRPr lang="fi-FI"/>
          </a:p>
          <a:p>
            <a:pPr marL="264795" lvl="1">
              <a:buFont typeface="Wingdings 3" panose="020B0602020104020603" pitchFamily="34" charset="0"/>
              <a:buChar char=""/>
            </a:pPr>
            <a:r>
              <a:rPr lang="fi-FI" sz="2000">
                <a:ea typeface="+mn-lt"/>
                <a:cs typeface="+mn-lt"/>
              </a:rPr>
              <a:t>O365</a:t>
            </a:r>
            <a:endParaRPr lang="fi-FI">
              <a:ea typeface="+mn-lt"/>
              <a:cs typeface="+mn-lt"/>
            </a:endParaRPr>
          </a:p>
          <a:p>
            <a:pPr marL="447675" lvl="2">
              <a:buFont typeface="Wingdings 3" panose="020B0602020104020603" pitchFamily="34" charset="0"/>
              <a:buChar char=""/>
            </a:pPr>
            <a:r>
              <a:rPr lang="fi-FI" sz="1600">
                <a:ea typeface="+mn-lt"/>
                <a:cs typeface="+mn-lt"/>
              </a:rPr>
              <a:t>Kirjaudutaan oppilastunnuksilla</a:t>
            </a:r>
          </a:p>
          <a:p>
            <a:pPr marL="447675" lvl="2">
              <a:buFont typeface="Wingdings 3" panose="020B0602020104020603" pitchFamily="34" charset="0"/>
              <a:buChar char=""/>
            </a:pPr>
            <a:r>
              <a:rPr lang="fi-FI" sz="1600">
                <a:ea typeface="+mn-lt"/>
                <a:cs typeface="+mn-lt"/>
              </a:rPr>
              <a:t>Sisältää useita eri ohjelmia, jotka oppilaan vapaassa käytössä</a:t>
            </a:r>
          </a:p>
          <a:p>
            <a:pPr marL="447675" lvl="2">
              <a:buFont typeface="Wingdings 3" panose="020B0602020104020603" pitchFamily="34" charset="0"/>
              <a:buChar char=""/>
            </a:pPr>
            <a:r>
              <a:rPr lang="fi-FI" sz="1600" err="1">
                <a:ea typeface="+mn-lt"/>
                <a:cs typeface="+mn-lt"/>
              </a:rPr>
              <a:t>Teams</a:t>
            </a:r>
            <a:r>
              <a:rPr lang="fi-FI" sz="1600">
                <a:ea typeface="+mn-lt"/>
                <a:cs typeface="+mn-lt"/>
              </a:rPr>
              <a:t>- ohjelmaa voidaan käyttää, jos tulisi karanteenin myötä etäopetusta ja ohjelma tulee ladata oppilaan </a:t>
            </a:r>
          </a:p>
          <a:p>
            <a:pPr marL="310515" lvl="2" indent="0">
              <a:buNone/>
            </a:pPr>
            <a:r>
              <a:rPr lang="fi-FI" sz="1600">
                <a:ea typeface="+mn-lt"/>
                <a:cs typeface="+mn-lt"/>
              </a:rPr>
              <a:t>   laitteeseen etukäteen</a:t>
            </a:r>
            <a:endParaRPr lang="fi-FI">
              <a:ea typeface="+mn-lt"/>
              <a:cs typeface="+mn-lt"/>
            </a:endParaRPr>
          </a:p>
          <a:p>
            <a:pPr marL="264795" lvl="1" indent="0">
              <a:buNone/>
            </a:pPr>
            <a:r>
              <a:rPr lang="fi-FI" sz="2000">
                <a:ea typeface="+mn-lt"/>
                <a:cs typeface="+mn-lt"/>
              </a:rPr>
              <a:t>Ville (käytetään vaihdellen luokissa)</a:t>
            </a:r>
            <a:endParaRPr lang="fi-FI"/>
          </a:p>
          <a:p>
            <a:pPr marL="447675" lvl="2">
              <a:buFont typeface="Wingdings 3" panose="020B0602020104020603" pitchFamily="34" charset="0"/>
              <a:buChar char=""/>
            </a:pPr>
            <a:r>
              <a:rPr lang="fi-FI" sz="1600"/>
              <a:t>Turun yliopiston alainen oppimisjärjestelmä, jossa paljon valmista oppimateriaalia eri aineisiin</a:t>
            </a:r>
          </a:p>
          <a:p>
            <a:pPr marL="447675" lvl="2">
              <a:buFont typeface="Wingdings 3" panose="020B0602020104020603" pitchFamily="34" charset="0"/>
              <a:buChar char=""/>
            </a:pPr>
            <a:r>
              <a:rPr lang="fi-FI" sz="1600"/>
              <a:t>opettaja avaa tehtävät </a:t>
            </a:r>
          </a:p>
          <a:p>
            <a:pPr marL="447675" lvl="2">
              <a:buFont typeface="Wingdings 3" panose="020B0602020104020603" pitchFamily="34" charset="0"/>
              <a:buChar char=""/>
            </a:pPr>
            <a:r>
              <a:rPr lang="fi-FI" sz="1600"/>
              <a:t>oppilaat voivat myös kirjautua sinne samoilla tunnuksilla kuin O365:een</a:t>
            </a:r>
          </a:p>
          <a:p>
            <a:pPr marL="310515" lvl="2" indent="0">
              <a:buNone/>
            </a:pPr>
            <a:endParaRPr lang="fi-FI" sz="1600"/>
          </a:p>
          <a:p>
            <a:pPr marL="127635" lvl="1" indent="0">
              <a:buNone/>
            </a:pPr>
            <a:endParaRPr lang="fi-FI" sz="2000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9721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D09001-1416-481C-B18F-C057061C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829631"/>
            <a:ext cx="9720072" cy="895767"/>
          </a:xfrm>
        </p:spPr>
        <p:txBody>
          <a:bodyPr/>
          <a:lstStyle/>
          <a:p>
            <a:r>
              <a:rPr lang="fi-FI"/>
              <a:t>Arjen käytänteet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C0ED26-37A4-475A-8524-74210F850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456055"/>
            <a:ext cx="10432911" cy="4450738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0" indent="0">
              <a:buNone/>
            </a:pPr>
            <a:endParaRPr lang="fi-FI"/>
          </a:p>
          <a:p>
            <a:pPr>
              <a:buFont typeface="Arial" panose="020B0602020104020603" pitchFamily="34" charset="0"/>
              <a:buChar char="•"/>
            </a:pPr>
            <a:r>
              <a:rPr lang="fi-FI"/>
              <a:t>Läksykuittaukset entiseen malliin, läksykerho torstaisin klo 14.15 (5 unohdusta, englannissa 3)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/>
              <a:t>Kasvatuskeskustelut tiistaisin klo 14.15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/>
              <a:t>Tukiopetukseen kutsutaan tarvittaessa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/>
              <a:t>Välipalaa saa ottaa kouluun pitkinä päivinä, erityisesti kun koulu alkaa klo 8.15.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/>
              <a:t>Nimet vaatteisiin ja tavaroihin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/>
              <a:t>Muki tai juomapullo luokkaan</a:t>
            </a:r>
          </a:p>
          <a:p>
            <a:pPr>
              <a:buFont typeface="Arial" panose="020B0602020104020603" pitchFamily="34" charset="0"/>
              <a:buChar char="•"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4284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 descr="Kuva, joka sisältää kohteen teksti, poseeraaminen, henkilö, seisominen&#10;&#10;Kuvaus luotu automaattisesti">
            <a:extLst>
              <a:ext uri="{FF2B5EF4-FFF2-40B4-BE49-F238E27FC236}">
                <a16:creationId xmlns:a16="http://schemas.microsoft.com/office/drawing/2014/main" id="{9510F6CE-D48C-460A-92AF-05ADA6A9C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2246" y="531963"/>
            <a:ext cx="8973309" cy="6108075"/>
          </a:xfrm>
        </p:spPr>
      </p:pic>
    </p:spTree>
    <p:extLst>
      <p:ext uri="{BB962C8B-B14F-4D97-AF65-F5344CB8AC3E}">
        <p14:creationId xmlns:p14="http://schemas.microsoft.com/office/powerpoint/2010/main" val="289667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ECF1E4-EA84-4237-93EF-678A65FB1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Opiskelu neljännellä luokalla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6AB4BD-F3C7-4916-87A8-660D02D8A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354039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fi-FI"/>
              <a:t>Neljäs luokka on pitkälti kolmannella luokalla opittujen taitojen ja asioiden kertausta ja syventämistä.</a:t>
            </a:r>
          </a:p>
          <a:p>
            <a:r>
              <a:rPr lang="fi-FI"/>
              <a:t>Jaksosuunnitelmat tulevat kolmen viikoin välein. Jaksosuunnitelmat kannattaa lukea tarkkaan.</a:t>
            </a:r>
          </a:p>
          <a:p>
            <a:r>
              <a:rPr lang="fi-FI"/>
              <a:t>Lukudiplomit</a:t>
            </a:r>
          </a:p>
          <a:p>
            <a:r>
              <a:rPr lang="fi-FI"/>
              <a:t>Koulun päättymisaika</a:t>
            </a:r>
          </a:p>
          <a:p>
            <a:r>
              <a:rPr lang="fi-FI"/>
              <a:t>Käyttäytyminen</a:t>
            </a:r>
          </a:p>
          <a:p>
            <a:r>
              <a:rPr lang="fi-FI"/>
              <a:t>Korona</a:t>
            </a:r>
          </a:p>
          <a:p>
            <a:r>
              <a:rPr lang="fi-FI"/>
              <a:t>Ajankohtaista "kyliltä"</a:t>
            </a:r>
          </a:p>
          <a:p>
            <a:endParaRPr lang="fi-FI"/>
          </a:p>
          <a:p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26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F90557-3E91-4E09-8F54-BF29A3C95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arviointi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AF3600-0A6B-4DFF-91D7-2A8137934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717"/>
            <a:ext cx="9720073" cy="4224643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fi-FI" b="1"/>
              <a:t>Monipuolinen arviointi </a:t>
            </a:r>
          </a:p>
          <a:p>
            <a:r>
              <a:rPr lang="fi-FI"/>
              <a:t>- Itsearviointi</a:t>
            </a:r>
          </a:p>
          <a:p>
            <a:r>
              <a:rPr lang="fi-FI"/>
              <a:t>- Jatkuva palaute</a:t>
            </a:r>
          </a:p>
          <a:p>
            <a:r>
              <a:rPr lang="fi-FI"/>
              <a:t>- Vertaisarviointi</a:t>
            </a:r>
          </a:p>
          <a:p>
            <a:r>
              <a:rPr lang="fi-FI"/>
              <a:t>-&gt; KÄSITYS ITSESTÄ OPPIJANA</a:t>
            </a:r>
          </a:p>
          <a:p>
            <a:endParaRPr lang="fi-FI"/>
          </a:p>
          <a:p>
            <a:r>
              <a:rPr lang="fi-FI"/>
              <a:t>* Opettaja-oppilas /  * oppilas-oppilas</a:t>
            </a:r>
          </a:p>
          <a:p>
            <a:r>
              <a:rPr lang="fi-FI"/>
              <a:t>* Molemminpuolista ja vuorovaikutteista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4486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4527D4-4E37-4386-9606-AE5668D65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Arviointitavat ja vuorovaikutus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858020-EB25-480E-9D92-29EAD09BB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r>
              <a:rPr lang="fi-FI">
                <a:ea typeface="+mn-lt"/>
                <a:cs typeface="+mn-lt"/>
              </a:rPr>
              <a:t>Menetelmät</a:t>
            </a:r>
          </a:p>
          <a:p>
            <a:r>
              <a:rPr lang="fi-FI">
                <a:ea typeface="+mn-lt"/>
                <a:cs typeface="+mn-lt"/>
              </a:rPr>
              <a:t>- kirjalliset kokeet</a:t>
            </a:r>
          </a:p>
          <a:p>
            <a:r>
              <a:rPr lang="fi-FI">
                <a:ea typeface="+mn-lt"/>
                <a:cs typeface="+mn-lt"/>
              </a:rPr>
              <a:t>- suulliset kokeet</a:t>
            </a:r>
          </a:p>
          <a:p>
            <a:r>
              <a:rPr lang="fi-FI">
                <a:ea typeface="+mn-lt"/>
                <a:cs typeface="+mn-lt"/>
              </a:rPr>
              <a:t>- näytöt</a:t>
            </a:r>
          </a:p>
          <a:p>
            <a:r>
              <a:rPr lang="fi-FI">
                <a:ea typeface="+mn-lt"/>
                <a:cs typeface="+mn-lt"/>
              </a:rPr>
              <a:t>- tiedonhaku eri menetelmin</a:t>
            </a:r>
          </a:p>
          <a:p>
            <a:r>
              <a:rPr lang="fi-FI">
                <a:ea typeface="+mn-lt"/>
                <a:cs typeface="+mn-lt"/>
              </a:rPr>
              <a:t>- jatkuva näyttö</a:t>
            </a:r>
          </a:p>
          <a:p>
            <a:r>
              <a:rPr lang="fi-FI"/>
              <a:t>- yksilö- tai ryhmätöiden tuotokset</a:t>
            </a:r>
          </a:p>
          <a:p>
            <a:r>
              <a:rPr lang="fi-FI"/>
              <a:t>- työskentelytaidot</a:t>
            </a:r>
          </a:p>
        </p:txBody>
      </p:sp>
    </p:spTree>
    <p:extLst>
      <p:ext uri="{BB962C8B-B14F-4D97-AF65-F5344CB8AC3E}">
        <p14:creationId xmlns:p14="http://schemas.microsoft.com/office/powerpoint/2010/main" val="4212509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ABAC49-9577-41A0-BBD5-04735B4EA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Numeroarviointi kokeissa ja todistuksessa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9AEFD4-DD9D-4281-9050-2B5769DB1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r>
              <a:rPr lang="fi-FI"/>
              <a:t>10 – erinomainen</a:t>
            </a:r>
          </a:p>
          <a:p>
            <a:r>
              <a:rPr lang="fi-FI"/>
              <a:t>9 - kiitettävä</a:t>
            </a:r>
          </a:p>
          <a:p>
            <a:r>
              <a:rPr lang="fi-FI"/>
              <a:t>8 - hyvä</a:t>
            </a:r>
          </a:p>
          <a:p>
            <a:r>
              <a:rPr lang="fi-FI"/>
              <a:t>7 - tyydyttävä</a:t>
            </a:r>
          </a:p>
          <a:p>
            <a:r>
              <a:rPr lang="fi-FI"/>
              <a:t>6 – kohtalainen</a:t>
            </a:r>
          </a:p>
          <a:p>
            <a:r>
              <a:rPr lang="fi-FI"/>
              <a:t>5 - välttävä</a:t>
            </a:r>
          </a:p>
          <a:p>
            <a:r>
              <a:rPr lang="fi-FI"/>
              <a:t>4 - hylätty</a:t>
            </a:r>
          </a:p>
        </p:txBody>
      </p:sp>
    </p:spTree>
    <p:extLst>
      <p:ext uri="{BB962C8B-B14F-4D97-AF65-F5344CB8AC3E}">
        <p14:creationId xmlns:p14="http://schemas.microsoft.com/office/powerpoint/2010/main" val="2776724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F970A2-7760-49D8-8335-6427DC7E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ea typeface="+mj-lt"/>
                <a:cs typeface="+mj-lt"/>
              </a:rPr>
              <a:t>Formatiivinen arviointi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311275-FAF9-45BE-80CC-EEF203A8F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25925"/>
            <a:ext cx="9720073" cy="4483435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fi-FI">
                <a:ea typeface="+mn-lt"/>
                <a:cs typeface="+mn-lt"/>
              </a:rPr>
              <a:t>Formatiivinen arviointi on oppimista tukevaa ja ohjaavaa palautetta.</a:t>
            </a:r>
          </a:p>
          <a:p>
            <a:r>
              <a:rPr lang="fi-FI">
                <a:ea typeface="+mn-lt"/>
                <a:cs typeface="+mn-lt"/>
              </a:rPr>
              <a:t> • Palautteen tulee auttaa oppilasta ymmärtämään oppiaineen tavoitteet, hahmottamaan oma edistymisensä suhteessa tavoitteisiin sekä se, miten voi parantaa omaa suoriutumistaan suhteessa tavoitteisiin ja arviointikriteereihin</a:t>
            </a:r>
          </a:p>
          <a:p>
            <a:r>
              <a:rPr lang="fi-FI">
                <a:ea typeface="+mn-lt"/>
                <a:cs typeface="+mn-lt"/>
              </a:rPr>
              <a:t> • Huoltajille annetaan lukuvuoden aikana tietoa oppilaan opintojen etenemisestä, työskentelystä ja käyttäytymisestä.</a:t>
            </a:r>
          </a:p>
          <a:p>
            <a:r>
              <a:rPr lang="fi-FI">
                <a:ea typeface="+mn-lt"/>
                <a:cs typeface="+mn-lt"/>
              </a:rPr>
              <a:t> • Formatiivinen arviointi tehdään suhteessa opetussuunnitelman perusteissa asetettuihin ja niiden pohjalta paikallisessa opetussuunnitelmassa vuosiluokittain tarkennettuihin tavoitteisiin. </a:t>
            </a:r>
          </a:p>
          <a:p>
            <a:r>
              <a:rPr lang="fi-FI">
                <a:ea typeface="+mn-lt"/>
                <a:cs typeface="+mn-lt"/>
              </a:rPr>
              <a:t>• Formatiivinen arviointi ei edellytä dokumentointia. 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4259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20CA0E-7127-42AF-BD56-A89D4116F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ea typeface="+mj-lt"/>
                <a:cs typeface="+mj-lt"/>
              </a:rPr>
              <a:t>Summatiivinen arviointi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EEFEEF-D5FC-4757-9EB6-B3E03D158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357886"/>
            <a:ext cx="9720073" cy="3951474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>
                <a:ea typeface="+mn-lt"/>
                <a:cs typeface="+mn-lt"/>
              </a:rPr>
              <a:t> tehtävänä on kuvata, kuinka hyvin ja missä määrin oppilas on saavuttanut opetussuunnitelmassa oppiaineittain oppiaineille asetetut tavoitteet</a:t>
            </a:r>
            <a:endParaRPr lang="fi-FI"/>
          </a:p>
          <a:p>
            <a:r>
              <a:rPr lang="fi-FI">
                <a:ea typeface="+mn-lt"/>
                <a:cs typeface="+mn-lt"/>
              </a:rPr>
              <a:t> • tehdään vähintään jokaisen lukuvuoden päätteeksi sekä perusopetuksen päättyessä</a:t>
            </a:r>
          </a:p>
          <a:p>
            <a:r>
              <a:rPr lang="fi-FI">
                <a:ea typeface="+mn-lt"/>
                <a:cs typeface="+mn-lt"/>
              </a:rPr>
              <a:t> • Oppilaalle ja hänen huoltajalleen annetaan kuitenkin myös lukuvuoden aikana tietoa oppilaan opintojen edistymisestä, työskentelystä ja käyttäytymisestä. </a:t>
            </a:r>
          </a:p>
          <a:p>
            <a:r>
              <a:rPr lang="fi-FI">
                <a:ea typeface="+mn-lt"/>
                <a:cs typeface="+mn-lt"/>
              </a:rPr>
              <a:t>• Perusopetusasetus velvoittaa antamaan kunkin lukuvuoden päättyessä oppilaalle lukuvuositodistuksen, joka sisältää sanallisesti tai numeroin ilmaistut arviot siitä, miten oppilas on kyseisenä lukuvuonna saavuttanut tavoitteet opinto-ohjelmaansa kuuluvissa oppiaineissa. 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3617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C4083F-194C-45B2-8AFC-3DF416C7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Erityisopettajan tervehdys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6FEC4A-1825-40E0-8BD9-FCA7F0682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595887"/>
            <a:ext cx="9863846" cy="4972265"/>
          </a:xfrm>
        </p:spPr>
        <p:txBody>
          <a:bodyPr vert="horz" lIns="45720" tIns="45720" rIns="45720" bIns="45720" rtlCol="0" anchor="t">
            <a:normAutofit fontScale="92500" lnSpcReduction="10000"/>
          </a:bodyPr>
          <a:lstStyle/>
          <a:p>
            <a:pPr>
              <a:buFont typeface="Wingdings" panose="020B0602020104020603" pitchFamily="34" charset="0"/>
              <a:buChar char="v"/>
            </a:pPr>
            <a:r>
              <a:rPr lang="fi-FI"/>
              <a:t>Pedagogiset asiakirjat tehtävä ennen 20.10.</a:t>
            </a:r>
          </a:p>
          <a:p>
            <a:pPr marL="0" indent="0">
              <a:buNone/>
            </a:pPr>
            <a:r>
              <a:rPr lang="fi-FI"/>
              <a:t>- Erityisen ja tehostetun tuen oppilaat --&gt; palaverit sovitaan Wilman kautta syyskuun alussa (</a:t>
            </a:r>
            <a:r>
              <a:rPr lang="fi-FI" err="1"/>
              <a:t>Teams</a:t>
            </a:r>
            <a:r>
              <a:rPr lang="fi-FI"/>
              <a:t>)</a:t>
            </a:r>
          </a:p>
          <a:p>
            <a:pPr>
              <a:buFont typeface="Wingdings" panose="020B0602020104020603" pitchFamily="34" charset="0"/>
              <a:buChar char="v"/>
            </a:pPr>
            <a:r>
              <a:rPr lang="fi-FI"/>
              <a:t> Erityisopettajan antama tuki</a:t>
            </a:r>
          </a:p>
          <a:p>
            <a:pPr marL="0" indent="0">
              <a:buNone/>
            </a:pPr>
            <a:r>
              <a:rPr lang="fi-FI"/>
              <a:t>- Osa-aikainen erityisopetus (MA, SUK, EN, Luki), konsultointi, tuen suunnittelu ja pedagogiset asiakirjat, testit ja seulonnat, moniammatillisen pedagogisen tukiryhmän koonti tarvittaessa</a:t>
            </a:r>
          </a:p>
          <a:p>
            <a:pPr>
              <a:buFont typeface="Wingdings" panose="020B0602020104020603" pitchFamily="34" charset="0"/>
              <a:buChar char="v"/>
            </a:pPr>
            <a:r>
              <a:rPr lang="fi-FI"/>
              <a:t> Jos huoli lapsesta herää:</a:t>
            </a:r>
          </a:p>
          <a:p>
            <a:pPr marL="0" indent="0">
              <a:buNone/>
            </a:pPr>
            <a:r>
              <a:rPr lang="fi-FI"/>
              <a:t>         Koulukuraattori Elina Pölönen (040 020 5977)</a:t>
            </a:r>
          </a:p>
          <a:p>
            <a:pPr marL="0" indent="0">
              <a:buNone/>
            </a:pPr>
            <a:r>
              <a:rPr lang="fi-FI"/>
              <a:t>         Hyvinvointipedagogi Niina Kiiski (0400 365 511)</a:t>
            </a:r>
          </a:p>
          <a:p>
            <a:pPr marL="0" indent="0">
              <a:buNone/>
            </a:pPr>
            <a:r>
              <a:rPr lang="fi-FI"/>
              <a:t>         Terveydenhoitajat Mirka Piipponen (ma) ja Jenna Piiroinen (013 330 5168)</a:t>
            </a:r>
          </a:p>
          <a:p>
            <a:pPr marL="0" indent="0">
              <a:buNone/>
            </a:pPr>
            <a:r>
              <a:rPr lang="fi-FI"/>
              <a:t>--&gt; ENNALTAEHKÄISY JA ENNAKOINTI TÄRKEÄÄ!</a:t>
            </a:r>
          </a:p>
          <a:p>
            <a:pPr>
              <a:buFont typeface="Wingdings" panose="020B0602020104020603" pitchFamily="34" charset="0"/>
              <a:buChar char="v"/>
            </a:pPr>
            <a:r>
              <a:rPr lang="fi-FI"/>
              <a:t>MUUTA TÄRKEÄÄ: Hyvät yöunet, täyttävä aamupala ja tarvittavat lääkkeet --&gt; tarkkaavaisuuden ja keskittymisen tukeminen alkaa jo ennen koulupäivää!</a:t>
            </a: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82172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Laajakuva</PresentationFormat>
  <Slides>13</Slides>
  <Notes>0</Notes>
  <HiddenSlides>0</HiddenSlide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4" baseType="lpstr">
      <vt:lpstr>Integral</vt:lpstr>
      <vt:lpstr>Vanhempainilta</vt:lpstr>
      <vt:lpstr>PowerPoint-esitys</vt:lpstr>
      <vt:lpstr>Opiskelu neljännellä luokalla</vt:lpstr>
      <vt:lpstr>arviointi</vt:lpstr>
      <vt:lpstr>Arviointitavat ja vuorovaikutus</vt:lpstr>
      <vt:lpstr>Numeroarviointi kokeissa ja todistuksessa</vt:lpstr>
      <vt:lpstr>Formatiivinen arviointi</vt:lpstr>
      <vt:lpstr>Summatiivinen arviointi</vt:lpstr>
      <vt:lpstr>Erityisopettajan tervehdys</vt:lpstr>
      <vt:lpstr>Mok = monialainen oppimiskokonaisuus</vt:lpstr>
      <vt:lpstr>Wilma</vt:lpstr>
      <vt:lpstr>Sähköiset oppimisympäristöt</vt:lpstr>
      <vt:lpstr>Arjen käytänteet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Vanhempainilta</dc:title>
  <dc:creator/>
  <cp:revision>2</cp:revision>
  <dcterms:created xsi:type="dcterms:W3CDTF">2021-08-30T07:13:44Z</dcterms:created>
  <dcterms:modified xsi:type="dcterms:W3CDTF">2021-09-01T05:48:00Z</dcterms:modified>
</cp:coreProperties>
</file>