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yttinen Riitta" initials="HR" lastIdx="1" clrIdx="0">
    <p:extLst>
      <p:ext uri="{19B8F6BF-5375-455C-9EA6-DF929625EA0E}">
        <p15:presenceInfo xmlns:p15="http://schemas.microsoft.com/office/powerpoint/2012/main" userId="S::riitta.hyttinen@edu.liperi.fi::8dbe8b9f-513e-450d-a7be-583e349013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29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487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2532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4318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432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9981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9448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6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39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566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234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729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952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51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706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889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F3DCD-CC3A-4636-9339-B1E5E6DDC70B}" type="datetimeFigureOut">
              <a:rPr lang="fi-FI" smtClean="0"/>
              <a:t>10.5.2020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FECA48-5189-403C-BC55-F1C5DB8DF7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841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Koulutulokkaiden huoltajille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92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Ylämyllyn koulu 2020-2021</a:t>
            </a:r>
            <a:br>
              <a:rPr lang="fi-FI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fi-FI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fi-FI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666876"/>
            <a:ext cx="8664402" cy="45815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7200" dirty="0">
                <a:solidFill>
                  <a:srgbClr val="FF0000"/>
                </a:solidFill>
              </a:rPr>
              <a:t>JYRIN KOULUYKSIKÖN OPPILAAT JA HENKILÖSTÖ</a:t>
            </a:r>
          </a:p>
          <a:p>
            <a:pPr marL="0" indent="0">
              <a:buNone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Yksikössä toimii esiopetus (4 ryhmää),1.luokat (4 luokkaa) ja                 2.luokat (4 luokkaa)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1.luokilla oppilaita on 89, 2.luokilla 83 ja esiopetuksessa 44 lasta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Ensimmäisten luokkien luokkakoot ovat 21-23 oppilasta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Kakkosluokkien luokkakoot ovat 18-23 oppilasta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Perusluokkien lisäksi molemmilla luokka-asteilla on joustoluokat, joissa opettajina toimivat erityisluokanopettajat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Koulunkäynninohjaajia on neljä. He työskentelevät luokissa, ohjaavat koululaisten iltapäivätoimintaa ja hoitavat kuljetusvalvontoja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Kouluterveydenhoitajan vastaanotto on Paloaukean yksikössä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Hyvinvointipedagogin ja koulukuraattorin palvelut ovat käytettävissä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Koko koulun yhteinen resurssiopettaja toimii tarvittaessa opettajien sijaisena </a:t>
            </a:r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 marL="0" indent="0">
              <a:buNone/>
            </a:pPr>
            <a:endParaRPr lang="fi-FI" sz="4900" dirty="0"/>
          </a:p>
          <a:p>
            <a:pPr marL="0" indent="0">
              <a:buNone/>
            </a:pPr>
            <a:endParaRPr lang="fi-FI" sz="3600" dirty="0"/>
          </a:p>
          <a:p>
            <a:pPr>
              <a:buFont typeface="Wingdings" panose="05000000000000000000" pitchFamily="2" charset="2"/>
              <a:buChar char="v"/>
            </a:pPr>
            <a:endParaRPr lang="fi-FI" sz="3400" dirty="0"/>
          </a:p>
          <a:p>
            <a:pPr>
              <a:buFont typeface="Wingdings" panose="05000000000000000000" pitchFamily="2" charset="2"/>
              <a:buChar char="v"/>
            </a:pPr>
            <a:r>
              <a:rPr lang="fi-FI" sz="3400" dirty="0"/>
              <a:t>4 koulunkäynninohjaajaa</a:t>
            </a:r>
          </a:p>
          <a:p>
            <a:pPr marL="0" indent="0">
              <a:buNone/>
            </a:pPr>
            <a:endParaRPr lang="fi-FI" sz="3400" dirty="0"/>
          </a:p>
          <a:p>
            <a:pPr marL="0" indent="0">
              <a:buNone/>
            </a:pPr>
            <a:endParaRPr lang="fi-FI" sz="2800" dirty="0"/>
          </a:p>
          <a:p>
            <a:pPr marL="0" indent="0">
              <a:buNone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55404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605943"/>
            <a:ext cx="8600016" cy="47023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OPETUSTYÖN TOTEUTTAMINEN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Luokkajakojen perusteita ovat olleet: nykyiset esiopetusryhmät, terveydelliset syyt, pedagogiset seikat, kuljetusoppilaiden ja katsomusaineiden sijoittuminen sekä kaveritoiveet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1.-2. luokat ja esioppilaat opiskelevat sekä omina ryhminään että muiden kanssa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Osa opetuksesta on alkuluokittain toteutettavaa joustavaa esi- ja alkuopetusta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Opetusryhmien muodostamat alkuluokat:</a:t>
            </a: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              Alkuluokka A: esiopetusryhmä, 1A ja 2A</a:t>
            </a: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              Alkuluokka B: esiopetusryhmä, 1B ja 2B</a:t>
            </a: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              Alkuluokka C: esiopetusryhmä, 1C ja 2C</a:t>
            </a: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              Alkuluokka D: esiopetusryhmä, 1D ja 2D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Muutoin toiminta pitää sisällään kaiken yksikön arjessa esiin tulevan yhteisen tekemisen esim. päivänavaukset, laulutuokiot, välitunnit, juhlatilaisuudet sekä liikunta- ja teemapäivät.  </a:t>
            </a: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6A97434C-D1A6-451C-8010-ED720187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35" y="293914"/>
            <a:ext cx="9009590" cy="6983186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fi-FI" dirty="0"/>
              <a:t>Ylämyllyn koulu 2020-2021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br>
              <a:rPr lang="fi-FI" sz="3200" dirty="0"/>
            </a:b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87976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Ylämyllyn koulu 2020-2021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679510"/>
            <a:ext cx="9007842" cy="488924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7200" dirty="0">
                <a:solidFill>
                  <a:srgbClr val="FF0000"/>
                </a:solidFill>
              </a:rPr>
              <a:t>KÄYTÄNNÖN KOULUTYÖ</a:t>
            </a:r>
          </a:p>
          <a:p>
            <a:pPr marL="0" indent="0">
              <a:buNone/>
            </a:pPr>
            <a:endParaRPr lang="fi-FI" sz="72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>
                <a:solidFill>
                  <a:schemeClr val="tx1"/>
                </a:solidFill>
              </a:rPr>
              <a:t>Oppitunteja on 20h/viikko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>
                <a:solidFill>
                  <a:schemeClr val="tx2"/>
                </a:solidFill>
              </a:rPr>
              <a:t>Oppilaiden koulupäivät alkavat enimmäkseen klo 8.15 tai 9.15</a:t>
            </a:r>
            <a:r>
              <a:rPr lang="fi-FI" sz="7200" dirty="0">
                <a:solidFill>
                  <a:schemeClr val="tx1"/>
                </a:solidFill>
              </a:rPr>
              <a:t>. Joskus mahdollista myös klo 10.15 aloitus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>
                <a:solidFill>
                  <a:schemeClr val="tx1"/>
                </a:solidFill>
              </a:rPr>
              <a:t>Koulupäivät päättyvät klo 12.15, 13.15 tai 14.15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>
                <a:solidFill>
                  <a:schemeClr val="tx1"/>
                </a:solidFill>
              </a:rPr>
              <a:t>Koulupäivien pituus on 3-5 tuntia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Oppilailla on mahdollisuus maksuttomaan koulukuljetukseen, mikäli koulumatka on yli kolme kilometriä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Koululaisten iltapäivätoimintaa järjestetään päivittäin klo 16.30 saakka. Hakeminen tapahtuu Wilmassa olevalla lomakkeella 15.5. mennessä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Tukiopetusta koulussa annetaan, mikäli siihen lapsella on tarvetta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Oppilaskunnan edustajiksi ensimmäisen luokan oppilaita valitaan tammikuusta alkaen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7200" dirty="0"/>
              <a:t>Koulussa toimii muutamia oppilaskerhoja, joista tiedotetaan lähemmin syksyllä</a:t>
            </a:r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 typeface="Wingdings" panose="05000000000000000000" pitchFamily="2" charset="2"/>
              <a:buChar char="v"/>
            </a:pPr>
            <a:endParaRPr lang="fi-FI" sz="72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pPr marL="0" indent="0">
              <a:buNone/>
            </a:pPr>
            <a:endParaRPr lang="fi-FI" sz="9600" dirty="0"/>
          </a:p>
          <a:p>
            <a:pPr>
              <a:buFontTx/>
              <a:buChar char="-"/>
            </a:pPr>
            <a:endParaRPr lang="fi-FI" sz="9600" dirty="0"/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   </a:t>
            </a:r>
          </a:p>
          <a:p>
            <a:pPr marL="0" indent="0">
              <a:buNone/>
            </a:pPr>
            <a:r>
              <a:rPr lang="fi-FI" dirty="0"/>
              <a:t>   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869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23EF97-FD8B-4EFE-8EB1-F8CA9319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Ylämyllyn koulu 2020-2021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CD10BC-10D8-4D91-8DA6-6AAE03615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1533"/>
            <a:ext cx="8596668" cy="43798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ERITYISOPETUS</a:t>
            </a: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Joustoluokassa oppilas saa erityisopettajan tukea tarpeen mukaan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Tuen tarvetta arvioidaan yhteistyössä henkilökunnan ja huoltajien kanssa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Käytössä on kolmiportainen tuen malli: yleinen tuki, tehostettu tuki ja erityinen tuki. Tukimuotoja kaikilla tuen portailla ovat mm. tukiopetus, samanaikaisopetus, eriyttäminen, joustavat ryhmittelyt, erilaiset oppimisympäristöt ja oppimateriaalit, osa-aikainen erityisopetus sekä oppilashuollon palvelut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Oppilaalla, jolla on pulmia oppimisessa tai muussa koulunkäynnissä, on oikeus saada osa-aikaista erityisopetusta muun opetuksen ohessa kaikilla tuen portailla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1"/>
                </a:solidFill>
              </a:rPr>
              <a:t>Osa-aikaisen erityisopetuksen tavoitteena on vahvistaa oppilaan oppimisedellytyksiä ja ehkäistä oppimisen ja koulunkäynnin vaikeuksia </a:t>
            </a: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9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C9C2A1-0008-452F-AEB4-153EA6BF2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74595"/>
          </a:xfrm>
        </p:spPr>
        <p:txBody>
          <a:bodyPr/>
          <a:lstStyle/>
          <a:p>
            <a:r>
              <a:rPr lang="fi-FI" dirty="0"/>
              <a:t>Ylämyllyn koulu 2020-2021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1696A6-C6A2-4FD4-8528-7AD408E23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4195"/>
            <a:ext cx="8596668" cy="4257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OPPILASHUOLTO</a:t>
            </a: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2"/>
                </a:solidFill>
              </a:rPr>
              <a:t>Oppilashuollolla tarkoitetaan oppilaan hyvän oppimisen, hyvän psyykkisen ja fyysisen terveyden sekä sosiaalisen hyvinvoinnin edistämistä ja ylläpitämistä sekä niiden edellytyksiä lisäävää toimintaa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2"/>
                </a:solidFill>
              </a:rPr>
              <a:t>Oppilashuolto kuuluu kaikille kouluyhteisössä työskenteleville ja sitä toteutetaan yhdessä huoltajien kanssa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2"/>
                </a:solidFill>
              </a:rPr>
              <a:t>Monialaisen asiantuntijaryhmän kokoonpano riippuu käsiteltävistä asioista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2"/>
                </a:solidFill>
              </a:rPr>
              <a:t>Yhteisöllisessä oppilashuollossa käsitellään koulun yleisiä teemoja ja yksilöllisessä oppilashuollossa oppilaan koulunkäyntiin liittyviä kysymyksiä. Yhteisöllisen oppilashuollon kokouksiin kutsutaan myös huoltajien edustaja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dirty="0">
                <a:solidFill>
                  <a:schemeClr val="tx2"/>
                </a:solidFill>
              </a:rPr>
              <a:t>Oppilashuollon toiminnan suunnitelma on kirjattu oppilashuollon vuosikelloon</a:t>
            </a: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15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361950"/>
            <a:ext cx="8596668" cy="1123950"/>
          </a:xfrm>
        </p:spPr>
        <p:txBody>
          <a:bodyPr>
            <a:normAutofit fontScale="90000"/>
          </a:bodyPr>
          <a:lstStyle/>
          <a:p>
            <a:r>
              <a:rPr lang="fi-FI" dirty="0"/>
              <a:t>Ylämyllyn koulu 2020-2021</a:t>
            </a:r>
            <a:br>
              <a:rPr lang="fi-FI" dirty="0"/>
            </a:br>
            <a:br>
              <a:rPr lang="fi-FI" dirty="0"/>
            </a:br>
            <a:r>
              <a:rPr lang="fi-FI" sz="2000" dirty="0">
                <a:solidFill>
                  <a:srgbClr val="FF0000"/>
                </a:solidFill>
              </a:rPr>
              <a:t>KODIN JA KOULUN VÄLINEN YHTEISTYÖ</a:t>
            </a:r>
            <a:br>
              <a:rPr lang="fi-FI" sz="2000" dirty="0">
                <a:solidFill>
                  <a:srgbClr val="FF0000"/>
                </a:solidFill>
              </a:rPr>
            </a:br>
            <a:br>
              <a:rPr lang="fi-FI" sz="2000" dirty="0">
                <a:solidFill>
                  <a:srgbClr val="FF0000"/>
                </a:solidFill>
              </a:rPr>
            </a:br>
            <a:br>
              <a:rPr lang="fi-FI" sz="2000" dirty="0">
                <a:solidFill>
                  <a:srgbClr val="FF0000"/>
                </a:solidFill>
              </a:rPr>
            </a:br>
            <a:br>
              <a:rPr lang="fi-FI" sz="2000" dirty="0">
                <a:solidFill>
                  <a:srgbClr val="FF0000"/>
                </a:solidFill>
              </a:rPr>
            </a:br>
            <a:endParaRPr lang="fi-FI" sz="2000" dirty="0">
              <a:solidFill>
                <a:srgbClr val="FF00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Vanhempainilta ja vanhempainvartit järjestetään alkusyksystä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Oppimiskeskustelut ovat joulun jälkeen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Jaksosuunnitelmat jaetaan koteihin kahden viikon välein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Vanhempainneuvosto Rummussa on edustajat jokaiselta luokalta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Lukuvuoden toimintasuunnitelma tulee Wilmaan ja lukuvuositiedote </a:t>
            </a:r>
            <a:r>
              <a:rPr lang="fi-FI" sz="2400" dirty="0" err="1"/>
              <a:t>Pedanettiin</a:t>
            </a:r>
            <a:endParaRPr lang="fi-FI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Wilma on tärkeä yhteydenpidon väline kodin ja koulun välillä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Koulun kotisivut ja </a:t>
            </a:r>
            <a:r>
              <a:rPr lang="fi-FI" sz="2400" dirty="0" err="1"/>
              <a:t>facebook</a:t>
            </a:r>
            <a:r>
              <a:rPr lang="fi-FI" sz="2400" dirty="0"/>
              <a:t> toimivat tapahtumien ja ajankohtaisten asioiden alustana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Kodin ja koulun –päivää vietetään syyslukukaudella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Koulu toivoo suoraa yhteydenottoa opettajaan tai rehtoriin, mikäli jokin kouluasia askarruttaa kotona</a:t>
            </a:r>
          </a:p>
        </p:txBody>
      </p:sp>
    </p:spTree>
    <p:extLst>
      <p:ext uri="{BB962C8B-B14F-4D97-AF65-F5344CB8AC3E}">
        <p14:creationId xmlns:p14="http://schemas.microsoft.com/office/powerpoint/2010/main" val="2019905689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1000</TotalTime>
  <Words>598</Words>
  <Application>Microsoft Office PowerPoint</Application>
  <PresentationFormat>Laajakuva</PresentationFormat>
  <Paragraphs>95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Pinta</vt:lpstr>
      <vt:lpstr>Koulutulokkaiden huoltajille </vt:lpstr>
      <vt:lpstr>Ylämyllyn koulu 2020-2021   </vt:lpstr>
      <vt:lpstr>Ylämyllyn koulu 2020-2021                                      </vt:lpstr>
      <vt:lpstr>Ylämyllyn koulu 2020-2021</vt:lpstr>
      <vt:lpstr>Ylämyllyn koulu 2020-2021</vt:lpstr>
      <vt:lpstr>Ylämyllyn koulu 2020-2021</vt:lpstr>
      <vt:lpstr>Ylämyllyn koulu 2020-2021  KODIN JA KOULUN VÄLINEN YHTEISTYÖ    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Kouluun tutustumispäivä 10.5.2016</dc:title>
  <dc:creator>Hyttinen Riitta</dc:creator>
  <cp:lastModifiedBy>Hyttinen Riitta</cp:lastModifiedBy>
  <cp:revision>56</cp:revision>
  <cp:lastPrinted>2020-05-08T09:53:31Z</cp:lastPrinted>
  <dcterms:created xsi:type="dcterms:W3CDTF">2016-05-09T07:32:13Z</dcterms:created>
  <dcterms:modified xsi:type="dcterms:W3CDTF">2020-05-10T17:06:47Z</dcterms:modified>
</cp:coreProperties>
</file>