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0" r:id="rId4"/>
    <p:sldId id="258" r:id="rId5"/>
    <p:sldId id="259"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BAD802-686E-4430-8114-A911D9EC49D3}" v="3024" dt="2019-09-13T11:21:40.83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67" d="100"/>
          <a:sy n="67" d="100"/>
        </p:scale>
        <p:origin x="452"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dirty="0"/>
              <a:t>Click to edit Master title style</a:t>
            </a:r>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4" name="Date Placeholder 3"/>
          <p:cNvSpPr>
            <a:spLocks noGrp="1"/>
          </p:cNvSpPr>
          <p:nvPr>
            <p:ph type="dt" sz="half" idx="10"/>
          </p:nvPr>
        </p:nvSpPr>
        <p:spPr/>
        <p:txBody>
          <a:bodyPr/>
          <a:lstStyle/>
          <a:p>
            <a:fld id="{5586B75A-687E-405C-8A0B-8D00578BA2C3}" type="datetimeFigureOut">
              <a:rPr lang="en-US" dirty="0"/>
              <a:pPr/>
              <a:t>9/14/2019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7854674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ncho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586B75A-687E-405C-8A0B-8D00578BA2C3}" type="datetimeFigureOut">
              <a:rPr lang="en-US" dirty="0"/>
              <a:pPr/>
              <a:t>9/14/2019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3688376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586B75A-687E-405C-8A0B-8D00578BA2C3}" type="datetimeFigureOut">
              <a:rPr lang="en-US" dirty="0"/>
              <a:pPr/>
              <a:t>9/14/2019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3412237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586B75A-687E-405C-8A0B-8D00578BA2C3}" type="datetimeFigureOut">
              <a:rPr lang="en-US" dirty="0"/>
              <a:pPr/>
              <a:t>9/14/2019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870924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dirty="0"/>
              <a:t>Click to edit Master title style</a:t>
            </a:r>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9/14/2019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3554080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7"/>
          <p:cNvSpPr>
            <a:spLocks noGrp="1"/>
          </p:cNvSpPr>
          <p:nvPr>
            <p:ph type="dt" sz="half" idx="10"/>
          </p:nvPr>
        </p:nvSpPr>
        <p:spPr/>
        <p:txBody>
          <a:bodyPr/>
          <a:lstStyle/>
          <a:p>
            <a:fld id="{5586B75A-687E-405C-8A0B-8D00578BA2C3}" type="datetimeFigureOut">
              <a:rPr lang="en-US" dirty="0"/>
              <a:pPr/>
              <a:t>9/14/2019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2723372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Click to edit Master title style</a:t>
            </a:r>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Date Placeholder 1"/>
          <p:cNvSpPr>
            <a:spLocks noGrp="1"/>
          </p:cNvSpPr>
          <p:nvPr>
            <p:ph type="dt" sz="half" idx="10"/>
          </p:nvPr>
        </p:nvSpPr>
        <p:spPr/>
        <p:txBody>
          <a:bodyPr/>
          <a:lstStyle/>
          <a:p>
            <a:fld id="{5586B75A-687E-405C-8A0B-8D00578BA2C3}" type="datetimeFigureOut">
              <a:rPr lang="en-US" dirty="0"/>
              <a:pPr/>
              <a:t>9/14/2019</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7446738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Click to edit Master title style</a:t>
            </a:r>
          </a:p>
        </p:txBody>
      </p:sp>
      <p:sp>
        <p:nvSpPr>
          <p:cNvPr id="2" name="Date Placeholder 1"/>
          <p:cNvSpPr>
            <a:spLocks noGrp="1"/>
          </p:cNvSpPr>
          <p:nvPr>
            <p:ph type="dt" sz="half" idx="10"/>
          </p:nvPr>
        </p:nvSpPr>
        <p:spPr/>
        <p:txBody>
          <a:bodyPr/>
          <a:lstStyle/>
          <a:p>
            <a:fld id="{5586B75A-687E-405C-8A0B-8D00578BA2C3}" type="datetimeFigureOut">
              <a:rPr lang="en-US" dirty="0"/>
              <a:pPr/>
              <a:t>9/14/2019</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1727996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9/14/2019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1837584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dirty="0"/>
              <a:t>Click to edit Master title style</a:t>
            </a:r>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9/14/2019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1531436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dirty="0"/>
              <a:t>Click to edit Master title style</a:t>
            </a:r>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9/14/2019</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1577943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dirty="0"/>
              <a:t>Click to edit Master title style</a:t>
            </a:r>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9/14/2019</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6109392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6" Type="http://schemas.openxmlformats.org/officeDocument/2006/relationships/image" Target="../media/image8.png"/><Relationship Id="rId5" Type="http://schemas.openxmlformats.org/officeDocument/2006/relationships/image" Target="../media/image7.sv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7F231E5-F402-49E1-82B4-C762909ED2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6F0BA12B-74D1-4DB1-9A3F-C9BA27B815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762000"/>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Freeform: Shape 11">
            <a:extLst>
              <a:ext uri="{FF2B5EF4-FFF2-40B4-BE49-F238E27FC236}">
                <a16:creationId xmlns:a16="http://schemas.microsoft.com/office/drawing/2014/main" id="{515FCC40-AA93-4D3B-90D0-69BC824EAD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1190517" y="1056875"/>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084398" y="1298448"/>
            <a:ext cx="7315200" cy="3255264"/>
          </a:xfrm>
        </p:spPr>
        <p:txBody>
          <a:bodyPr>
            <a:normAutofit/>
          </a:bodyPr>
          <a:lstStyle/>
          <a:p>
            <a:r>
              <a:rPr lang="en-US">
                <a:solidFill>
                  <a:schemeClr val="tx2"/>
                </a:solidFill>
                <a:cs typeface="Calibri Light"/>
              </a:rPr>
              <a:t>Oppimisen tuki </a:t>
            </a:r>
            <a:br>
              <a:rPr lang="en-US" dirty="0">
                <a:cs typeface="Calibri Light"/>
              </a:rPr>
            </a:br>
            <a:r>
              <a:rPr lang="en-US" err="1">
                <a:solidFill>
                  <a:schemeClr val="tx2"/>
                </a:solidFill>
                <a:cs typeface="Calibri Light"/>
              </a:rPr>
              <a:t>Viinijärven</a:t>
            </a:r>
            <a:r>
              <a:rPr lang="en-US" dirty="0">
                <a:solidFill>
                  <a:schemeClr val="tx2"/>
                </a:solidFill>
                <a:cs typeface="Calibri Light"/>
              </a:rPr>
              <a:t> </a:t>
            </a:r>
            <a:r>
              <a:rPr lang="en-US" err="1">
                <a:solidFill>
                  <a:schemeClr val="tx2"/>
                </a:solidFill>
                <a:cs typeface="Calibri Light"/>
              </a:rPr>
              <a:t>koulussa</a:t>
            </a:r>
            <a:endParaRPr lang="en-US" err="1">
              <a:solidFill>
                <a:schemeClr val="tx2"/>
              </a:solidFill>
            </a:endParaRPr>
          </a:p>
        </p:txBody>
      </p:sp>
      <p:sp>
        <p:nvSpPr>
          <p:cNvPr id="3" name="Subtitle 2"/>
          <p:cNvSpPr>
            <a:spLocks noGrp="1"/>
          </p:cNvSpPr>
          <p:nvPr>
            <p:ph type="subTitle" idx="1"/>
          </p:nvPr>
        </p:nvSpPr>
        <p:spPr>
          <a:xfrm>
            <a:off x="4084397" y="4670246"/>
            <a:ext cx="6714232" cy="914400"/>
          </a:xfrm>
        </p:spPr>
        <p:txBody>
          <a:bodyPr>
            <a:normAutofit/>
          </a:bodyPr>
          <a:lstStyle/>
          <a:p>
            <a:endParaRPr lang="en-US">
              <a:solidFill>
                <a:schemeClr val="accent1"/>
              </a:solidFill>
            </a:endParaRPr>
          </a:p>
        </p:txBody>
      </p:sp>
      <p:pic>
        <p:nvPicPr>
          <p:cNvPr id="4" name="Picture 4">
            <a:extLst>
              <a:ext uri="{FF2B5EF4-FFF2-40B4-BE49-F238E27FC236}">
                <a16:creationId xmlns:a16="http://schemas.microsoft.com/office/drawing/2014/main" id="{38DE0757-A6C0-4503-ABC3-223BB5821020}"/>
              </a:ext>
            </a:extLst>
          </p:cNvPr>
          <p:cNvPicPr>
            <a:picLocks noChangeAspect="1"/>
          </p:cNvPicPr>
          <p:nvPr/>
        </p:nvPicPr>
        <p:blipFill>
          <a:blip r:embed="rId2"/>
          <a:stretch>
            <a:fillRect/>
          </a:stretch>
        </p:blipFill>
        <p:spPr>
          <a:xfrm>
            <a:off x="4395983" y="4508848"/>
            <a:ext cx="5438775" cy="1952625"/>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C3F87-C586-499F-9958-E51157B2D554}"/>
              </a:ext>
            </a:extLst>
          </p:cNvPr>
          <p:cNvSpPr>
            <a:spLocks noGrp="1"/>
          </p:cNvSpPr>
          <p:nvPr>
            <p:ph type="title" idx="4294967295"/>
          </p:nvPr>
        </p:nvSpPr>
        <p:spPr>
          <a:xfrm>
            <a:off x="668055" y="281618"/>
            <a:ext cx="10515600" cy="896938"/>
          </a:xfrm>
        </p:spPr>
        <p:txBody>
          <a:bodyPr/>
          <a:lstStyle/>
          <a:p>
            <a:pPr algn="ctr"/>
            <a:r>
              <a:rPr lang="en-US" b="1">
                <a:solidFill>
                  <a:schemeClr val="tx1"/>
                </a:solidFill>
                <a:latin typeface="Abadi Extra Light"/>
                <a:cs typeface="Calibri Light"/>
              </a:rPr>
              <a:t>Kolmiportainen</a:t>
            </a:r>
            <a:r>
              <a:rPr lang="en-US" b="1" dirty="0">
                <a:solidFill>
                  <a:schemeClr val="tx1"/>
                </a:solidFill>
                <a:latin typeface="Abadi Extra Light"/>
                <a:cs typeface="Calibri Light"/>
              </a:rPr>
              <a:t> </a:t>
            </a:r>
            <a:r>
              <a:rPr lang="en-US" b="1" err="1">
                <a:solidFill>
                  <a:schemeClr val="tx1"/>
                </a:solidFill>
                <a:latin typeface="Abadi Extra Light"/>
                <a:cs typeface="Calibri Light"/>
              </a:rPr>
              <a:t>tuki</a:t>
            </a:r>
            <a:r>
              <a:rPr lang="en-US" b="1" dirty="0">
                <a:solidFill>
                  <a:schemeClr val="tx1"/>
                </a:solidFill>
                <a:latin typeface="Abadi Extra Light"/>
                <a:cs typeface="Calibri Light"/>
              </a:rPr>
              <a:t> </a:t>
            </a:r>
            <a:endParaRPr lang="en-US" b="1" dirty="0" err="1">
              <a:solidFill>
                <a:schemeClr val="tx1"/>
              </a:solidFill>
              <a:latin typeface="Abadi Extra Light"/>
              <a:cs typeface="Calibri Light" panose="020F0302020204030204"/>
            </a:endParaRPr>
          </a:p>
        </p:txBody>
      </p:sp>
      <p:graphicFrame>
        <p:nvGraphicFramePr>
          <p:cNvPr id="4" name="Table 4">
            <a:extLst>
              <a:ext uri="{FF2B5EF4-FFF2-40B4-BE49-F238E27FC236}">
                <a16:creationId xmlns:a16="http://schemas.microsoft.com/office/drawing/2014/main" id="{C3191DF4-B923-4899-976A-5AB10BB81465}"/>
              </a:ext>
            </a:extLst>
          </p:cNvPr>
          <p:cNvGraphicFramePr>
            <a:graphicFrameLocks noGrp="1"/>
          </p:cNvGraphicFramePr>
          <p:nvPr>
            <p:ph idx="4294967295"/>
            <p:extLst>
              <p:ext uri="{D42A27DB-BD31-4B8C-83A1-F6EECF244321}">
                <p14:modId xmlns:p14="http://schemas.microsoft.com/office/powerpoint/2010/main" val="99860737"/>
              </p:ext>
            </p:extLst>
          </p:nvPr>
        </p:nvGraphicFramePr>
        <p:xfrm>
          <a:off x="971550" y="1323975"/>
          <a:ext cx="10825158" cy="4750585"/>
        </p:xfrm>
        <a:graphic>
          <a:graphicData uri="http://schemas.openxmlformats.org/drawingml/2006/table">
            <a:tbl>
              <a:tblPr firstRow="1" bandRow="1">
                <a:tableStyleId>{5C22544A-7EE6-4342-B048-85BDC9FD1C3A}</a:tableStyleId>
              </a:tblPr>
              <a:tblGrid>
                <a:gridCol w="3608386">
                  <a:extLst>
                    <a:ext uri="{9D8B030D-6E8A-4147-A177-3AD203B41FA5}">
                      <a16:colId xmlns:a16="http://schemas.microsoft.com/office/drawing/2014/main" val="1167249556"/>
                    </a:ext>
                  </a:extLst>
                </a:gridCol>
                <a:gridCol w="3608386">
                  <a:extLst>
                    <a:ext uri="{9D8B030D-6E8A-4147-A177-3AD203B41FA5}">
                      <a16:colId xmlns:a16="http://schemas.microsoft.com/office/drawing/2014/main" val="3001387251"/>
                    </a:ext>
                  </a:extLst>
                </a:gridCol>
                <a:gridCol w="3608386">
                  <a:extLst>
                    <a:ext uri="{9D8B030D-6E8A-4147-A177-3AD203B41FA5}">
                      <a16:colId xmlns:a16="http://schemas.microsoft.com/office/drawing/2014/main" val="2572186629"/>
                    </a:ext>
                  </a:extLst>
                </a:gridCol>
              </a:tblGrid>
              <a:tr h="505126">
                <a:tc>
                  <a:txBody>
                    <a:bodyPr/>
                    <a:lstStyle/>
                    <a:p>
                      <a:pPr algn="ctr"/>
                      <a:r>
                        <a:rPr lang="en-US" sz="2000" b="1" dirty="0">
                          <a:latin typeface="Abadi Extra Light"/>
                        </a:rPr>
                        <a:t>YLEINEN TUKI</a:t>
                      </a:r>
                    </a:p>
                  </a:txBody>
                  <a:tcPr/>
                </a:tc>
                <a:tc>
                  <a:txBody>
                    <a:bodyPr/>
                    <a:lstStyle/>
                    <a:p>
                      <a:pPr algn="ctr"/>
                      <a:r>
                        <a:rPr lang="en-US" sz="2000" b="1" dirty="0">
                          <a:latin typeface="Abadi Extra Light"/>
                        </a:rPr>
                        <a:t>TEHOSTETTU TUKI</a:t>
                      </a:r>
                    </a:p>
                  </a:txBody>
                  <a:tcPr/>
                </a:tc>
                <a:tc>
                  <a:txBody>
                    <a:bodyPr/>
                    <a:lstStyle/>
                    <a:p>
                      <a:pPr algn="ctr"/>
                      <a:r>
                        <a:rPr lang="en-US" sz="2000" b="1" dirty="0">
                          <a:latin typeface="Abadi Extra Light"/>
                        </a:rPr>
                        <a:t>ERITYINEN TUKI</a:t>
                      </a:r>
                    </a:p>
                  </a:txBody>
                  <a:tcPr/>
                </a:tc>
                <a:extLst>
                  <a:ext uri="{0D108BD9-81ED-4DB2-BD59-A6C34878D82A}">
                    <a16:rowId xmlns:a16="http://schemas.microsoft.com/office/drawing/2014/main" val="2289209511"/>
                  </a:ext>
                </a:extLst>
              </a:tr>
              <a:tr h="4245459">
                <a:tc>
                  <a:txBody>
                    <a:bodyPr/>
                    <a:lstStyle/>
                    <a:p>
                      <a:pPr algn="ctr"/>
                      <a:r>
                        <a:rPr lang="en-US" dirty="0" err="1">
                          <a:latin typeface="Abadi Extra Light"/>
                        </a:rPr>
                        <a:t>Kaikki</a:t>
                      </a:r>
                      <a:r>
                        <a:rPr lang="en-US" dirty="0">
                          <a:latin typeface="Abadi Extra Light"/>
                        </a:rPr>
                        <a:t> </a:t>
                      </a:r>
                      <a:r>
                        <a:rPr lang="en-US" dirty="0" err="1">
                          <a:latin typeface="Abadi Extra Light"/>
                        </a:rPr>
                        <a:t>oppilaat</a:t>
                      </a:r>
                      <a:r>
                        <a:rPr lang="en-US" dirty="0">
                          <a:latin typeface="Abadi Extra Light"/>
                        </a:rPr>
                        <a:t> </a:t>
                      </a:r>
                      <a:r>
                        <a:rPr lang="en-US" dirty="0" err="1">
                          <a:latin typeface="Abadi Extra Light"/>
                        </a:rPr>
                        <a:t>kuulivat</a:t>
                      </a:r>
                      <a:r>
                        <a:rPr lang="en-US" dirty="0">
                          <a:latin typeface="Abadi Extra Light"/>
                        </a:rPr>
                        <a:t> </a:t>
                      </a:r>
                      <a:r>
                        <a:rPr lang="en-US" dirty="0" err="1">
                          <a:latin typeface="Abadi Extra Light"/>
                        </a:rPr>
                        <a:t>yleiseen</a:t>
                      </a:r>
                      <a:r>
                        <a:rPr lang="en-US" dirty="0">
                          <a:latin typeface="Abadi Extra Light"/>
                        </a:rPr>
                        <a:t> </a:t>
                      </a:r>
                      <a:r>
                        <a:rPr lang="en-US" dirty="0" err="1">
                          <a:latin typeface="Abadi Extra Light"/>
                        </a:rPr>
                        <a:t>tukeen</a:t>
                      </a:r>
                      <a:r>
                        <a:rPr lang="en-US" dirty="0">
                          <a:latin typeface="Abadi Extra Light"/>
                        </a:rPr>
                        <a:t>. </a:t>
                      </a:r>
                    </a:p>
                    <a:p>
                      <a:pPr lvl="0">
                        <a:buNone/>
                      </a:pPr>
                      <a:endParaRPr lang="en-US" dirty="0">
                        <a:latin typeface="Abadi Extra Light"/>
                      </a:endParaRPr>
                    </a:p>
                    <a:p>
                      <a:pPr lvl="0">
                        <a:buNone/>
                      </a:pPr>
                      <a:endParaRPr lang="en-US" b="1" dirty="0">
                        <a:latin typeface="Abadi Extra Light"/>
                      </a:endParaRPr>
                    </a:p>
                    <a:p>
                      <a:pPr lvl="0">
                        <a:buNone/>
                      </a:pPr>
                      <a:r>
                        <a:rPr lang="en-US" b="1" dirty="0" err="1">
                          <a:latin typeface="Abadi Extra Light"/>
                        </a:rPr>
                        <a:t>Tukitoimet</a:t>
                      </a:r>
                      <a:r>
                        <a:rPr lang="en-US" b="1" dirty="0">
                          <a:latin typeface="Abadi Extra Light"/>
                        </a:rPr>
                        <a:t>:</a:t>
                      </a:r>
                      <a:endParaRPr lang="en-US" dirty="0">
                        <a:latin typeface="Abadi Extra Light"/>
                      </a:endParaRPr>
                    </a:p>
                    <a:p>
                      <a:pPr lvl="0">
                        <a:buNone/>
                      </a:pPr>
                      <a:endParaRPr lang="en-US" b="1" dirty="0">
                        <a:latin typeface="Abadi Extra Light"/>
                      </a:endParaRPr>
                    </a:p>
                    <a:p>
                      <a:pPr lvl="0">
                        <a:buNone/>
                      </a:pPr>
                      <a:r>
                        <a:rPr lang="en-US" dirty="0">
                          <a:latin typeface="Abadi Extra Light"/>
                        </a:rPr>
                        <a:t>- </a:t>
                      </a:r>
                      <a:r>
                        <a:rPr lang="en-US" dirty="0" err="1">
                          <a:latin typeface="Abadi Extra Light"/>
                        </a:rPr>
                        <a:t>tukiopetus</a:t>
                      </a:r>
                      <a:r>
                        <a:rPr lang="en-US" dirty="0">
                          <a:latin typeface="Abadi Extra Light"/>
                        </a:rPr>
                        <a:t> </a:t>
                      </a:r>
                    </a:p>
                    <a:p>
                      <a:pPr lvl="0">
                        <a:buNone/>
                      </a:pPr>
                      <a:r>
                        <a:rPr lang="en-US" dirty="0">
                          <a:latin typeface="Abadi Extra Light"/>
                        </a:rPr>
                        <a:t>- </a:t>
                      </a:r>
                      <a:r>
                        <a:rPr lang="en-US" dirty="0" err="1">
                          <a:latin typeface="Abadi Extra Light"/>
                        </a:rPr>
                        <a:t>erityttäminen</a:t>
                      </a:r>
                      <a:endParaRPr lang="en-US" dirty="0">
                        <a:latin typeface="Abadi Extra Light"/>
                      </a:endParaRPr>
                    </a:p>
                    <a:p>
                      <a:pPr lvl="0">
                        <a:buNone/>
                      </a:pPr>
                      <a:r>
                        <a:rPr lang="en-US" dirty="0">
                          <a:latin typeface="Abadi Extra Light"/>
                        </a:rPr>
                        <a:t>- </a:t>
                      </a:r>
                      <a:r>
                        <a:rPr lang="en-US" dirty="0" err="1">
                          <a:latin typeface="Abadi Extra Light"/>
                        </a:rPr>
                        <a:t>joustavat</a:t>
                      </a:r>
                      <a:r>
                        <a:rPr lang="en-US" dirty="0">
                          <a:latin typeface="Abadi Extra Light"/>
                        </a:rPr>
                        <a:t> </a:t>
                      </a:r>
                      <a:r>
                        <a:rPr lang="en-US" dirty="0" err="1">
                          <a:latin typeface="Abadi Extra Light"/>
                        </a:rPr>
                        <a:t>ryhmittelyt</a:t>
                      </a:r>
                      <a:endParaRPr lang="en-US" dirty="0">
                        <a:latin typeface="Abadi Extra Light"/>
                      </a:endParaRPr>
                    </a:p>
                    <a:p>
                      <a:pPr lvl="0">
                        <a:buNone/>
                      </a:pPr>
                      <a:r>
                        <a:rPr lang="en-US" dirty="0">
                          <a:latin typeface="Abadi Extra Light"/>
                        </a:rPr>
                        <a:t>- </a:t>
                      </a:r>
                      <a:r>
                        <a:rPr lang="en-US" dirty="0" err="1">
                          <a:latin typeface="Abadi Extra Light"/>
                        </a:rPr>
                        <a:t>avustajapalvelut</a:t>
                      </a:r>
                      <a:endParaRPr lang="en-US" dirty="0">
                        <a:latin typeface="Abadi Extra Light"/>
                      </a:endParaRPr>
                    </a:p>
                    <a:p>
                      <a:pPr lvl="0">
                        <a:buNone/>
                      </a:pPr>
                      <a:r>
                        <a:rPr lang="en-US" dirty="0">
                          <a:latin typeface="Abadi Extra Light"/>
                        </a:rPr>
                        <a:t>- </a:t>
                      </a:r>
                      <a:r>
                        <a:rPr lang="en-US" dirty="0" err="1">
                          <a:latin typeface="Abadi Extra Light"/>
                        </a:rPr>
                        <a:t>osa-aikainen</a:t>
                      </a:r>
                      <a:r>
                        <a:rPr lang="en-US" dirty="0">
                          <a:latin typeface="Abadi Extra Light"/>
                        </a:rPr>
                        <a:t> </a:t>
                      </a:r>
                      <a:r>
                        <a:rPr lang="en-US" dirty="0" err="1">
                          <a:latin typeface="Abadi Extra Light"/>
                        </a:rPr>
                        <a:t>erityisopetus</a:t>
                      </a:r>
                      <a:endParaRPr lang="en-US" dirty="0">
                        <a:latin typeface="Abadi Extra Light"/>
                      </a:endParaRPr>
                    </a:p>
                    <a:p>
                      <a:pPr lvl="0">
                        <a:buNone/>
                      </a:pPr>
                      <a:r>
                        <a:rPr lang="en-US" dirty="0">
                          <a:latin typeface="Abadi Extra Light"/>
                        </a:rPr>
                        <a:t>- </a:t>
                      </a:r>
                      <a:r>
                        <a:rPr lang="en-US" dirty="0" err="1">
                          <a:latin typeface="Abadi Extra Light"/>
                        </a:rPr>
                        <a:t>yhteisopettajuus</a:t>
                      </a:r>
                      <a:endParaRPr lang="en-US" dirty="0">
                        <a:latin typeface="Abadi Extra Light"/>
                      </a:endParaRPr>
                    </a:p>
                    <a:p>
                      <a:pPr lvl="0">
                        <a:buNone/>
                      </a:pPr>
                      <a:r>
                        <a:rPr lang="en-US" dirty="0">
                          <a:latin typeface="Abadi Extra Light"/>
                        </a:rPr>
                        <a:t>- </a:t>
                      </a:r>
                      <a:r>
                        <a:rPr lang="en-US" dirty="0" err="1">
                          <a:latin typeface="Abadi Extra Light"/>
                        </a:rPr>
                        <a:t>yleisen</a:t>
                      </a:r>
                      <a:r>
                        <a:rPr lang="en-US" dirty="0">
                          <a:latin typeface="Abadi Extra Light"/>
                        </a:rPr>
                        <a:t> tuen </a:t>
                      </a:r>
                      <a:r>
                        <a:rPr lang="en-US" dirty="0" err="1">
                          <a:latin typeface="Abadi Extra Light"/>
                        </a:rPr>
                        <a:t>oppimissuunnitelma</a:t>
                      </a:r>
                      <a:r>
                        <a:rPr lang="en-US" dirty="0">
                          <a:latin typeface="Abadi Extra Light"/>
                        </a:rPr>
                        <a:t> </a:t>
                      </a:r>
                      <a:r>
                        <a:rPr lang="en-US" dirty="0" err="1">
                          <a:latin typeface="Abadi Extra Light"/>
                        </a:rPr>
                        <a:t>myös</a:t>
                      </a:r>
                      <a:r>
                        <a:rPr lang="en-US" dirty="0">
                          <a:latin typeface="Abadi Extra Light"/>
                        </a:rPr>
                        <a:t> </a:t>
                      </a:r>
                      <a:r>
                        <a:rPr lang="en-US" dirty="0" err="1">
                          <a:latin typeface="Abadi Extra Light"/>
                        </a:rPr>
                        <a:t>mahdollista</a:t>
                      </a:r>
                      <a:endParaRPr lang="en-US" dirty="0">
                        <a:latin typeface="Abadi Extra Light"/>
                      </a:endParaRPr>
                    </a:p>
                  </a:txBody>
                  <a:tcPr/>
                </a:tc>
                <a:tc>
                  <a:txBody>
                    <a:bodyPr/>
                    <a:lstStyle/>
                    <a:p>
                      <a:pPr algn="ctr"/>
                      <a:r>
                        <a:rPr lang="en-US" err="1">
                          <a:latin typeface="Abadi Extra Light"/>
                        </a:rPr>
                        <a:t>Tuki</a:t>
                      </a:r>
                      <a:r>
                        <a:rPr lang="en-US" b="1" dirty="0">
                          <a:latin typeface="Abadi Extra Light"/>
                        </a:rPr>
                        <a:t> </a:t>
                      </a:r>
                      <a:r>
                        <a:rPr lang="en-US" b="1">
                          <a:latin typeface="Abadi Extra Light"/>
                        </a:rPr>
                        <a:t>vahvempaa, </a:t>
                      </a:r>
                      <a:r>
                        <a:rPr lang="en-US" b="1" err="1">
                          <a:latin typeface="Abadi Extra Light"/>
                        </a:rPr>
                        <a:t>pitkäjänteisempää</a:t>
                      </a:r>
                      <a:r>
                        <a:rPr lang="en-US" b="1">
                          <a:latin typeface="Abadi Extra Light"/>
                        </a:rPr>
                        <a:t>, </a:t>
                      </a:r>
                      <a:r>
                        <a:rPr lang="en-US" b="1" err="1">
                          <a:latin typeface="Abadi Extra Light"/>
                        </a:rPr>
                        <a:t>suunnitelmallista</a:t>
                      </a:r>
                      <a:r>
                        <a:rPr lang="en-US" b="1" dirty="0">
                          <a:latin typeface="Abadi Extra Light"/>
                        </a:rPr>
                        <a:t> </a:t>
                      </a:r>
                      <a:r>
                        <a:rPr lang="en-US" b="0" dirty="0">
                          <a:latin typeface="Abadi Extra Light"/>
                        </a:rPr>
                        <a:t>ja</a:t>
                      </a:r>
                      <a:r>
                        <a:rPr lang="en-US" b="1" dirty="0">
                          <a:latin typeface="Abadi Extra Light"/>
                        </a:rPr>
                        <a:t> </a:t>
                      </a:r>
                      <a:r>
                        <a:rPr lang="en-US" b="1" err="1">
                          <a:latin typeface="Abadi Extra Light"/>
                        </a:rPr>
                        <a:t>säännöllistä</a:t>
                      </a:r>
                      <a:r>
                        <a:rPr lang="en-US" dirty="0">
                          <a:latin typeface="Abadi Extra Light"/>
                        </a:rPr>
                        <a:t>.</a:t>
                      </a:r>
                    </a:p>
                    <a:p>
                      <a:pPr lvl="0" algn="ctr">
                        <a:buNone/>
                      </a:pPr>
                      <a:endParaRPr lang="en-US" dirty="0">
                        <a:latin typeface="Abadi Extra Light"/>
                      </a:endParaRPr>
                    </a:p>
                    <a:p>
                      <a:pPr lvl="0" algn="l">
                        <a:buNone/>
                      </a:pPr>
                      <a:endParaRPr lang="en-US" b="1" dirty="0">
                        <a:latin typeface="Abadi Extra Light"/>
                      </a:endParaRPr>
                    </a:p>
                    <a:p>
                      <a:pPr lvl="0" algn="l">
                        <a:buNone/>
                      </a:pPr>
                      <a:r>
                        <a:rPr lang="en-US" b="1" err="1">
                          <a:latin typeface="Abadi Extra Light"/>
                        </a:rPr>
                        <a:t>Tukitoimet</a:t>
                      </a:r>
                      <a:r>
                        <a:rPr lang="en-US" b="1" dirty="0">
                          <a:latin typeface="Abadi Extra Light"/>
                        </a:rPr>
                        <a:t>: </a:t>
                      </a:r>
                      <a:endParaRPr lang="en-US" dirty="0">
                        <a:latin typeface="Abadi Extra Light"/>
                      </a:endParaRPr>
                    </a:p>
                    <a:p>
                      <a:pPr lvl="0" algn="l">
                        <a:buNone/>
                      </a:pPr>
                      <a:endParaRPr lang="en-US" dirty="0">
                        <a:latin typeface="Abadi Extra Light"/>
                      </a:endParaRPr>
                    </a:p>
                    <a:p>
                      <a:pPr lvl="0" algn="l">
                        <a:buNone/>
                      </a:pPr>
                      <a:r>
                        <a:rPr lang="en-US">
                          <a:latin typeface="Abadi Extra Light"/>
                        </a:rPr>
                        <a:t>-Samat </a:t>
                      </a:r>
                      <a:r>
                        <a:rPr lang="en-US" err="1">
                          <a:latin typeface="Abadi Extra Light"/>
                        </a:rPr>
                        <a:t>tukitoimet</a:t>
                      </a:r>
                      <a:r>
                        <a:rPr lang="en-US" dirty="0">
                          <a:latin typeface="Abadi Extra Light"/>
                        </a:rPr>
                        <a:t> </a:t>
                      </a:r>
                      <a:r>
                        <a:rPr lang="en-US" err="1">
                          <a:latin typeface="Abadi Extra Light"/>
                        </a:rPr>
                        <a:t>kuin</a:t>
                      </a:r>
                      <a:r>
                        <a:rPr lang="en-US" dirty="0">
                          <a:latin typeface="Abadi Extra Light"/>
                        </a:rPr>
                        <a:t> </a:t>
                      </a:r>
                      <a:r>
                        <a:rPr lang="en-US" err="1">
                          <a:latin typeface="Abadi Extra Light"/>
                        </a:rPr>
                        <a:t>yleisessä</a:t>
                      </a:r>
                      <a:r>
                        <a:rPr lang="en-US" dirty="0">
                          <a:latin typeface="Abadi Extra Light"/>
                        </a:rPr>
                        <a:t> </a:t>
                      </a:r>
                      <a:r>
                        <a:rPr lang="en-US" err="1">
                          <a:latin typeface="Abadi Extra Light"/>
                        </a:rPr>
                        <a:t>tuessa</a:t>
                      </a:r>
                      <a:r>
                        <a:rPr lang="en-US">
                          <a:latin typeface="Abadi Extra Light"/>
                        </a:rPr>
                        <a:t>, </a:t>
                      </a:r>
                      <a:r>
                        <a:rPr lang="en-US" err="1">
                          <a:latin typeface="Abadi Extra Light"/>
                        </a:rPr>
                        <a:t>eri</a:t>
                      </a:r>
                      <a:r>
                        <a:rPr lang="en-US" dirty="0">
                          <a:latin typeface="Abadi Extra Light"/>
                        </a:rPr>
                        <a:t> </a:t>
                      </a:r>
                      <a:r>
                        <a:rPr lang="en-US" err="1">
                          <a:latin typeface="Abadi Extra Light"/>
                        </a:rPr>
                        <a:t>painotuksella</a:t>
                      </a:r>
                      <a:r>
                        <a:rPr lang="en-US">
                          <a:latin typeface="Abadi Extra Light"/>
                        </a:rPr>
                        <a:t>. </a:t>
                      </a:r>
                    </a:p>
                    <a:p>
                      <a:pPr lvl="0" algn="l">
                        <a:buNone/>
                      </a:pPr>
                      <a:r>
                        <a:rPr lang="en-US">
                          <a:latin typeface="Abadi Extra Light"/>
                        </a:rPr>
                        <a:t>-Lisäksi </a:t>
                      </a:r>
                      <a:r>
                        <a:rPr lang="en-US" err="1">
                          <a:latin typeface="Abadi Extra Light"/>
                        </a:rPr>
                        <a:t>oppilaalle</a:t>
                      </a:r>
                      <a:r>
                        <a:rPr lang="en-US" dirty="0">
                          <a:latin typeface="Abadi Extra Light"/>
                        </a:rPr>
                        <a:t> </a:t>
                      </a:r>
                      <a:r>
                        <a:rPr lang="en-US" err="1">
                          <a:latin typeface="Abadi Extra Light"/>
                        </a:rPr>
                        <a:t>tehdään</a:t>
                      </a:r>
                      <a:r>
                        <a:rPr lang="en-US" dirty="0">
                          <a:latin typeface="Abadi Extra Light"/>
                        </a:rPr>
                        <a:t> </a:t>
                      </a:r>
                      <a:r>
                        <a:rPr lang="en-US" err="1">
                          <a:latin typeface="Abadi Extra Light"/>
                        </a:rPr>
                        <a:t>lukuvuosittain</a:t>
                      </a:r>
                      <a:r>
                        <a:rPr lang="en-US" dirty="0">
                          <a:latin typeface="Abadi Extra Light"/>
                        </a:rPr>
                        <a:t> </a:t>
                      </a:r>
                      <a:r>
                        <a:rPr lang="en-US" err="1">
                          <a:latin typeface="Abadi Extra Light"/>
                        </a:rPr>
                        <a:t>oppimista</a:t>
                      </a:r>
                      <a:r>
                        <a:rPr lang="en-US" dirty="0">
                          <a:latin typeface="Abadi Extra Light"/>
                        </a:rPr>
                        <a:t> </a:t>
                      </a:r>
                      <a:r>
                        <a:rPr lang="en-US" err="1">
                          <a:latin typeface="Abadi Extra Light"/>
                        </a:rPr>
                        <a:t>tukeva</a:t>
                      </a:r>
                      <a:r>
                        <a:rPr lang="en-US" dirty="0">
                          <a:latin typeface="Abadi Extra Light"/>
                        </a:rPr>
                        <a:t> </a:t>
                      </a:r>
                      <a:r>
                        <a:rPr lang="en-US" b="1" err="1">
                          <a:latin typeface="Abadi Extra Light"/>
                        </a:rPr>
                        <a:t>oppimissuunnitelma</a:t>
                      </a:r>
                      <a:r>
                        <a:rPr lang="en-US" dirty="0">
                          <a:latin typeface="Abadi Extra Light"/>
                        </a:rPr>
                        <a:t> </a:t>
                      </a:r>
                      <a:r>
                        <a:rPr lang="en-US" err="1">
                          <a:latin typeface="Abadi Extra Light"/>
                        </a:rPr>
                        <a:t>yhdessä</a:t>
                      </a:r>
                      <a:r>
                        <a:rPr lang="en-US" dirty="0">
                          <a:latin typeface="Abadi Extra Light"/>
                        </a:rPr>
                        <a:t> </a:t>
                      </a:r>
                      <a:r>
                        <a:rPr lang="en-US" err="1">
                          <a:latin typeface="Abadi Extra Light"/>
                        </a:rPr>
                        <a:t>kodin</a:t>
                      </a:r>
                      <a:r>
                        <a:rPr lang="en-US" dirty="0">
                          <a:latin typeface="Abadi Extra Light"/>
                        </a:rPr>
                        <a:t> </a:t>
                      </a:r>
                      <a:r>
                        <a:rPr lang="en-US" err="1">
                          <a:latin typeface="Abadi Extra Light"/>
                        </a:rPr>
                        <a:t>kanssa</a:t>
                      </a:r>
                      <a:r>
                        <a:rPr lang="en-US" dirty="0">
                          <a:latin typeface="Abadi Extra Light"/>
                        </a:rPr>
                        <a:t>. </a:t>
                      </a:r>
                      <a:endParaRPr lang="en-US">
                        <a:latin typeface="Abadi Extra Light"/>
                      </a:endParaRPr>
                    </a:p>
                  </a:txBody>
                  <a:tcPr/>
                </a:tc>
                <a:tc>
                  <a:txBody>
                    <a:bodyPr/>
                    <a:lstStyle/>
                    <a:p>
                      <a:pPr algn="ctr"/>
                      <a:r>
                        <a:rPr lang="en-US" b="1" dirty="0" err="1">
                          <a:latin typeface="Abadi Extra Light"/>
                        </a:rPr>
                        <a:t>Kaikki</a:t>
                      </a:r>
                      <a:r>
                        <a:rPr lang="en-US" b="1" dirty="0">
                          <a:latin typeface="Abadi Extra Light"/>
                        </a:rPr>
                        <a:t> </a:t>
                      </a:r>
                      <a:r>
                        <a:rPr lang="en-US" b="1" dirty="0" err="1">
                          <a:latin typeface="Abadi Extra Light"/>
                        </a:rPr>
                        <a:t>tukimuodot</a:t>
                      </a:r>
                      <a:r>
                        <a:rPr lang="en-US" b="1" dirty="0">
                          <a:latin typeface="Abadi Extra Light"/>
                        </a:rPr>
                        <a:t> </a:t>
                      </a:r>
                      <a:r>
                        <a:rPr lang="en-US" b="1" dirty="0" err="1">
                          <a:latin typeface="Abadi Extra Light"/>
                        </a:rPr>
                        <a:t>säännöllisiä</a:t>
                      </a:r>
                      <a:r>
                        <a:rPr lang="en-US" b="1" dirty="0">
                          <a:latin typeface="Abadi Extra Light"/>
                        </a:rPr>
                        <a:t> ja </a:t>
                      </a:r>
                      <a:r>
                        <a:rPr lang="en-US" b="1" dirty="0" err="1">
                          <a:latin typeface="Abadi Extra Light"/>
                        </a:rPr>
                        <a:t>pitkäkestoisia</a:t>
                      </a:r>
                      <a:r>
                        <a:rPr lang="en-US" b="1" dirty="0">
                          <a:latin typeface="Abadi Extra Light"/>
                        </a:rPr>
                        <a:t>.</a:t>
                      </a:r>
                    </a:p>
                    <a:p>
                      <a:pPr lvl="0">
                        <a:buNone/>
                      </a:pPr>
                      <a:endParaRPr lang="en-US" dirty="0">
                        <a:latin typeface="Abadi Extra Light"/>
                      </a:endParaRPr>
                    </a:p>
                    <a:p>
                      <a:pPr lvl="0">
                        <a:buNone/>
                      </a:pPr>
                      <a:endParaRPr lang="en-US" b="1" dirty="0">
                        <a:latin typeface="Abadi Extra Light"/>
                      </a:endParaRPr>
                    </a:p>
                    <a:p>
                      <a:pPr lvl="0">
                        <a:buNone/>
                      </a:pPr>
                      <a:r>
                        <a:rPr lang="en-US" b="1" dirty="0" err="1">
                          <a:latin typeface="Abadi Extra Light"/>
                        </a:rPr>
                        <a:t>Tukitoimet</a:t>
                      </a:r>
                      <a:r>
                        <a:rPr lang="en-US" b="1" dirty="0">
                          <a:latin typeface="Abadi Extra Light"/>
                        </a:rPr>
                        <a:t>:</a:t>
                      </a:r>
                      <a:endParaRPr lang="en-US" dirty="0">
                        <a:latin typeface="Abadi Extra Light"/>
                      </a:endParaRPr>
                    </a:p>
                    <a:p>
                      <a:pPr lvl="0">
                        <a:buNone/>
                      </a:pPr>
                      <a:endParaRPr lang="en-US" dirty="0">
                        <a:latin typeface="Abadi Extra Light"/>
                      </a:endParaRPr>
                    </a:p>
                    <a:p>
                      <a:pPr lvl="0">
                        <a:buNone/>
                      </a:pPr>
                      <a:r>
                        <a:rPr lang="en-US" dirty="0">
                          <a:latin typeface="Abadi Extra Light"/>
                        </a:rPr>
                        <a:t>- </a:t>
                      </a:r>
                      <a:r>
                        <a:rPr lang="en-US" dirty="0" err="1">
                          <a:latin typeface="Abadi Extra Light"/>
                        </a:rPr>
                        <a:t>Samat</a:t>
                      </a:r>
                      <a:r>
                        <a:rPr lang="en-US" dirty="0">
                          <a:latin typeface="Abadi Extra Light"/>
                        </a:rPr>
                        <a:t> </a:t>
                      </a:r>
                      <a:r>
                        <a:rPr lang="en-US" dirty="0" err="1">
                          <a:latin typeface="Abadi Extra Light"/>
                        </a:rPr>
                        <a:t>kuin</a:t>
                      </a:r>
                      <a:r>
                        <a:rPr lang="en-US" dirty="0">
                          <a:latin typeface="Abadi Extra Light"/>
                        </a:rPr>
                        <a:t> </a:t>
                      </a:r>
                      <a:r>
                        <a:rPr lang="en-US" dirty="0" err="1">
                          <a:latin typeface="Abadi Extra Light"/>
                        </a:rPr>
                        <a:t>yleisessä</a:t>
                      </a:r>
                      <a:r>
                        <a:rPr lang="en-US" dirty="0">
                          <a:latin typeface="Abadi Extra Light"/>
                        </a:rPr>
                        <a:t> </a:t>
                      </a:r>
                      <a:r>
                        <a:rPr lang="en-US" dirty="0" err="1">
                          <a:latin typeface="Abadi Extra Light"/>
                        </a:rPr>
                        <a:t>tuessa</a:t>
                      </a:r>
                      <a:r>
                        <a:rPr lang="en-US" dirty="0">
                          <a:latin typeface="Abadi Extra Light"/>
                        </a:rPr>
                        <a:t>.</a:t>
                      </a:r>
                    </a:p>
                    <a:p>
                      <a:pPr lvl="0">
                        <a:buNone/>
                      </a:pPr>
                      <a:r>
                        <a:rPr lang="en-US" dirty="0">
                          <a:latin typeface="Abadi Extra Light"/>
                        </a:rPr>
                        <a:t>- </a:t>
                      </a:r>
                      <a:r>
                        <a:rPr lang="en-US" dirty="0" err="1">
                          <a:latin typeface="Abadi Extra Light"/>
                        </a:rPr>
                        <a:t>Oppilaalla</a:t>
                      </a:r>
                      <a:r>
                        <a:rPr lang="en-US" dirty="0">
                          <a:latin typeface="Abadi Extra Light"/>
                        </a:rPr>
                        <a:t> </a:t>
                      </a:r>
                      <a:r>
                        <a:rPr lang="en-US" dirty="0" err="1">
                          <a:latin typeface="Abadi Extra Light"/>
                        </a:rPr>
                        <a:t>mahdollisuus</a:t>
                      </a:r>
                      <a:r>
                        <a:rPr lang="en-US" dirty="0">
                          <a:latin typeface="Abadi Extra Light"/>
                        </a:rPr>
                        <a:t> </a:t>
                      </a:r>
                      <a:r>
                        <a:rPr lang="en-US" dirty="0" err="1">
                          <a:latin typeface="Abadi Extra Light"/>
                        </a:rPr>
                        <a:t>opiskella</a:t>
                      </a:r>
                      <a:r>
                        <a:rPr lang="en-US" dirty="0">
                          <a:latin typeface="Abadi Extra Light"/>
                        </a:rPr>
                        <a:t> </a:t>
                      </a:r>
                      <a:r>
                        <a:rPr lang="en-US" dirty="0" err="1">
                          <a:latin typeface="Abadi Extra Light"/>
                        </a:rPr>
                        <a:t>yleisopetuksen</a:t>
                      </a:r>
                      <a:r>
                        <a:rPr lang="en-US" dirty="0">
                          <a:latin typeface="Abadi Extra Light"/>
                        </a:rPr>
                        <a:t> </a:t>
                      </a:r>
                      <a:r>
                        <a:rPr lang="en-US" dirty="0" err="1">
                          <a:latin typeface="Abadi Extra Light"/>
                        </a:rPr>
                        <a:t>ryhmässä</a:t>
                      </a:r>
                      <a:r>
                        <a:rPr lang="en-US" dirty="0">
                          <a:latin typeface="Abadi Extra Light"/>
                        </a:rPr>
                        <a:t> ja/tai </a:t>
                      </a:r>
                      <a:r>
                        <a:rPr lang="en-US" dirty="0" err="1">
                          <a:latin typeface="Abadi Extra Light"/>
                        </a:rPr>
                        <a:t>erityisopettajan</a:t>
                      </a:r>
                      <a:r>
                        <a:rPr lang="en-US" dirty="0">
                          <a:latin typeface="Abadi Extra Light"/>
                        </a:rPr>
                        <a:t> </a:t>
                      </a:r>
                      <a:r>
                        <a:rPr lang="en-US" b="1" dirty="0" err="1">
                          <a:latin typeface="Abadi Extra Light"/>
                        </a:rPr>
                        <a:t>joustoryhmässä</a:t>
                      </a:r>
                      <a:r>
                        <a:rPr lang="en-US" dirty="0">
                          <a:latin typeface="Abadi Extra Light"/>
                        </a:rPr>
                        <a:t>. </a:t>
                      </a:r>
                    </a:p>
                    <a:p>
                      <a:pPr lvl="0">
                        <a:buNone/>
                      </a:pPr>
                      <a:r>
                        <a:rPr lang="en-US" dirty="0">
                          <a:latin typeface="Abadi Extra Light"/>
                        </a:rPr>
                        <a:t>- </a:t>
                      </a:r>
                      <a:r>
                        <a:rPr lang="en-US" b="1" dirty="0">
                          <a:latin typeface="Abadi Extra Light"/>
                        </a:rPr>
                        <a:t>HOJKS</a:t>
                      </a:r>
                      <a:r>
                        <a:rPr lang="en-US" dirty="0">
                          <a:latin typeface="Abadi Extra Light"/>
                        </a:rPr>
                        <a:t> (</a:t>
                      </a:r>
                      <a:r>
                        <a:rPr lang="en-US" dirty="0" err="1">
                          <a:latin typeface="Abadi Extra Light"/>
                        </a:rPr>
                        <a:t>henkilökohtainen</a:t>
                      </a:r>
                      <a:r>
                        <a:rPr lang="en-US" dirty="0">
                          <a:latin typeface="Abadi Extra Light"/>
                        </a:rPr>
                        <a:t> </a:t>
                      </a:r>
                      <a:r>
                        <a:rPr lang="en-US" dirty="0" err="1">
                          <a:latin typeface="Abadi Extra Light"/>
                        </a:rPr>
                        <a:t>opetuksen</a:t>
                      </a:r>
                      <a:r>
                        <a:rPr lang="en-US" dirty="0">
                          <a:latin typeface="Abadi Extra Light"/>
                        </a:rPr>
                        <a:t> </a:t>
                      </a:r>
                      <a:r>
                        <a:rPr lang="en-US" dirty="0" err="1">
                          <a:latin typeface="Abadi Extra Light"/>
                        </a:rPr>
                        <a:t>järjestämistä</a:t>
                      </a:r>
                      <a:r>
                        <a:rPr lang="en-US" dirty="0">
                          <a:latin typeface="Abadi Extra Light"/>
                        </a:rPr>
                        <a:t> </a:t>
                      </a:r>
                      <a:r>
                        <a:rPr lang="en-US" dirty="0" err="1">
                          <a:latin typeface="Abadi Extra Light"/>
                        </a:rPr>
                        <a:t>koskeva</a:t>
                      </a:r>
                      <a:r>
                        <a:rPr lang="en-US" dirty="0">
                          <a:latin typeface="Abadi Extra Light"/>
                        </a:rPr>
                        <a:t> </a:t>
                      </a:r>
                      <a:r>
                        <a:rPr lang="en-US" dirty="0" err="1">
                          <a:latin typeface="Abadi Extra Light"/>
                        </a:rPr>
                        <a:t>suunnitelma</a:t>
                      </a:r>
                      <a:r>
                        <a:rPr lang="en-US" dirty="0">
                          <a:latin typeface="Abadi Extra Light"/>
                        </a:rPr>
                        <a:t>) </a:t>
                      </a:r>
                      <a:r>
                        <a:rPr lang="en-US" dirty="0" err="1">
                          <a:latin typeface="Abadi Extra Light"/>
                        </a:rPr>
                        <a:t>tehdään</a:t>
                      </a:r>
                      <a:r>
                        <a:rPr lang="en-US" dirty="0">
                          <a:latin typeface="Abadi Extra Light"/>
                        </a:rPr>
                        <a:t> </a:t>
                      </a:r>
                      <a:r>
                        <a:rPr lang="en-US" dirty="0" err="1">
                          <a:latin typeface="Abadi Extra Light"/>
                        </a:rPr>
                        <a:t>yhdessä</a:t>
                      </a:r>
                      <a:r>
                        <a:rPr lang="en-US" dirty="0">
                          <a:latin typeface="Abadi Extra Light"/>
                        </a:rPr>
                        <a:t> </a:t>
                      </a:r>
                      <a:r>
                        <a:rPr lang="en-US" dirty="0" err="1">
                          <a:latin typeface="Abadi Extra Light"/>
                        </a:rPr>
                        <a:t>kodin</a:t>
                      </a:r>
                      <a:r>
                        <a:rPr lang="en-US" dirty="0">
                          <a:latin typeface="Abadi Extra Light"/>
                        </a:rPr>
                        <a:t> </a:t>
                      </a:r>
                      <a:r>
                        <a:rPr lang="en-US" dirty="0" err="1">
                          <a:latin typeface="Abadi Extra Light"/>
                        </a:rPr>
                        <a:t>kanssa</a:t>
                      </a:r>
                      <a:r>
                        <a:rPr lang="en-US" dirty="0">
                          <a:latin typeface="Abadi Extra Light"/>
                        </a:rPr>
                        <a:t>. </a:t>
                      </a:r>
                    </a:p>
                  </a:txBody>
                  <a:tcPr/>
                </a:tc>
                <a:extLst>
                  <a:ext uri="{0D108BD9-81ED-4DB2-BD59-A6C34878D82A}">
                    <a16:rowId xmlns:a16="http://schemas.microsoft.com/office/drawing/2014/main" val="3105184011"/>
                  </a:ext>
                </a:extLst>
              </a:tr>
            </a:tbl>
          </a:graphicData>
        </a:graphic>
      </p:graphicFrame>
      <p:sp>
        <p:nvSpPr>
          <p:cNvPr id="6" name="Arrow: Right 5">
            <a:extLst>
              <a:ext uri="{FF2B5EF4-FFF2-40B4-BE49-F238E27FC236}">
                <a16:creationId xmlns:a16="http://schemas.microsoft.com/office/drawing/2014/main" id="{BB70ECB1-687A-460F-8C0B-FFD9D99B9DCA}"/>
              </a:ext>
            </a:extLst>
          </p:cNvPr>
          <p:cNvSpPr/>
          <p:nvPr/>
        </p:nvSpPr>
        <p:spPr>
          <a:xfrm>
            <a:off x="2711195" y="2643758"/>
            <a:ext cx="1838325" cy="10382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Abadi"/>
                <a:cs typeface="Calibri"/>
              </a:rPr>
              <a:t>Kun </a:t>
            </a:r>
            <a:r>
              <a:rPr lang="en-US" sz="1400" b="1" err="1">
                <a:latin typeface="Abadi"/>
                <a:cs typeface="Calibri"/>
              </a:rPr>
              <a:t>yleinen</a:t>
            </a:r>
            <a:r>
              <a:rPr lang="en-US" sz="1400" b="1" dirty="0">
                <a:latin typeface="Abadi"/>
                <a:cs typeface="Calibri"/>
              </a:rPr>
              <a:t> </a:t>
            </a:r>
            <a:r>
              <a:rPr lang="en-US" sz="1400" b="1" err="1">
                <a:latin typeface="Abadi"/>
                <a:cs typeface="Calibri"/>
              </a:rPr>
              <a:t>tuki</a:t>
            </a:r>
            <a:r>
              <a:rPr lang="en-US" sz="1400" b="1" dirty="0">
                <a:latin typeface="Abadi"/>
                <a:cs typeface="Calibri"/>
              </a:rPr>
              <a:t> </a:t>
            </a:r>
            <a:r>
              <a:rPr lang="en-US" sz="1400" b="1" err="1">
                <a:latin typeface="Abadi"/>
                <a:cs typeface="Calibri"/>
              </a:rPr>
              <a:t>ei</a:t>
            </a:r>
            <a:r>
              <a:rPr lang="en-US" sz="1400" b="1" dirty="0">
                <a:latin typeface="Abadi"/>
                <a:cs typeface="Calibri"/>
              </a:rPr>
              <a:t> </a:t>
            </a:r>
            <a:r>
              <a:rPr lang="en-US" sz="1400" b="1" err="1">
                <a:latin typeface="Abadi"/>
                <a:cs typeface="Calibri"/>
              </a:rPr>
              <a:t>riitä</a:t>
            </a:r>
            <a:r>
              <a:rPr lang="en-US" sz="1400" b="1" dirty="0">
                <a:latin typeface="Abadi"/>
                <a:cs typeface="Calibri"/>
              </a:rPr>
              <a:t>.</a:t>
            </a:r>
          </a:p>
        </p:txBody>
      </p:sp>
      <p:sp>
        <p:nvSpPr>
          <p:cNvPr id="7" name="Arrow: Right 6">
            <a:extLst>
              <a:ext uri="{FF2B5EF4-FFF2-40B4-BE49-F238E27FC236}">
                <a16:creationId xmlns:a16="http://schemas.microsoft.com/office/drawing/2014/main" id="{F315C6FE-AF36-485C-895C-C7644B60EB36}"/>
              </a:ext>
            </a:extLst>
          </p:cNvPr>
          <p:cNvSpPr/>
          <p:nvPr/>
        </p:nvSpPr>
        <p:spPr>
          <a:xfrm>
            <a:off x="6606920" y="2643758"/>
            <a:ext cx="1619250" cy="10477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Abadi"/>
                <a:cs typeface="Calibri"/>
              </a:rPr>
              <a:t>Kun </a:t>
            </a:r>
            <a:r>
              <a:rPr lang="en-US" sz="1400" b="1" err="1">
                <a:latin typeface="Abadi"/>
                <a:cs typeface="Calibri"/>
              </a:rPr>
              <a:t>tehostettu</a:t>
            </a:r>
            <a:r>
              <a:rPr lang="en-US" sz="1400" b="1" dirty="0">
                <a:latin typeface="Abadi"/>
                <a:cs typeface="Calibri"/>
              </a:rPr>
              <a:t> </a:t>
            </a:r>
            <a:r>
              <a:rPr lang="en-US" sz="1400" b="1" err="1">
                <a:latin typeface="Abadi"/>
                <a:cs typeface="Calibri"/>
              </a:rPr>
              <a:t>tuki</a:t>
            </a:r>
            <a:r>
              <a:rPr lang="en-US" sz="1400" b="1" dirty="0">
                <a:latin typeface="Abadi"/>
                <a:cs typeface="Calibri"/>
              </a:rPr>
              <a:t> </a:t>
            </a:r>
            <a:r>
              <a:rPr lang="en-US" sz="1400" b="1" err="1">
                <a:latin typeface="Abadi"/>
                <a:cs typeface="Calibri"/>
              </a:rPr>
              <a:t>ei</a:t>
            </a:r>
            <a:r>
              <a:rPr lang="en-US" sz="1400" b="1" dirty="0">
                <a:latin typeface="Abadi"/>
                <a:cs typeface="Calibri"/>
              </a:rPr>
              <a:t> </a:t>
            </a:r>
            <a:r>
              <a:rPr lang="en-US" sz="1400" b="1" err="1">
                <a:latin typeface="Abadi"/>
                <a:cs typeface="Calibri"/>
              </a:rPr>
              <a:t>riitä</a:t>
            </a:r>
            <a:r>
              <a:rPr lang="en-US" sz="1400" b="1" dirty="0">
                <a:latin typeface="Abadi"/>
                <a:cs typeface="Calibri"/>
              </a:rPr>
              <a:t>.</a:t>
            </a:r>
            <a:endParaRPr lang="en-US" sz="1400" dirty="0">
              <a:latin typeface="Abadi"/>
            </a:endParaRPr>
          </a:p>
        </p:txBody>
      </p:sp>
      <p:sp>
        <p:nvSpPr>
          <p:cNvPr id="8" name="Rectangle: Rounded Corners 7">
            <a:extLst>
              <a:ext uri="{FF2B5EF4-FFF2-40B4-BE49-F238E27FC236}">
                <a16:creationId xmlns:a16="http://schemas.microsoft.com/office/drawing/2014/main" id="{9AB0D8FA-B1DB-4727-973F-C4D98925D55F}"/>
              </a:ext>
            </a:extLst>
          </p:cNvPr>
          <p:cNvSpPr/>
          <p:nvPr/>
        </p:nvSpPr>
        <p:spPr>
          <a:xfrm>
            <a:off x="3865845" y="5882927"/>
            <a:ext cx="154305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err="1">
                <a:latin typeface="Abadi"/>
                <a:cs typeface="Calibri"/>
              </a:rPr>
              <a:t>Pedagoginen</a:t>
            </a:r>
            <a:r>
              <a:rPr lang="en-US" b="1" dirty="0">
                <a:latin typeface="Abadi"/>
                <a:cs typeface="Calibri"/>
              </a:rPr>
              <a:t> </a:t>
            </a:r>
            <a:r>
              <a:rPr lang="en-US" b="1" err="1">
                <a:latin typeface="Abadi"/>
                <a:cs typeface="Calibri"/>
              </a:rPr>
              <a:t>arvio</a:t>
            </a:r>
            <a:endParaRPr lang="en-US" err="1">
              <a:latin typeface="Abadi"/>
            </a:endParaRPr>
          </a:p>
        </p:txBody>
      </p:sp>
      <p:sp>
        <p:nvSpPr>
          <p:cNvPr id="9" name="Rectangle: Rounded Corners 8">
            <a:extLst>
              <a:ext uri="{FF2B5EF4-FFF2-40B4-BE49-F238E27FC236}">
                <a16:creationId xmlns:a16="http://schemas.microsoft.com/office/drawing/2014/main" id="{84B07311-57C0-453C-87ED-52FA6BA97C18}"/>
              </a:ext>
            </a:extLst>
          </p:cNvPr>
          <p:cNvSpPr/>
          <p:nvPr/>
        </p:nvSpPr>
        <p:spPr>
          <a:xfrm>
            <a:off x="7452203" y="5880187"/>
            <a:ext cx="154305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err="1">
                <a:latin typeface="Abadi"/>
                <a:cs typeface="Calibri"/>
              </a:rPr>
              <a:t>Pedagoginen</a:t>
            </a:r>
            <a:r>
              <a:rPr lang="en-US" b="1" dirty="0">
                <a:latin typeface="Abadi"/>
                <a:cs typeface="Calibri"/>
              </a:rPr>
              <a:t> </a:t>
            </a:r>
            <a:r>
              <a:rPr lang="en-US" b="1" err="1">
                <a:latin typeface="Abadi"/>
                <a:cs typeface="Calibri"/>
              </a:rPr>
              <a:t>selvitys</a:t>
            </a:r>
            <a:endParaRPr lang="en-US" b="1" err="1">
              <a:latin typeface="Abadi"/>
            </a:endParaRPr>
          </a:p>
        </p:txBody>
      </p:sp>
      <p:pic>
        <p:nvPicPr>
          <p:cNvPr id="16" name="Picture 16" descr="A picture containing sky, handwear&#10;&#10;Description generated with very high confidence">
            <a:extLst>
              <a:ext uri="{FF2B5EF4-FFF2-40B4-BE49-F238E27FC236}">
                <a16:creationId xmlns:a16="http://schemas.microsoft.com/office/drawing/2014/main" id="{03DE289D-664F-4F4C-BE94-CD8DA31521B6}"/>
              </a:ext>
            </a:extLst>
          </p:cNvPr>
          <p:cNvPicPr>
            <a:picLocks noChangeAspect="1"/>
          </p:cNvPicPr>
          <p:nvPr/>
        </p:nvPicPr>
        <p:blipFill>
          <a:blip r:embed="rId2"/>
          <a:stretch>
            <a:fillRect/>
          </a:stretch>
        </p:blipFill>
        <p:spPr>
          <a:xfrm>
            <a:off x="1485900" y="315939"/>
            <a:ext cx="2295525" cy="1006422"/>
          </a:xfrm>
          <a:prstGeom prst="rect">
            <a:avLst/>
          </a:prstGeom>
        </p:spPr>
      </p:pic>
      <p:pic>
        <p:nvPicPr>
          <p:cNvPr id="18" name="Picture 18">
            <a:extLst>
              <a:ext uri="{FF2B5EF4-FFF2-40B4-BE49-F238E27FC236}">
                <a16:creationId xmlns:a16="http://schemas.microsoft.com/office/drawing/2014/main" id="{2FCC921D-84F9-4277-9B7C-992E80DA004E}"/>
              </a:ext>
            </a:extLst>
          </p:cNvPr>
          <p:cNvPicPr>
            <a:picLocks noChangeAspect="1"/>
          </p:cNvPicPr>
          <p:nvPr/>
        </p:nvPicPr>
        <p:blipFill>
          <a:blip r:embed="rId3"/>
          <a:stretch>
            <a:fillRect/>
          </a:stretch>
        </p:blipFill>
        <p:spPr>
          <a:xfrm>
            <a:off x="8496300" y="395287"/>
            <a:ext cx="2343150" cy="933450"/>
          </a:xfrm>
          <a:prstGeom prst="rect">
            <a:avLst/>
          </a:prstGeom>
        </p:spPr>
      </p:pic>
    </p:spTree>
    <p:extLst>
      <p:ext uri="{BB962C8B-B14F-4D97-AF65-F5344CB8AC3E}">
        <p14:creationId xmlns:p14="http://schemas.microsoft.com/office/powerpoint/2010/main" val="636134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B4E627-D84C-44D2-A0AD-B283AAF736D6}"/>
              </a:ext>
            </a:extLst>
          </p:cNvPr>
          <p:cNvSpPr>
            <a:spLocks noGrp="1"/>
          </p:cNvSpPr>
          <p:nvPr>
            <p:ph type="title"/>
          </p:nvPr>
        </p:nvSpPr>
        <p:spPr/>
        <p:txBody>
          <a:bodyPr/>
          <a:lstStyle/>
          <a:p>
            <a:pPr algn="ctr"/>
            <a:r>
              <a:rPr lang="en-US" b="1" err="1">
                <a:latin typeface="Abadi Extra Light"/>
                <a:cs typeface="Calibri Light"/>
              </a:rPr>
              <a:t>Esimerkki</a:t>
            </a:r>
            <a:r>
              <a:rPr lang="en-US" b="1" dirty="0">
                <a:latin typeface="Abadi Extra Light"/>
                <a:cs typeface="Calibri Light"/>
              </a:rPr>
              <a:t> </a:t>
            </a:r>
            <a:r>
              <a:rPr lang="en-US" b="1" err="1">
                <a:latin typeface="Abadi Extra Light"/>
                <a:cs typeface="Calibri Light"/>
              </a:rPr>
              <a:t>yleisestä</a:t>
            </a:r>
            <a:r>
              <a:rPr lang="en-US" b="1" dirty="0">
                <a:latin typeface="Abadi Extra Light"/>
                <a:cs typeface="Calibri Light"/>
              </a:rPr>
              <a:t> </a:t>
            </a:r>
            <a:r>
              <a:rPr lang="en-US" b="1" err="1">
                <a:latin typeface="Abadi Extra Light"/>
                <a:cs typeface="Calibri Light"/>
              </a:rPr>
              <a:t>tuesta</a:t>
            </a:r>
            <a:endParaRPr lang="en-US" b="1" err="1">
              <a:latin typeface="Abadi Extra Light"/>
            </a:endParaRPr>
          </a:p>
        </p:txBody>
      </p:sp>
      <p:sp>
        <p:nvSpPr>
          <p:cNvPr id="9" name="Content Placeholder 8">
            <a:extLst>
              <a:ext uri="{FF2B5EF4-FFF2-40B4-BE49-F238E27FC236}">
                <a16:creationId xmlns:a16="http://schemas.microsoft.com/office/drawing/2014/main" id="{D46EDEE7-D8DD-4475-B5D5-0D8FCA22336A}"/>
              </a:ext>
            </a:extLst>
          </p:cNvPr>
          <p:cNvSpPr>
            <a:spLocks noGrp="1"/>
          </p:cNvSpPr>
          <p:nvPr>
            <p:ph idx="1"/>
          </p:nvPr>
        </p:nvSpPr>
        <p:spPr/>
        <p:txBody>
          <a:bodyPr/>
          <a:lstStyle/>
          <a:p>
            <a:r>
              <a:rPr lang="fi-FI" dirty="0"/>
              <a:t>Silja on neljännen luokan oppilas  ja hänellä on toisinaan haasteita matematiikassa. Hänen luokanopettajansa, erityisopettaja ja naapuriluokan opettaja tekevät paljon yhteistyötä ja jakavat oppilaita erilaisiin ryhmiin. Silja on usein ryhmässä, jossa on hieman vähemmän oppilaita. </a:t>
            </a:r>
          </a:p>
          <a:p>
            <a:r>
              <a:rPr lang="fi-FI" dirty="0"/>
              <a:t>Harri on ollut paljon sairastelun vuoksi poissa koulusta. Luokanopettaja antaa hänelle tukiopetusta englannissa ja matematiikassa kaksi kertaa viikossa aamuisin ennen </a:t>
            </a:r>
            <a:r>
              <a:rPr lang="fi-FI"/>
              <a:t>koulun alkua.</a:t>
            </a:r>
            <a:endParaRPr lang="en-US" dirty="0"/>
          </a:p>
        </p:txBody>
      </p:sp>
    </p:spTree>
    <p:extLst>
      <p:ext uri="{BB962C8B-B14F-4D97-AF65-F5344CB8AC3E}">
        <p14:creationId xmlns:p14="http://schemas.microsoft.com/office/powerpoint/2010/main" val="2428631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4A75C-4632-4272-A4F5-C3973656F413}"/>
              </a:ext>
            </a:extLst>
          </p:cNvPr>
          <p:cNvSpPr>
            <a:spLocks noGrp="1"/>
          </p:cNvSpPr>
          <p:nvPr>
            <p:ph type="title"/>
          </p:nvPr>
        </p:nvSpPr>
        <p:spPr/>
        <p:txBody>
          <a:bodyPr/>
          <a:lstStyle/>
          <a:p>
            <a:pPr algn="ctr"/>
            <a:r>
              <a:rPr lang="en-US" b="1" err="1">
                <a:latin typeface="Abadi Extra Light"/>
                <a:cs typeface="Calibri Light"/>
              </a:rPr>
              <a:t>Esimerkki</a:t>
            </a:r>
            <a:r>
              <a:rPr lang="en-US" b="1" dirty="0">
                <a:latin typeface="Abadi Extra Light"/>
                <a:cs typeface="Calibri Light"/>
              </a:rPr>
              <a:t> </a:t>
            </a:r>
            <a:r>
              <a:rPr lang="en-US" b="1" err="1">
                <a:latin typeface="Abadi Extra Light"/>
                <a:cs typeface="Calibri Light"/>
              </a:rPr>
              <a:t>tehostetusta</a:t>
            </a:r>
            <a:r>
              <a:rPr lang="en-US" b="1" dirty="0">
                <a:latin typeface="Abadi Extra Light"/>
                <a:cs typeface="Calibri Light"/>
              </a:rPr>
              <a:t> </a:t>
            </a:r>
            <a:r>
              <a:rPr lang="en-US" b="1" err="1">
                <a:latin typeface="Abadi Extra Light"/>
                <a:cs typeface="Calibri Light"/>
              </a:rPr>
              <a:t>tuesta</a:t>
            </a:r>
            <a:endParaRPr lang="en-US" b="1" err="1">
              <a:latin typeface="Abadi Extra Light"/>
            </a:endParaRPr>
          </a:p>
        </p:txBody>
      </p:sp>
      <p:sp>
        <p:nvSpPr>
          <p:cNvPr id="3" name="Content Placeholder 2">
            <a:extLst>
              <a:ext uri="{FF2B5EF4-FFF2-40B4-BE49-F238E27FC236}">
                <a16:creationId xmlns:a16="http://schemas.microsoft.com/office/drawing/2014/main" id="{BDD33FDF-931F-41E3-8864-B4CBD46E73C5}"/>
              </a:ext>
            </a:extLst>
          </p:cNvPr>
          <p:cNvSpPr>
            <a:spLocks noGrp="1"/>
          </p:cNvSpPr>
          <p:nvPr>
            <p:ph idx="1"/>
          </p:nvPr>
        </p:nvSpPr>
        <p:spPr/>
        <p:txBody>
          <a:bodyPr/>
          <a:lstStyle/>
          <a:p>
            <a:r>
              <a:rPr lang="fi-FI" dirty="0" err="1"/>
              <a:t>Elviiralla</a:t>
            </a:r>
            <a:r>
              <a:rPr lang="fi-FI" dirty="0"/>
              <a:t> on haasteita matematiikassa. Hänellä on matematiikassa helpotettu kirja, hän käy viikottain matematiikan tunnilla erityisopettajalla pienemmässä ryhmässä ja yhdellä matematiikan tunnilla erityisopettaja on hänen luokassaan </a:t>
            </a:r>
            <a:r>
              <a:rPr lang="fi-FI" dirty="0" err="1"/>
              <a:t>samanaikaisopetuksessa</a:t>
            </a:r>
            <a:r>
              <a:rPr lang="fi-FI" dirty="0"/>
              <a:t>. Toisinaan </a:t>
            </a:r>
            <a:r>
              <a:rPr lang="fi-FI" dirty="0" err="1"/>
              <a:t>Elviira</a:t>
            </a:r>
            <a:r>
              <a:rPr lang="fi-FI" dirty="0"/>
              <a:t> saa matematiikan tukiopetusta. </a:t>
            </a:r>
            <a:r>
              <a:rPr lang="fi-FI" dirty="0" err="1"/>
              <a:t>Elviira</a:t>
            </a:r>
            <a:r>
              <a:rPr lang="fi-FI" dirty="0"/>
              <a:t> tekee yleensä eriytetyn kokeen erityisopettajan luona, kokeeseen käytetään aikaa enemmän ja osa kokeesta tehdään suullisesti.  </a:t>
            </a:r>
          </a:p>
          <a:p>
            <a:r>
              <a:rPr lang="fi-FI" dirty="0"/>
              <a:t>Pekka on kolmannella luokalla. Hänen lukemaan ja kirjoittamaan oppimisensa on ollut hyvin haasteellista  ja kolmannelle luokalle siirryttyään  hän tarvitsee edelleen vahvaa tukea. Äidinkielessä Pekalla on </a:t>
            </a:r>
            <a:r>
              <a:rPr lang="fi-FI" dirty="0" err="1"/>
              <a:t>oppimissuunnitelmaan</a:t>
            </a:r>
            <a:r>
              <a:rPr lang="fi-FI" dirty="0"/>
              <a:t> kirjattu ns. ydinsisällöt, joiden mukaan hän opiskelee. </a:t>
            </a:r>
          </a:p>
          <a:p>
            <a:endParaRPr lang="en-US" dirty="0"/>
          </a:p>
        </p:txBody>
      </p:sp>
    </p:spTree>
    <p:extLst>
      <p:ext uri="{BB962C8B-B14F-4D97-AF65-F5344CB8AC3E}">
        <p14:creationId xmlns:p14="http://schemas.microsoft.com/office/powerpoint/2010/main" val="1752486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F7C00-1006-47F8-8181-92F8E3242665}"/>
              </a:ext>
            </a:extLst>
          </p:cNvPr>
          <p:cNvSpPr>
            <a:spLocks noGrp="1"/>
          </p:cNvSpPr>
          <p:nvPr>
            <p:ph type="title"/>
          </p:nvPr>
        </p:nvSpPr>
        <p:spPr/>
        <p:txBody>
          <a:bodyPr/>
          <a:lstStyle/>
          <a:p>
            <a:pPr algn="ctr"/>
            <a:r>
              <a:rPr lang="en-US" b="1" err="1">
                <a:latin typeface="Abadi Extra Light"/>
                <a:cs typeface="Calibri Light"/>
              </a:rPr>
              <a:t>Esimerkki</a:t>
            </a:r>
            <a:r>
              <a:rPr lang="en-US" b="1" dirty="0">
                <a:latin typeface="Abadi Extra Light"/>
                <a:cs typeface="Calibri Light"/>
              </a:rPr>
              <a:t> </a:t>
            </a:r>
            <a:r>
              <a:rPr lang="en-US" b="1" err="1">
                <a:latin typeface="Abadi Extra Light"/>
                <a:cs typeface="Calibri Light"/>
              </a:rPr>
              <a:t>erityisestä</a:t>
            </a:r>
            <a:r>
              <a:rPr lang="en-US" b="1" dirty="0">
                <a:latin typeface="Abadi Extra Light"/>
                <a:cs typeface="Calibri Light"/>
              </a:rPr>
              <a:t> </a:t>
            </a:r>
            <a:r>
              <a:rPr lang="en-US" b="1" err="1">
                <a:latin typeface="Abadi Extra Light"/>
                <a:cs typeface="Calibri Light"/>
              </a:rPr>
              <a:t>tuesta</a:t>
            </a:r>
            <a:endParaRPr lang="en-US" b="1" err="1">
              <a:latin typeface="Abadi Extra Light"/>
            </a:endParaRPr>
          </a:p>
        </p:txBody>
      </p:sp>
      <p:sp>
        <p:nvSpPr>
          <p:cNvPr id="3" name="Content Placeholder 2">
            <a:extLst>
              <a:ext uri="{FF2B5EF4-FFF2-40B4-BE49-F238E27FC236}">
                <a16:creationId xmlns:a16="http://schemas.microsoft.com/office/drawing/2014/main" id="{21C9F08C-C270-4D7A-84EF-A7A25788AC39}"/>
              </a:ext>
            </a:extLst>
          </p:cNvPr>
          <p:cNvSpPr>
            <a:spLocks noGrp="1"/>
          </p:cNvSpPr>
          <p:nvPr>
            <p:ph idx="1"/>
          </p:nvPr>
        </p:nvSpPr>
        <p:spPr/>
        <p:txBody>
          <a:bodyPr/>
          <a:lstStyle/>
          <a:p>
            <a:r>
              <a:rPr lang="fi-FI" dirty="0"/>
              <a:t>Vesa on 6. luokalla ja hänellä on </a:t>
            </a:r>
            <a:r>
              <a:rPr lang="fi-FI" dirty="0" err="1"/>
              <a:t>yksilöllistetty</a:t>
            </a:r>
            <a:r>
              <a:rPr lang="fi-FI" dirty="0"/>
              <a:t> englanti. Hän opiskelee englantia omien, yksilöllisten tavoitteiden mukaan, jotka on kirjattu HOJKS:ssa.  Englannin opetus on pääsääntöisesti järjestetty erityisopetuksen tuvassa. Vesa opiskelee muut oppiaineet yleisopetuksen luokassa yleisopetuksen tavoitteiden mukaan. Ennen yläkouluun siirtymistä Vesan erityisen tuen tarve arvioidaan uudelleen. </a:t>
            </a:r>
            <a:endParaRPr lang="en-US" dirty="0"/>
          </a:p>
        </p:txBody>
      </p:sp>
    </p:spTree>
    <p:extLst>
      <p:ext uri="{BB962C8B-B14F-4D97-AF65-F5344CB8AC3E}">
        <p14:creationId xmlns:p14="http://schemas.microsoft.com/office/powerpoint/2010/main" val="1523138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CE1B9-8771-4CCA-B0A0-939A9C5C2EC1}"/>
              </a:ext>
            </a:extLst>
          </p:cNvPr>
          <p:cNvSpPr>
            <a:spLocks noGrp="1"/>
          </p:cNvSpPr>
          <p:nvPr>
            <p:ph type="title"/>
          </p:nvPr>
        </p:nvSpPr>
        <p:spPr/>
        <p:txBody>
          <a:bodyPr/>
          <a:lstStyle/>
          <a:p>
            <a:pPr algn="ctr"/>
            <a:r>
              <a:rPr lang="en-US" b="1">
                <a:latin typeface="Abadi Extra Light"/>
              </a:rPr>
              <a:t>Yhteystiedot</a:t>
            </a:r>
            <a:endParaRPr lang="en-US"/>
          </a:p>
        </p:txBody>
      </p:sp>
      <p:sp>
        <p:nvSpPr>
          <p:cNvPr id="5" name="Text Placeholder 4">
            <a:extLst>
              <a:ext uri="{FF2B5EF4-FFF2-40B4-BE49-F238E27FC236}">
                <a16:creationId xmlns:a16="http://schemas.microsoft.com/office/drawing/2014/main" id="{C90F7CDC-29F5-4EB8-B6D2-7F2E2CF370C3}"/>
              </a:ext>
            </a:extLst>
          </p:cNvPr>
          <p:cNvSpPr>
            <a:spLocks noGrp="1"/>
          </p:cNvSpPr>
          <p:nvPr>
            <p:ph type="body" idx="1"/>
          </p:nvPr>
        </p:nvSpPr>
        <p:spPr/>
        <p:txBody>
          <a:bodyPr>
            <a:normAutofit/>
          </a:bodyPr>
          <a:lstStyle/>
          <a:p>
            <a:r>
              <a:rPr lang="en-US" sz="2400">
                <a:latin typeface="Abadi Extra Light"/>
              </a:rPr>
              <a:t>Katja Ruotsalainen</a:t>
            </a:r>
          </a:p>
        </p:txBody>
      </p:sp>
      <p:sp>
        <p:nvSpPr>
          <p:cNvPr id="3" name="Content Placeholder 2">
            <a:extLst>
              <a:ext uri="{FF2B5EF4-FFF2-40B4-BE49-F238E27FC236}">
                <a16:creationId xmlns:a16="http://schemas.microsoft.com/office/drawing/2014/main" id="{D5382997-FCB1-476D-B938-ACE7FB3897B0}"/>
              </a:ext>
            </a:extLst>
          </p:cNvPr>
          <p:cNvSpPr>
            <a:spLocks noGrp="1"/>
          </p:cNvSpPr>
          <p:nvPr>
            <p:ph sz="half" idx="2"/>
          </p:nvPr>
        </p:nvSpPr>
        <p:spPr>
          <a:xfrm>
            <a:off x="3867912" y="1930936"/>
            <a:ext cx="3769995" cy="1451610"/>
          </a:xfrm>
        </p:spPr>
        <p:txBody>
          <a:bodyPr/>
          <a:lstStyle/>
          <a:p>
            <a:r>
              <a:rPr lang="en-US">
                <a:latin typeface="Abadi Extra Light"/>
              </a:rPr>
              <a:t>puh. </a:t>
            </a:r>
            <a:r>
              <a:rPr lang="en-US">
                <a:latin typeface="Abadi Extra Light"/>
                <a:ea typeface="+mn-lt"/>
                <a:cs typeface="+mn-lt"/>
              </a:rPr>
              <a:t>040 555 4876</a:t>
            </a:r>
          </a:p>
          <a:p>
            <a:r>
              <a:rPr lang="en-US">
                <a:latin typeface="Abadi Extra Light"/>
              </a:rPr>
              <a:t>katja.ruotsalainen@edu.liperi.fi</a:t>
            </a:r>
            <a:endParaRPr lang="en-US" dirty="0">
              <a:latin typeface="Abadi Extra Light"/>
            </a:endParaRPr>
          </a:p>
        </p:txBody>
      </p:sp>
      <p:sp>
        <p:nvSpPr>
          <p:cNvPr id="6" name="Text Placeholder 5">
            <a:extLst>
              <a:ext uri="{FF2B5EF4-FFF2-40B4-BE49-F238E27FC236}">
                <a16:creationId xmlns:a16="http://schemas.microsoft.com/office/drawing/2014/main" id="{267E5A5E-8334-4081-A454-61392643FE0E}"/>
              </a:ext>
            </a:extLst>
          </p:cNvPr>
          <p:cNvSpPr>
            <a:spLocks noGrp="1"/>
          </p:cNvSpPr>
          <p:nvPr>
            <p:ph type="body" sz="quarter" idx="3"/>
          </p:nvPr>
        </p:nvSpPr>
        <p:spPr/>
        <p:txBody>
          <a:bodyPr>
            <a:normAutofit/>
          </a:bodyPr>
          <a:lstStyle/>
          <a:p>
            <a:r>
              <a:rPr lang="en-US" sz="2400" b="0"/>
              <a:t>Viivi Kolehmainen</a:t>
            </a:r>
            <a:endParaRPr lang="en-US" sz="2400" b="0" dirty="0"/>
          </a:p>
        </p:txBody>
      </p:sp>
      <p:sp>
        <p:nvSpPr>
          <p:cNvPr id="4" name="Content Placeholder 3">
            <a:extLst>
              <a:ext uri="{FF2B5EF4-FFF2-40B4-BE49-F238E27FC236}">
                <a16:creationId xmlns:a16="http://schemas.microsoft.com/office/drawing/2014/main" id="{113A628E-40BD-453F-95CB-304A01629D06}"/>
              </a:ext>
            </a:extLst>
          </p:cNvPr>
          <p:cNvSpPr>
            <a:spLocks noGrp="1"/>
          </p:cNvSpPr>
          <p:nvPr>
            <p:ph sz="quarter" idx="4"/>
          </p:nvPr>
        </p:nvSpPr>
        <p:spPr>
          <a:xfrm>
            <a:off x="7818463" y="1930936"/>
            <a:ext cx="3808095" cy="1394460"/>
          </a:xfrm>
        </p:spPr>
        <p:txBody>
          <a:bodyPr/>
          <a:lstStyle/>
          <a:p>
            <a:r>
              <a:rPr lang="en-US">
                <a:latin typeface="Abadi Extra Light"/>
              </a:rPr>
              <a:t>puh. </a:t>
            </a:r>
            <a:r>
              <a:rPr lang="en-US">
                <a:latin typeface="Abadi Extra Light"/>
                <a:ea typeface="+mn-lt"/>
                <a:cs typeface="+mn-lt"/>
              </a:rPr>
              <a:t>0400 619 266 </a:t>
            </a:r>
          </a:p>
          <a:p>
            <a:r>
              <a:rPr lang="en-US">
                <a:latin typeface="Abadi Extra Light"/>
                <a:ea typeface="+mn-lt"/>
                <a:cs typeface="+mn-lt"/>
              </a:rPr>
              <a:t>viivi.kolehmainen@edu.liperi.fi</a:t>
            </a:r>
            <a:endParaRPr lang="en-US" b="1" dirty="0">
              <a:latin typeface="Abadi Extra Light"/>
              <a:ea typeface="+mn-lt"/>
              <a:cs typeface="+mn-lt"/>
            </a:endParaRPr>
          </a:p>
        </p:txBody>
      </p:sp>
      <p:sp>
        <p:nvSpPr>
          <p:cNvPr id="7" name="TextBox 6">
            <a:extLst>
              <a:ext uri="{FF2B5EF4-FFF2-40B4-BE49-F238E27FC236}">
                <a16:creationId xmlns:a16="http://schemas.microsoft.com/office/drawing/2014/main" id="{DD34A498-A6E1-4D66-9E61-B4C80CE8FB23}"/>
              </a:ext>
            </a:extLst>
          </p:cNvPr>
          <p:cNvSpPr txBox="1"/>
          <p:nvPr/>
        </p:nvSpPr>
        <p:spPr>
          <a:xfrm>
            <a:off x="4152900" y="3676650"/>
            <a:ext cx="687705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a:latin typeface="Abadi Extra Light"/>
              </a:rPr>
              <a:t>Puhelimen ja sähköpostin lisäksi tavoitat meidät myös Wilman kautta. </a:t>
            </a:r>
          </a:p>
        </p:txBody>
      </p:sp>
      <p:sp>
        <p:nvSpPr>
          <p:cNvPr id="10" name="TextBox 9">
            <a:extLst>
              <a:ext uri="{FF2B5EF4-FFF2-40B4-BE49-F238E27FC236}">
                <a16:creationId xmlns:a16="http://schemas.microsoft.com/office/drawing/2014/main" id="{E3D82E13-7081-43FB-9EFB-68C6EE71CC30}"/>
              </a:ext>
            </a:extLst>
          </p:cNvPr>
          <p:cNvSpPr txBox="1"/>
          <p:nvPr/>
        </p:nvSpPr>
        <p:spPr>
          <a:xfrm>
            <a:off x="6353175" y="4457700"/>
            <a:ext cx="2200275"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6600">
                <a:latin typeface="Brush Script MT"/>
              </a:rPr>
              <a:t>Kiitos!</a:t>
            </a:r>
          </a:p>
        </p:txBody>
      </p:sp>
      <p:pic>
        <p:nvPicPr>
          <p:cNvPr id="11" name="Graphic 11" descr="Receiver">
            <a:extLst>
              <a:ext uri="{FF2B5EF4-FFF2-40B4-BE49-F238E27FC236}">
                <a16:creationId xmlns:a16="http://schemas.microsoft.com/office/drawing/2014/main" id="{254BBA3E-1AC3-492C-8DE7-A69EE760B8C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33450" y="3790950"/>
            <a:ext cx="657225" cy="666750"/>
          </a:xfrm>
          <a:prstGeom prst="rect">
            <a:avLst/>
          </a:prstGeom>
        </p:spPr>
      </p:pic>
      <p:pic>
        <p:nvPicPr>
          <p:cNvPr id="13" name="Graphic 13" descr="Envelope">
            <a:extLst>
              <a:ext uri="{FF2B5EF4-FFF2-40B4-BE49-F238E27FC236}">
                <a16:creationId xmlns:a16="http://schemas.microsoft.com/office/drawing/2014/main" id="{44E45D66-3C2E-45FD-92AC-873D3240636B}"/>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762125" y="3705225"/>
            <a:ext cx="847725" cy="847725"/>
          </a:xfrm>
          <a:prstGeom prst="rect">
            <a:avLst/>
          </a:prstGeom>
        </p:spPr>
      </p:pic>
      <p:pic>
        <p:nvPicPr>
          <p:cNvPr id="15" name="Picture 15" descr="A close up of a logo&#10;&#10;Description generated with high confidence">
            <a:extLst>
              <a:ext uri="{FF2B5EF4-FFF2-40B4-BE49-F238E27FC236}">
                <a16:creationId xmlns:a16="http://schemas.microsoft.com/office/drawing/2014/main" id="{2B2A4D4A-D36A-4070-8979-464834CF3923}"/>
              </a:ext>
            </a:extLst>
          </p:cNvPr>
          <p:cNvPicPr>
            <a:picLocks noChangeAspect="1"/>
          </p:cNvPicPr>
          <p:nvPr/>
        </p:nvPicPr>
        <p:blipFill>
          <a:blip r:embed="rId6"/>
          <a:stretch>
            <a:fillRect/>
          </a:stretch>
        </p:blipFill>
        <p:spPr>
          <a:xfrm>
            <a:off x="10635772" y="3568743"/>
            <a:ext cx="561975" cy="600075"/>
          </a:xfrm>
          <a:prstGeom prst="rect">
            <a:avLst/>
          </a:prstGeom>
        </p:spPr>
      </p:pic>
    </p:spTree>
    <p:extLst>
      <p:ext uri="{BB962C8B-B14F-4D97-AF65-F5344CB8AC3E}">
        <p14:creationId xmlns:p14="http://schemas.microsoft.com/office/powerpoint/2010/main" val="1598021743"/>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308</Words>
  <Application>Microsoft Office PowerPoint</Application>
  <PresentationFormat>Laajakuva</PresentationFormat>
  <Paragraphs>53</Paragraphs>
  <Slides>6</Slides>
  <Notes>0</Notes>
  <HiddenSlides>0</HiddenSlides>
  <MMClips>0</MMClips>
  <ScaleCrop>false</ScaleCrop>
  <HeadingPairs>
    <vt:vector size="6" baseType="variant">
      <vt:variant>
        <vt:lpstr>Käytetyt fontit</vt:lpstr>
      </vt:variant>
      <vt:variant>
        <vt:i4>5</vt:i4>
      </vt:variant>
      <vt:variant>
        <vt:lpstr>Teema</vt:lpstr>
      </vt:variant>
      <vt:variant>
        <vt:i4>1</vt:i4>
      </vt:variant>
      <vt:variant>
        <vt:lpstr>Dian otsikot</vt:lpstr>
      </vt:variant>
      <vt:variant>
        <vt:i4>6</vt:i4>
      </vt:variant>
    </vt:vector>
  </HeadingPairs>
  <TitlesOfParts>
    <vt:vector size="12" baseType="lpstr">
      <vt:lpstr>Abadi</vt:lpstr>
      <vt:lpstr>Abadi Extra Light</vt:lpstr>
      <vt:lpstr>Brush Script MT</vt:lpstr>
      <vt:lpstr>Corbel</vt:lpstr>
      <vt:lpstr>Wingdings 2</vt:lpstr>
      <vt:lpstr>Frame</vt:lpstr>
      <vt:lpstr>Oppimisen tuki  Viinijärven koulussa</vt:lpstr>
      <vt:lpstr>Kolmiportainen tuki </vt:lpstr>
      <vt:lpstr>Esimerkki yleisestä tuesta</vt:lpstr>
      <vt:lpstr>Esimerkki tehostetusta tuesta</vt:lpstr>
      <vt:lpstr>Esimerkki erityisestä tuesta</vt:lpstr>
      <vt:lpstr>Yhteystiedot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Lappalainen Riitta A</dc:creator>
  <cp:lastModifiedBy>Lappalainen Riitta A</cp:lastModifiedBy>
  <cp:revision>459</cp:revision>
  <dcterms:created xsi:type="dcterms:W3CDTF">2013-07-15T20:26:40Z</dcterms:created>
  <dcterms:modified xsi:type="dcterms:W3CDTF">2019-09-14T05:58:49Z</dcterms:modified>
</cp:coreProperties>
</file>