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0" r:id="rId4"/>
    <p:sldId id="265" r:id="rId5"/>
    <p:sldId id="259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33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38342-38B3-429F-8727-3B81D5BE355D}" v="1279" dt="2023-04-25T05:47:31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030E7-1A3D-4B6B-996E-549C3E7F3C9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AAE9F79-3F89-4ACE-B5D8-0B6B7DE2FB10}">
      <dgm:prSet phldrT="[Teksti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fi-F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yksittäiset pedagogiset ratkaisut</a:t>
          </a:r>
        </a:p>
        <a:p>
          <a:pPr algn="l"/>
          <a:r>
            <a:rPr lang="fi-F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esim. tukiopetus, osa-aikainen erityisopetus, samanaikaisopetus, ohjaajan tuki, tehtävien eriyttäminen, erityiset apuvälineet</a:t>
          </a:r>
          <a:endParaRPr lang="fi-FI" sz="1600" dirty="0">
            <a:solidFill>
              <a:schemeClr val="tx1"/>
            </a:solidFill>
          </a:endParaRPr>
        </a:p>
      </dgm:t>
    </dgm:pt>
    <dgm:pt modelId="{A4FE0943-E046-4BB1-A37A-A0F7FE315523}" type="parTrans" cxnId="{19B91441-A141-48E9-98ED-EAB713F7A779}">
      <dgm:prSet/>
      <dgm:spPr/>
      <dgm:t>
        <a:bodyPr/>
        <a:lstStyle/>
        <a:p>
          <a:endParaRPr lang="fi-FI"/>
        </a:p>
      </dgm:t>
    </dgm:pt>
    <dgm:pt modelId="{9EE4CAD6-A861-43C7-ACF5-DE2720A9B49C}" type="sibTrans" cxnId="{19B91441-A141-48E9-98ED-EAB713F7A779}">
      <dgm:prSet/>
      <dgm:spPr/>
      <dgm:t>
        <a:bodyPr/>
        <a:lstStyle/>
        <a:p>
          <a:endParaRPr lang="fi-FI"/>
        </a:p>
      </dgm:t>
    </dgm:pt>
    <dgm:pt modelId="{BAE33038-BC40-4B08-8D63-C8C7D54B95D2}">
      <dgm:prSet phldrT="[Teksti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>
            <a:buNone/>
          </a:pPr>
          <a:r>
            <a:rPr lang="fi-F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Tuen muodot ovat samat kuin yleisessä tuessa, mutta tuki on jatkuvampaa ja tehokkaampaa.</a:t>
          </a:r>
        </a:p>
        <a:p>
          <a:pPr algn="l">
            <a:buNone/>
          </a:pPr>
          <a:r>
            <a:rPr lang="fi-F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Tehostetun tuen päätös voi koskea tiettyä jaksoa/lyhyempää aikaa tai koko koulupolkua.</a:t>
          </a:r>
          <a:endParaRPr lang="fi-FI" sz="1600" dirty="0">
            <a:solidFill>
              <a:schemeClr val="tx1"/>
            </a:solidFill>
          </a:endParaRPr>
        </a:p>
      </dgm:t>
    </dgm:pt>
    <dgm:pt modelId="{5657B087-4AD7-4666-930F-1BCD5D9D5EB8}" type="parTrans" cxnId="{2921E599-70F1-42D6-B599-A97A0A6085D8}">
      <dgm:prSet/>
      <dgm:spPr/>
      <dgm:t>
        <a:bodyPr/>
        <a:lstStyle/>
        <a:p>
          <a:endParaRPr lang="fi-FI"/>
        </a:p>
      </dgm:t>
    </dgm:pt>
    <dgm:pt modelId="{CD6875E8-7ECF-4AF5-994B-545BE0E8296A}" type="sibTrans" cxnId="{2921E599-70F1-42D6-B599-A97A0A6085D8}">
      <dgm:prSet/>
      <dgm:spPr/>
      <dgm:t>
        <a:bodyPr/>
        <a:lstStyle/>
        <a:p>
          <a:endParaRPr lang="fi-FI"/>
        </a:p>
      </dgm:t>
    </dgm:pt>
    <dgm:pt modelId="{E0066232-2855-4865-AC6F-14134C59CDAD}">
      <dgm:prSet phldrT="[Teksti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i-FI" sz="1600" dirty="0">
              <a:solidFill>
                <a:srgbClr val="2935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</a:t>
          </a:r>
          <a:r>
            <a:rPr lang="fi-FI" sz="16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pidennetty oppivelvollisuus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fi-FI" sz="16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yksilöllistetty oppimäärä jossakin aineessa/joissakin aineissa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fi-FI" sz="16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sosiaalis-emotionaaliset taidot edellyttävät erityistä tukea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fi-FI" sz="16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toiminta-alueittain opiskelu</a:t>
          </a:r>
          <a:endParaRPr lang="fi-FI" sz="1600" dirty="0"/>
        </a:p>
      </dgm:t>
    </dgm:pt>
    <dgm:pt modelId="{AC288D75-A82B-4197-9DD6-20BEBF6B1272}" type="parTrans" cxnId="{568E6695-E31A-4369-BE0F-F48611172DFF}">
      <dgm:prSet/>
      <dgm:spPr/>
      <dgm:t>
        <a:bodyPr/>
        <a:lstStyle/>
        <a:p>
          <a:endParaRPr lang="fi-FI"/>
        </a:p>
      </dgm:t>
    </dgm:pt>
    <dgm:pt modelId="{33A9C5D4-B347-419E-9B2F-3739E7C2EFAC}" type="sibTrans" cxnId="{568E6695-E31A-4369-BE0F-F48611172DFF}">
      <dgm:prSet/>
      <dgm:spPr/>
      <dgm:t>
        <a:bodyPr/>
        <a:lstStyle/>
        <a:p>
          <a:endParaRPr lang="fi-FI"/>
        </a:p>
      </dgm:t>
    </dgm:pt>
    <dgm:pt modelId="{87749F02-DC34-46B7-9421-6DE2FE627BF1}" type="pres">
      <dgm:prSet presAssocID="{F9B030E7-1A3D-4B6B-996E-549C3E7F3C9E}" presName="linearFlow" presStyleCnt="0">
        <dgm:presLayoutVars>
          <dgm:dir/>
          <dgm:resizeHandles val="exact"/>
        </dgm:presLayoutVars>
      </dgm:prSet>
      <dgm:spPr/>
    </dgm:pt>
    <dgm:pt modelId="{CED47B27-1262-44DE-A43B-11188545157D}" type="pres">
      <dgm:prSet presAssocID="{AAAE9F79-3F89-4ACE-B5D8-0B6B7DE2FB10}" presName="composite" presStyleCnt="0"/>
      <dgm:spPr/>
    </dgm:pt>
    <dgm:pt modelId="{F33FB703-8D04-4606-BF27-F3516540E1F4}" type="pres">
      <dgm:prSet presAssocID="{AAAE9F79-3F89-4ACE-B5D8-0B6B7DE2FB10}" presName="imgShp" presStyleLbl="fgImgPlace1" presStyleIdx="0" presStyleCnt="3"/>
      <dgm:spPr>
        <a:solidFill>
          <a:schemeClr val="accent2">
            <a:lumMod val="60000"/>
            <a:lumOff val="40000"/>
          </a:schemeClr>
        </a:solidFill>
      </dgm:spPr>
    </dgm:pt>
    <dgm:pt modelId="{D3F0C3AD-5FE2-4C35-B8E3-4C726CEF4D09}" type="pres">
      <dgm:prSet presAssocID="{AAAE9F79-3F89-4ACE-B5D8-0B6B7DE2FB10}" presName="txShp" presStyleLbl="node1" presStyleIdx="0" presStyleCnt="3">
        <dgm:presLayoutVars>
          <dgm:bulletEnabled val="1"/>
        </dgm:presLayoutVars>
      </dgm:prSet>
      <dgm:spPr/>
    </dgm:pt>
    <dgm:pt modelId="{AF53522F-93F3-4C42-97AC-AAF35D997F7A}" type="pres">
      <dgm:prSet presAssocID="{9EE4CAD6-A861-43C7-ACF5-DE2720A9B49C}" presName="spacing" presStyleCnt="0"/>
      <dgm:spPr/>
    </dgm:pt>
    <dgm:pt modelId="{E96FCD4E-F4C7-4A3A-A15E-6DFEB3530527}" type="pres">
      <dgm:prSet presAssocID="{BAE33038-BC40-4B08-8D63-C8C7D54B95D2}" presName="composite" presStyleCnt="0"/>
      <dgm:spPr/>
    </dgm:pt>
    <dgm:pt modelId="{36020766-C02C-46DD-A1CD-F0B1ACB37EAF}" type="pres">
      <dgm:prSet presAssocID="{BAE33038-BC40-4B08-8D63-C8C7D54B95D2}" presName="imgShp" presStyleLbl="fgImgPlace1" presStyleIdx="1" presStyleCnt="3"/>
      <dgm:spPr>
        <a:solidFill>
          <a:schemeClr val="accent6">
            <a:lumMod val="60000"/>
            <a:lumOff val="40000"/>
          </a:schemeClr>
        </a:solidFill>
      </dgm:spPr>
    </dgm:pt>
    <dgm:pt modelId="{A033354B-9AE8-4F0E-812B-D43B68DAB78C}" type="pres">
      <dgm:prSet presAssocID="{BAE33038-BC40-4B08-8D63-C8C7D54B95D2}" presName="txShp" presStyleLbl="node1" presStyleIdx="1" presStyleCnt="3">
        <dgm:presLayoutVars>
          <dgm:bulletEnabled val="1"/>
        </dgm:presLayoutVars>
      </dgm:prSet>
      <dgm:spPr/>
    </dgm:pt>
    <dgm:pt modelId="{1DA0C8DC-90E6-4746-AF06-D2D0681A57BC}" type="pres">
      <dgm:prSet presAssocID="{CD6875E8-7ECF-4AF5-994B-545BE0E8296A}" presName="spacing" presStyleCnt="0"/>
      <dgm:spPr/>
    </dgm:pt>
    <dgm:pt modelId="{030701F3-CD10-4021-85AE-A2C3C3AEC627}" type="pres">
      <dgm:prSet presAssocID="{E0066232-2855-4865-AC6F-14134C59CDAD}" presName="composite" presStyleCnt="0"/>
      <dgm:spPr/>
    </dgm:pt>
    <dgm:pt modelId="{E803B847-241A-457C-9AE9-6768AEDAB1F2}" type="pres">
      <dgm:prSet presAssocID="{E0066232-2855-4865-AC6F-14134C59CDAD}" presName="imgShp" presStyleLbl="fgImgPlace1" presStyleIdx="2" presStyleCnt="3" custLinFactNeighborX="-2764"/>
      <dgm:spPr>
        <a:solidFill>
          <a:schemeClr val="accent4">
            <a:lumMod val="60000"/>
            <a:lumOff val="40000"/>
          </a:schemeClr>
        </a:solidFill>
      </dgm:spPr>
    </dgm:pt>
    <dgm:pt modelId="{62CB2F5E-6570-47A9-B56C-9E2EFBBDAB62}" type="pres">
      <dgm:prSet presAssocID="{E0066232-2855-4865-AC6F-14134C59CDAD}" presName="txShp" presStyleLbl="node1" presStyleIdx="2" presStyleCnt="3" custLinFactNeighborX="1081" custLinFactNeighborY="-1053">
        <dgm:presLayoutVars>
          <dgm:bulletEnabled val="1"/>
        </dgm:presLayoutVars>
      </dgm:prSet>
      <dgm:spPr/>
    </dgm:pt>
  </dgm:ptLst>
  <dgm:cxnLst>
    <dgm:cxn modelId="{10EEEB39-DFC4-439C-940A-81340D6B2CEA}" type="presOf" srcId="{F9B030E7-1A3D-4B6B-996E-549C3E7F3C9E}" destId="{87749F02-DC34-46B7-9421-6DE2FE627BF1}" srcOrd="0" destOrd="0" presId="urn:microsoft.com/office/officeart/2005/8/layout/vList3"/>
    <dgm:cxn modelId="{19B91441-A141-48E9-98ED-EAB713F7A779}" srcId="{F9B030E7-1A3D-4B6B-996E-549C3E7F3C9E}" destId="{AAAE9F79-3F89-4ACE-B5D8-0B6B7DE2FB10}" srcOrd="0" destOrd="0" parTransId="{A4FE0943-E046-4BB1-A37A-A0F7FE315523}" sibTransId="{9EE4CAD6-A861-43C7-ACF5-DE2720A9B49C}"/>
    <dgm:cxn modelId="{30C7446A-0A97-4DBC-8EC7-ADFD076DE1BC}" type="presOf" srcId="{AAAE9F79-3F89-4ACE-B5D8-0B6B7DE2FB10}" destId="{D3F0C3AD-5FE2-4C35-B8E3-4C726CEF4D09}" srcOrd="0" destOrd="0" presId="urn:microsoft.com/office/officeart/2005/8/layout/vList3"/>
    <dgm:cxn modelId="{90E40A72-5D7C-44BC-AFC6-0181D6F86C5B}" type="presOf" srcId="{BAE33038-BC40-4B08-8D63-C8C7D54B95D2}" destId="{A033354B-9AE8-4F0E-812B-D43B68DAB78C}" srcOrd="0" destOrd="0" presId="urn:microsoft.com/office/officeart/2005/8/layout/vList3"/>
    <dgm:cxn modelId="{568E6695-E31A-4369-BE0F-F48611172DFF}" srcId="{F9B030E7-1A3D-4B6B-996E-549C3E7F3C9E}" destId="{E0066232-2855-4865-AC6F-14134C59CDAD}" srcOrd="2" destOrd="0" parTransId="{AC288D75-A82B-4197-9DD6-20BEBF6B1272}" sibTransId="{33A9C5D4-B347-419E-9B2F-3739E7C2EFAC}"/>
    <dgm:cxn modelId="{2921E599-70F1-42D6-B599-A97A0A6085D8}" srcId="{F9B030E7-1A3D-4B6B-996E-549C3E7F3C9E}" destId="{BAE33038-BC40-4B08-8D63-C8C7D54B95D2}" srcOrd="1" destOrd="0" parTransId="{5657B087-4AD7-4666-930F-1BCD5D9D5EB8}" sibTransId="{CD6875E8-7ECF-4AF5-994B-545BE0E8296A}"/>
    <dgm:cxn modelId="{24379FFB-D95C-4B42-B322-8664325986D0}" type="presOf" srcId="{E0066232-2855-4865-AC6F-14134C59CDAD}" destId="{62CB2F5E-6570-47A9-B56C-9E2EFBBDAB62}" srcOrd="0" destOrd="0" presId="urn:microsoft.com/office/officeart/2005/8/layout/vList3"/>
    <dgm:cxn modelId="{FA10C193-F8E1-4EF5-843B-22E801489A9D}" type="presParOf" srcId="{87749F02-DC34-46B7-9421-6DE2FE627BF1}" destId="{CED47B27-1262-44DE-A43B-11188545157D}" srcOrd="0" destOrd="0" presId="urn:microsoft.com/office/officeart/2005/8/layout/vList3"/>
    <dgm:cxn modelId="{EC10BABA-24C1-4269-B9B5-59F413449D6B}" type="presParOf" srcId="{CED47B27-1262-44DE-A43B-11188545157D}" destId="{F33FB703-8D04-4606-BF27-F3516540E1F4}" srcOrd="0" destOrd="0" presId="urn:microsoft.com/office/officeart/2005/8/layout/vList3"/>
    <dgm:cxn modelId="{86C36CAE-1091-4D9A-B5F4-6779D6FED093}" type="presParOf" srcId="{CED47B27-1262-44DE-A43B-11188545157D}" destId="{D3F0C3AD-5FE2-4C35-B8E3-4C726CEF4D09}" srcOrd="1" destOrd="0" presId="urn:microsoft.com/office/officeart/2005/8/layout/vList3"/>
    <dgm:cxn modelId="{6154EE3C-37F1-4A32-A360-73C3DEE45CBF}" type="presParOf" srcId="{87749F02-DC34-46B7-9421-6DE2FE627BF1}" destId="{AF53522F-93F3-4C42-97AC-AAF35D997F7A}" srcOrd="1" destOrd="0" presId="urn:microsoft.com/office/officeart/2005/8/layout/vList3"/>
    <dgm:cxn modelId="{B5DF4EE3-1356-4E1E-BA8C-3FA9E81CDC18}" type="presParOf" srcId="{87749F02-DC34-46B7-9421-6DE2FE627BF1}" destId="{E96FCD4E-F4C7-4A3A-A15E-6DFEB3530527}" srcOrd="2" destOrd="0" presId="urn:microsoft.com/office/officeart/2005/8/layout/vList3"/>
    <dgm:cxn modelId="{63FE6A08-E75E-4DC8-8A6B-E18F3FDF9998}" type="presParOf" srcId="{E96FCD4E-F4C7-4A3A-A15E-6DFEB3530527}" destId="{36020766-C02C-46DD-A1CD-F0B1ACB37EAF}" srcOrd="0" destOrd="0" presId="urn:microsoft.com/office/officeart/2005/8/layout/vList3"/>
    <dgm:cxn modelId="{884FD2D1-CEE9-4646-BCCB-BEC74C01819E}" type="presParOf" srcId="{E96FCD4E-F4C7-4A3A-A15E-6DFEB3530527}" destId="{A033354B-9AE8-4F0E-812B-D43B68DAB78C}" srcOrd="1" destOrd="0" presId="urn:microsoft.com/office/officeart/2005/8/layout/vList3"/>
    <dgm:cxn modelId="{53334752-7DC7-4CEA-8BBC-8052C738F780}" type="presParOf" srcId="{87749F02-DC34-46B7-9421-6DE2FE627BF1}" destId="{1DA0C8DC-90E6-4746-AF06-D2D0681A57BC}" srcOrd="3" destOrd="0" presId="urn:microsoft.com/office/officeart/2005/8/layout/vList3"/>
    <dgm:cxn modelId="{AC6046A9-9F9A-4828-AA13-DD4B6E879105}" type="presParOf" srcId="{87749F02-DC34-46B7-9421-6DE2FE627BF1}" destId="{030701F3-CD10-4021-85AE-A2C3C3AEC627}" srcOrd="4" destOrd="0" presId="urn:microsoft.com/office/officeart/2005/8/layout/vList3"/>
    <dgm:cxn modelId="{F89408DE-4D3E-45EE-965E-8B36BFDA1C9A}" type="presParOf" srcId="{030701F3-CD10-4021-85AE-A2C3C3AEC627}" destId="{E803B847-241A-457C-9AE9-6768AEDAB1F2}" srcOrd="0" destOrd="0" presId="urn:microsoft.com/office/officeart/2005/8/layout/vList3"/>
    <dgm:cxn modelId="{B036EB4C-ACA1-4C3C-9BF5-F4E6E6066C9D}" type="presParOf" srcId="{030701F3-CD10-4021-85AE-A2C3C3AEC627}" destId="{62CB2F5E-6570-47A9-B56C-9E2EFBBDAB6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0C3AD-5FE2-4C35-B8E3-4C726CEF4D09}">
      <dsp:nvSpPr>
        <dsp:cNvPr id="0" name=""/>
        <dsp:cNvSpPr/>
      </dsp:nvSpPr>
      <dsp:spPr>
        <a:xfrm rot="10800000">
          <a:off x="1950293" y="2191"/>
          <a:ext cx="6237001" cy="1517278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9078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yksittäiset pedagogiset ratkaisut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esim. tukiopetus, osa-aikainen erityisopetus, samanaikaisopetus, ohjaajan tuki, tehtävien eriyttäminen, erityiset apuvälineet</a:t>
          </a:r>
          <a:endParaRPr lang="fi-FI" sz="1600" kern="1200" dirty="0">
            <a:solidFill>
              <a:schemeClr val="tx1"/>
            </a:solidFill>
          </a:endParaRPr>
        </a:p>
      </dsp:txBody>
      <dsp:txXfrm rot="10800000">
        <a:off x="2329612" y="2191"/>
        <a:ext cx="5857682" cy="1517278"/>
      </dsp:txXfrm>
    </dsp:sp>
    <dsp:sp modelId="{F33FB703-8D04-4606-BF27-F3516540E1F4}">
      <dsp:nvSpPr>
        <dsp:cNvPr id="0" name=""/>
        <dsp:cNvSpPr/>
      </dsp:nvSpPr>
      <dsp:spPr>
        <a:xfrm>
          <a:off x="1191654" y="2191"/>
          <a:ext cx="1517278" cy="151727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3354B-9AE8-4F0E-812B-D43B68DAB78C}">
      <dsp:nvSpPr>
        <dsp:cNvPr id="0" name=""/>
        <dsp:cNvSpPr/>
      </dsp:nvSpPr>
      <dsp:spPr>
        <a:xfrm rot="10800000">
          <a:off x="1950293" y="1972389"/>
          <a:ext cx="6237001" cy="1517278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9078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Tuen muodot ovat samat kuin yleisessä tuessa, mutta tuki on jatkuvampaa ja tehokkaampaa.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Tehostetun tuen päätös voi koskea tiettyä jaksoa/lyhyempää aikaa tai koko koulupolkua.</a:t>
          </a:r>
          <a:endParaRPr lang="fi-FI" sz="1600" kern="1200" dirty="0">
            <a:solidFill>
              <a:schemeClr val="tx1"/>
            </a:solidFill>
          </a:endParaRPr>
        </a:p>
      </dsp:txBody>
      <dsp:txXfrm rot="10800000">
        <a:off x="2329612" y="1972389"/>
        <a:ext cx="5857682" cy="1517278"/>
      </dsp:txXfrm>
    </dsp:sp>
    <dsp:sp modelId="{36020766-C02C-46DD-A1CD-F0B1ACB37EAF}">
      <dsp:nvSpPr>
        <dsp:cNvPr id="0" name=""/>
        <dsp:cNvSpPr/>
      </dsp:nvSpPr>
      <dsp:spPr>
        <a:xfrm>
          <a:off x="1191654" y="1972389"/>
          <a:ext cx="1517278" cy="151727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B2F5E-6570-47A9-B56C-9E2EFBBDAB62}">
      <dsp:nvSpPr>
        <dsp:cNvPr id="0" name=""/>
        <dsp:cNvSpPr/>
      </dsp:nvSpPr>
      <dsp:spPr>
        <a:xfrm rot="10800000">
          <a:off x="2017715" y="3926610"/>
          <a:ext cx="6237001" cy="1517278"/>
        </a:xfrm>
        <a:prstGeom prst="homePlat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9078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i-FI" sz="1600" kern="1200" dirty="0">
              <a:solidFill>
                <a:srgbClr val="2935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</a:t>
          </a:r>
          <a:r>
            <a:rPr lang="fi-FI" sz="1600" kern="12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pidennetty oppivelvollisuus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i-FI" sz="1600" kern="12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yksilöllistetty oppimäärä jossakin aineessa/joissakin aineissa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i-FI" sz="1600" kern="12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sosiaalis-emotionaaliset taidot edellyttävät erityistä tukea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i-FI" sz="1600" kern="1200" dirty="0">
              <a:solidFill>
                <a:srgbClr val="2935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- toiminta-alueittain opiskelu</a:t>
          </a:r>
          <a:endParaRPr lang="fi-FI" sz="1600" kern="1200" dirty="0"/>
        </a:p>
      </dsp:txBody>
      <dsp:txXfrm rot="10800000">
        <a:off x="2397034" y="3926610"/>
        <a:ext cx="5857682" cy="1517278"/>
      </dsp:txXfrm>
    </dsp:sp>
    <dsp:sp modelId="{E803B847-241A-457C-9AE9-6768AEDAB1F2}">
      <dsp:nvSpPr>
        <dsp:cNvPr id="0" name=""/>
        <dsp:cNvSpPr/>
      </dsp:nvSpPr>
      <dsp:spPr>
        <a:xfrm>
          <a:off x="1149716" y="3942587"/>
          <a:ext cx="1517278" cy="151727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01D787-1996-387B-F0FE-38C3199E7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176C4A-6AA4-6D07-6277-1BEBC4E95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54D88E-F908-D8CD-6FDF-94F0E63A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119E2B3-2B3B-B5EF-C3FA-AFAC16E2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ABFDA-7EA4-F882-3D83-FF360F9D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80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03BC62-FFEA-27FD-4B8B-74CE7251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9318C3-5ECD-BC59-DAF7-88184C359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00219C-918D-F065-F411-CC079931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7FBF30-74BD-31CF-A639-36960457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FFCAC0-C626-3656-D3C2-FA316993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00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66590C2-2A92-155F-EA72-D2C580718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897785B-42FE-86EC-E817-CD96D3F0C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8D436C-5D5F-E189-31A5-87A1211A6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ADC8A9-D50A-E4BE-D8E5-E8289F70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3A1A6B-4BA9-8E97-658A-12A07A9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28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C752AE-A242-DEFE-F02B-AF15268A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9D3308-1EE7-4592-18E2-133B013B0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767088-DCC9-483D-8BDB-13BEC0A2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6BAF91-1063-C11B-4A12-3C97B4A9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A25032-F1BE-16EF-3E4C-BFD21785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62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B0E357-9070-A35F-DD90-9BC84994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E15A93-4EE9-532A-700F-271358E5A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368EA7-864C-EDA5-5FE6-CEFFC347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410AC7-0D5C-A8DC-6C24-3D82FD7C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9F1477-F615-6BFD-8FD8-4D16A0E6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17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8A8BCE-5E6C-7243-3118-EBCD4E06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90B67B-FC98-98EF-B066-EFA410774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BA55DF5-1832-C164-3B12-29857380E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9138FA-22D5-9DFE-19B8-4A4AF09F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EE25938-1485-C2AE-E279-421BB067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3ADE79-D2E3-74DB-C967-A190A8CF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93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6E3D26-A8B1-5BEA-75B7-6F9C89F2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E29293-7D91-C664-B75D-1F56F18B7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12F3ADA-30C4-95FA-1C2E-AA404885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9DEE898-3E63-1332-6E32-8B394F400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449DC51-D149-D337-37CD-E58007569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3A78740-69B9-A04C-B8ED-68BFA6CC5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B48FC14-ED72-1625-975E-E195B80E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6E1A54DD-C30F-D81D-547A-1F5170DB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8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64BA9E-C349-14D9-014F-C23C416B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DA77F39-ABDA-9C9E-3B6C-DD098CFC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F22444-AAA4-F379-C592-0C2620E6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733C8C0-84C3-2A65-718D-F17EDF26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70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A28DCB4-8070-9964-6B4C-DB21895E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576626-4C9A-B283-2B52-AE7C421A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115C71-A81B-E4C1-7B51-E8A5C510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627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D40A4A-E1FA-D635-462E-B25BE8D6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451B31-BDAC-59FC-92D2-FC9BCED1D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9CDDB9-F7BF-7BA0-3639-5B05CAE03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D80A0D-419D-4543-E0D5-7AFD715B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565A5-870D-C840-727E-364A38AD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EE40E38-2061-1628-E494-C169F4B0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45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A8300A-4E21-3F28-28B7-F4A0CEE9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600AC91-A6A3-2384-94F4-9ADA883E5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0D7E29A-5C36-95E5-3CC4-A5B740623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944DB99-531F-9551-6C94-395FC864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5B3B1C-0A80-3EEE-078F-D63201F8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07A31D9-3261-9D84-A1B1-75790A00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768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933997"/>
            </a:gs>
            <a:gs pos="100000">
              <a:schemeClr val="accent1">
                <a:lumMod val="45000"/>
                <a:lumOff val="55000"/>
              </a:schemeClr>
            </a:gs>
            <a:gs pos="98000">
              <a:srgbClr val="B990C6">
                <a:lumMod val="50000"/>
                <a:lumOff val="50000"/>
              </a:srgbClr>
            </a:gs>
            <a:gs pos="100000">
              <a:schemeClr val="accent1">
                <a:lumMod val="17000"/>
                <a:lumOff val="83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F25913A-6925-6FBE-0D44-69C51057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B778829-099D-1E9E-55F4-5C8699C33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AA14BA-59DB-11B9-C681-45FF395FB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5FDBC-6246-47DE-9C6F-22A3D4FC697D}" type="datetimeFigureOut">
              <a:rPr lang="fi-FI" smtClean="0"/>
              <a:t>26.4.2023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986554-E321-F8F2-F3E6-1564A0DE8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94FEC5-D6F1-6E07-FD57-A63AA0007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14402-B9BB-4F07-A915-60F252641F6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210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3B823-307D-8E95-C5BA-18ADB044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8000"/>
            <a:ext cx="10515600" cy="2418079"/>
          </a:xfrm>
        </p:spPr>
        <p:txBody>
          <a:bodyPr/>
          <a:lstStyle/>
          <a:p>
            <a:pPr algn="ctr"/>
            <a:r>
              <a:rPr lang="fi-FI" dirty="0"/>
              <a:t>Erityisopetus yläkoulussa</a:t>
            </a:r>
          </a:p>
        </p:txBody>
      </p:sp>
    </p:spTree>
    <p:extLst>
      <p:ext uri="{BB962C8B-B14F-4D97-AF65-F5344CB8AC3E}">
        <p14:creationId xmlns:p14="http://schemas.microsoft.com/office/powerpoint/2010/main" val="371438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C9B54DA0-DD3B-BEE6-E053-973166959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001903"/>
              </p:ext>
            </p:extLst>
          </p:nvPr>
        </p:nvGraphicFramePr>
        <p:xfrm>
          <a:off x="781050" y="676276"/>
          <a:ext cx="9378950" cy="546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iruutu 1">
            <a:extLst>
              <a:ext uri="{FF2B5EF4-FFF2-40B4-BE49-F238E27FC236}">
                <a16:creationId xmlns:a16="http://schemas.microsoft.com/office/drawing/2014/main" id="{3BBA3584-5492-C10E-A00D-B0AB9E686317}"/>
              </a:ext>
            </a:extLst>
          </p:cNvPr>
          <p:cNvSpPr txBox="1"/>
          <p:nvPr/>
        </p:nvSpPr>
        <p:spPr>
          <a:xfrm>
            <a:off x="2209800" y="1021497"/>
            <a:ext cx="1238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Yleinen tuki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6AF90B3-2900-33FF-7759-47032331710F}"/>
              </a:ext>
            </a:extLst>
          </p:cNvPr>
          <p:cNvSpPr txBox="1"/>
          <p:nvPr/>
        </p:nvSpPr>
        <p:spPr>
          <a:xfrm>
            <a:off x="2146299" y="4946034"/>
            <a:ext cx="130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Erityinen tuki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F2F8B0E-5222-2080-3652-F870800D9251}"/>
              </a:ext>
            </a:extLst>
          </p:cNvPr>
          <p:cNvSpPr txBox="1"/>
          <p:nvPr/>
        </p:nvSpPr>
        <p:spPr>
          <a:xfrm>
            <a:off x="2032000" y="2991806"/>
            <a:ext cx="1533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Tehostettu tuki</a:t>
            </a:r>
          </a:p>
        </p:txBody>
      </p:sp>
      <p:sp>
        <p:nvSpPr>
          <p:cNvPr id="6" name="Nuoli: Ylös-alas 5">
            <a:extLst>
              <a:ext uri="{FF2B5EF4-FFF2-40B4-BE49-F238E27FC236}">
                <a16:creationId xmlns:a16="http://schemas.microsoft.com/office/drawing/2014/main" id="{585D06CA-F916-9745-FCA0-1DEE4A1E5285}"/>
              </a:ext>
            </a:extLst>
          </p:cNvPr>
          <p:cNvSpPr/>
          <p:nvPr/>
        </p:nvSpPr>
        <p:spPr>
          <a:xfrm>
            <a:off x="730250" y="809624"/>
            <a:ext cx="1009650" cy="5114926"/>
          </a:xfrm>
          <a:prstGeom prst="up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780DE9E-86B5-91E1-A843-426836BDA1CB}"/>
              </a:ext>
            </a:extLst>
          </p:cNvPr>
          <p:cNvSpPr txBox="1"/>
          <p:nvPr/>
        </p:nvSpPr>
        <p:spPr>
          <a:xfrm rot="16200000">
            <a:off x="-898525" y="2668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Kolmiportainen tuki</a:t>
            </a:r>
          </a:p>
        </p:txBody>
      </p:sp>
    </p:spTree>
    <p:extLst>
      <p:ext uri="{BB962C8B-B14F-4D97-AF65-F5344CB8AC3E}">
        <p14:creationId xmlns:p14="http://schemas.microsoft.com/office/powerpoint/2010/main" val="323304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F1276-858E-53E5-2E57-A822AE4E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Erityisopetus yläkoulussa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2ABFFD-1215-0588-4209-6969249F0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Alakoulusta on tullut tieto oppilaan tuen tasosta ja tarpeesta, eli opetuksen järjestämisen kannalta olennainen tieto on siirretty yläkouluun.</a:t>
            </a:r>
          </a:p>
          <a:p>
            <a:pPr marL="0" indent="0">
              <a:buNone/>
            </a:pPr>
            <a:r>
              <a:rPr lang="fi-FI" dirty="0"/>
              <a:t>	- Jos oppilaalla on tuen päätös, syksyllä koulun alettua pidetään 	koulupalaveri yhteistyössä kodin kanssa, jossa 	oppimissuunnitelma/HOJKS päivitetään Wilmaan. </a:t>
            </a:r>
          </a:p>
          <a:p>
            <a:pPr marL="0" indent="0">
              <a:buNone/>
            </a:pPr>
            <a:r>
              <a:rPr lang="fi-FI" dirty="0"/>
              <a:t>	- Samalla pohditaan, miten yläkouluun siirtyminen näkyy 	oppilaan opiskelussa ja millaisista tukimuodoista oppilas hyötyy.</a:t>
            </a:r>
          </a:p>
          <a:p>
            <a:pPr marL="0" indent="0">
              <a:buNone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035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F1276-858E-53E5-2E57-A822AE4E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Erityisopetus yläkoulussa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2ABFFD-1215-0588-4209-6969249F0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Tuen tarpeessa voi tapahtua muutoksia suuntaan tai toiseen, eli tukea voidaan vähentää, jos huomataan, että oppilas pärjää yleisessä tuessa tai tukea voidaan lisätä, jos siihen huomataan tarvetta. </a:t>
            </a:r>
          </a:p>
          <a:p>
            <a:pPr lvl="2"/>
            <a:r>
              <a:rPr lang="fi-FI" dirty="0"/>
              <a:t>Näissä tapauksissa kokoonnutaan palaveriin, jossa tuen tehostamisesta/keventämisestä päätetään ja asia kirjataan Wilmaan tuki- välilehdelle.</a:t>
            </a:r>
          </a:p>
          <a:p>
            <a:r>
              <a:rPr lang="fi-FI" dirty="0"/>
              <a:t>Viesti tuen tarpeen muutoksista voi tulla esim. aineenopettajalta, opolta, luokanvalvojalta, kotoa, oppilaalta itseltään. </a:t>
            </a:r>
          </a:p>
          <a:p>
            <a:pPr lvl="2"/>
            <a:r>
              <a:rPr lang="fi-FI" dirty="0"/>
              <a:t>läksyt</a:t>
            </a:r>
          </a:p>
          <a:p>
            <a:pPr lvl="2"/>
            <a:r>
              <a:rPr lang="fi-FI" dirty="0"/>
              <a:t>kokeet</a:t>
            </a:r>
          </a:p>
          <a:p>
            <a:pPr lvl="2"/>
            <a:r>
              <a:rPr lang="fi-FI" dirty="0"/>
              <a:t>Wilma-merkinnät</a:t>
            </a:r>
          </a:p>
          <a:p>
            <a:pPr marL="914400" lvl="2" indent="0">
              <a:buNone/>
            </a:pPr>
            <a:r>
              <a:rPr lang="fi-FI" dirty="0"/>
              <a:t>-&gt; Seuratkaa kotona Wilmaa ja kyselkää yläkoululaiseltanne koulukuulumisia. </a:t>
            </a:r>
          </a:p>
          <a:p>
            <a:pPr lvl="3"/>
            <a:endParaRPr lang="fi-FI" dirty="0"/>
          </a:p>
          <a:p>
            <a:pPr marL="0" indent="0">
              <a:buNone/>
            </a:pPr>
            <a:endParaRPr lang="fi-FI" dirty="0"/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718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C667B0-5E03-5600-50CA-C3E3B68F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Erityisopetus yläkoulussa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908642-F9CF-B07B-E9DE-E155350EF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807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Tulevien seiskojen pienluokka, </a:t>
            </a:r>
            <a:r>
              <a:rPr lang="fi-FI" dirty="0" err="1"/>
              <a:t>erlo</a:t>
            </a:r>
            <a:r>
              <a:rPr lang="fi-FI" dirty="0"/>
              <a:t> Janne Kröger, p. </a:t>
            </a:r>
            <a:r>
              <a:rPr lang="fi-FI" dirty="0">
                <a:solidFill>
                  <a:srgbClr val="333333"/>
                </a:solidFill>
              </a:rPr>
              <a:t>0400 182 579 ja koulunkäynninohjaaja Niina Joronen </a:t>
            </a:r>
            <a:endParaRPr lang="fi-FI" dirty="0"/>
          </a:p>
          <a:p>
            <a:r>
              <a:rPr lang="fi-FI" dirty="0"/>
              <a:t>Laaja-alainen erityisopettaja Heli Kröger, p. </a:t>
            </a:r>
            <a:r>
              <a:rPr lang="fi-FI" dirty="0">
                <a:solidFill>
                  <a:srgbClr val="333333"/>
                </a:solidFill>
              </a:rPr>
              <a:t>050 365 6458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	- tuen suunnittelu yhteistyössä luokanvalvojan, aineenopettajien, 	opon ja tarvittaessa muun oppilashuoltohenkilöstön kanssa</a:t>
            </a:r>
          </a:p>
          <a:p>
            <a:pPr marL="0" indent="0">
              <a:buNone/>
            </a:pPr>
            <a:r>
              <a:rPr lang="fi-FI" dirty="0"/>
              <a:t>	- osa-aikainen erityisopetus (esim. tietyt matematiikan </a:t>
            </a:r>
            <a:r>
              <a:rPr lang="fi-FI"/>
              <a:t>tai kielten 	tunnit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	- samanaikaisopetus (aineenopettajan kanssa luokassa isossa 	ryhmässä)</a:t>
            </a:r>
          </a:p>
          <a:p>
            <a:pPr marL="0" indent="0">
              <a:buNone/>
            </a:pPr>
            <a:r>
              <a:rPr lang="fi-FI" dirty="0"/>
              <a:t>	- joustavat ryhmittelyt (yhteistyössä aineenopettajien kanssa)</a:t>
            </a:r>
          </a:p>
          <a:p>
            <a:pPr marL="0" indent="0">
              <a:buNone/>
            </a:pPr>
            <a:r>
              <a:rPr lang="fi-FI" dirty="0"/>
              <a:t>	- kokeiden tekeminen pienemmässä ryhmässä</a:t>
            </a:r>
          </a:p>
          <a:p>
            <a:pPr marL="0" indent="0">
              <a:buNone/>
            </a:pPr>
            <a:r>
              <a:rPr lang="fi-FI" dirty="0"/>
              <a:t>	- ohjaus opiskelutaitoihin</a:t>
            </a:r>
          </a:p>
        </p:txBody>
      </p:sp>
    </p:spTree>
    <p:extLst>
      <p:ext uri="{BB962C8B-B14F-4D97-AF65-F5344CB8AC3E}">
        <p14:creationId xmlns:p14="http://schemas.microsoft.com/office/powerpoint/2010/main" val="221617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321</Words>
  <Application>Microsoft Office PowerPoint</Application>
  <PresentationFormat>Laajakuva</PresentationFormat>
  <Paragraphs>35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Office-teema</vt:lpstr>
      <vt:lpstr>Erityisopetus yläkoulussa</vt:lpstr>
      <vt:lpstr>PowerPoint-esitys</vt:lpstr>
      <vt:lpstr>Erityisopetus yläkoulussa</vt:lpstr>
      <vt:lpstr>Erityisopetus yläkoulussa</vt:lpstr>
      <vt:lpstr>Erityisopetus yläkoulussa</vt:lpstr>
    </vt:vector>
  </TitlesOfParts>
  <Company>PKMKV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Kröger Heli</dc:creator>
  <cp:lastModifiedBy>Määttänen Aila</cp:lastModifiedBy>
  <cp:revision>2</cp:revision>
  <dcterms:created xsi:type="dcterms:W3CDTF">2023-04-18T07:00:37Z</dcterms:created>
  <dcterms:modified xsi:type="dcterms:W3CDTF">2023-04-26T06:46:10Z</dcterms:modified>
</cp:coreProperties>
</file>