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8" r:id="rId6"/>
    <p:sldId id="266" r:id="rId7"/>
    <p:sldId id="259" r:id="rId8"/>
    <p:sldId id="260" r:id="rId9"/>
    <p:sldId id="261" r:id="rId10"/>
    <p:sldId id="263" r:id="rId11"/>
    <p:sldId id="264" r:id="rId12"/>
    <p:sldId id="265" r:id="rId13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7FBEB7-4841-4D27-93B4-74135C5D6082}" v="4" dt="2023-04-25T12:08:52.7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1738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357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9C303-E3F1-4445-8611-20C3A9A24010}" type="datetimeFigureOut">
              <a:rPr lang="fi-FI" smtClean="0"/>
              <a:t>28.4.2023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DB603-E0CC-45DD-87DD-E2048194BB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0715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B87FE-094B-4D6B-8FBB-82335EA31708}" type="datetimeFigureOut">
              <a:rPr lang="fi-FI" smtClean="0"/>
              <a:t>28.4.2023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35C37-7FAF-430D-BE18-336EB4EDF0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4839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827584" y="4221089"/>
            <a:ext cx="7772400" cy="1224136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fi-FI" dirty="0"/>
              <a:t>Tähän tulee esityksen otsikko</a:t>
            </a:r>
          </a:p>
        </p:txBody>
      </p:sp>
      <p:sp>
        <p:nvSpPr>
          <p:cNvPr id="7" name="Tekstin paikkamerkki 2"/>
          <p:cNvSpPr>
            <a:spLocks noGrp="1"/>
          </p:cNvSpPr>
          <p:nvPr>
            <p:ph type="body" idx="1" hasCustomPrompt="1"/>
          </p:nvPr>
        </p:nvSpPr>
        <p:spPr>
          <a:xfrm>
            <a:off x="827584" y="5157192"/>
            <a:ext cx="7772400" cy="473844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Mahdollinen alaotsikko jos sellaiselle on tarvetta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2483768" y="620688"/>
            <a:ext cx="6131024" cy="1224136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800" b="1" baseline="0"/>
            </a:lvl1pPr>
          </a:lstStyle>
          <a:p>
            <a:r>
              <a:rPr lang="fi-FI" dirty="0"/>
              <a:t>Dian otsikko tulee tähän ja pitkä otsikko tulee näin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3568" y="2348880"/>
            <a:ext cx="8003232" cy="37772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457200" y="6381329"/>
            <a:ext cx="2133600" cy="288032"/>
          </a:xfrm>
        </p:spPr>
        <p:txBody>
          <a:bodyPr/>
          <a:lstStyle/>
          <a:p>
            <a:fld id="{D672AF66-0BE7-423D-A1D1-0E9F1936AD3A}" type="datetimeFigureOut">
              <a:rPr lang="fi-FI" smtClean="0"/>
              <a:t>28.4.2023</a:t>
            </a:fld>
            <a:endParaRPr lang="fi-FI"/>
          </a:p>
        </p:txBody>
      </p:sp>
      <p:sp>
        <p:nvSpPr>
          <p:cNvPr id="8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381327"/>
            <a:ext cx="2895600" cy="288033"/>
          </a:xfrm>
        </p:spPr>
        <p:txBody>
          <a:bodyPr/>
          <a:lstStyle/>
          <a:p>
            <a:endParaRPr lang="fi-FI"/>
          </a:p>
        </p:txBody>
      </p:sp>
      <p:sp>
        <p:nvSpPr>
          <p:cNvPr id="9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381327"/>
            <a:ext cx="2133600" cy="288033"/>
          </a:xfrm>
        </p:spPr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7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457200" y="6381329"/>
            <a:ext cx="2133600" cy="288032"/>
          </a:xfrm>
        </p:spPr>
        <p:txBody>
          <a:bodyPr/>
          <a:lstStyle/>
          <a:p>
            <a:fld id="{D672AF66-0BE7-423D-A1D1-0E9F1936AD3A}" type="datetimeFigureOut">
              <a:rPr lang="fi-FI" smtClean="0"/>
              <a:t>28.4.2023</a:t>
            </a:fld>
            <a:endParaRPr lang="fi-FI"/>
          </a:p>
        </p:txBody>
      </p:sp>
      <p:sp>
        <p:nvSpPr>
          <p:cNvPr id="8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381327"/>
            <a:ext cx="2895600" cy="288033"/>
          </a:xfrm>
        </p:spPr>
        <p:txBody>
          <a:bodyPr/>
          <a:lstStyle/>
          <a:p>
            <a:endParaRPr lang="fi-FI"/>
          </a:p>
        </p:txBody>
      </p:sp>
      <p:sp>
        <p:nvSpPr>
          <p:cNvPr id="9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381327"/>
            <a:ext cx="2133600" cy="288033"/>
          </a:xfrm>
        </p:spPr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11560" y="2420888"/>
            <a:ext cx="3884240" cy="37052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716016" y="2420888"/>
            <a:ext cx="3970784" cy="37052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Otsikko 1"/>
          <p:cNvSpPr>
            <a:spLocks noGrp="1"/>
          </p:cNvSpPr>
          <p:nvPr>
            <p:ph type="title" hasCustomPrompt="1"/>
          </p:nvPr>
        </p:nvSpPr>
        <p:spPr>
          <a:xfrm>
            <a:off x="2483768" y="620688"/>
            <a:ext cx="6131024" cy="1224136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800" b="1" baseline="0"/>
            </a:lvl1pPr>
          </a:lstStyle>
          <a:p>
            <a:r>
              <a:rPr lang="fi-FI" dirty="0"/>
              <a:t>Dian otsikko tulee tähän ja pitkä otsikko tulee näin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11560" y="6381329"/>
            <a:ext cx="1979240" cy="288032"/>
          </a:xfrm>
        </p:spPr>
        <p:txBody>
          <a:bodyPr/>
          <a:lstStyle/>
          <a:p>
            <a:fld id="{D672AF66-0BE7-423D-A1D1-0E9F1936AD3A}" type="datetimeFigureOut">
              <a:rPr lang="fi-FI" smtClean="0"/>
              <a:t>28.4.2023</a:t>
            </a:fld>
            <a:endParaRPr lang="fi-FI" dirty="0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381327"/>
            <a:ext cx="2895600" cy="288033"/>
          </a:xfrm>
        </p:spPr>
        <p:txBody>
          <a:bodyPr/>
          <a:lstStyle/>
          <a:p>
            <a:endParaRPr lang="fi-FI"/>
          </a:p>
        </p:txBody>
      </p:sp>
      <p:sp>
        <p:nvSpPr>
          <p:cNvPr id="11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381327"/>
            <a:ext cx="2133600" cy="288033"/>
          </a:xfrm>
        </p:spPr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539552" y="2420887"/>
            <a:ext cx="3888432" cy="37052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/>
              <a:t>Tähän voit sijoittaa kuvan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420887"/>
            <a:ext cx="4041775" cy="3705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Otsikko 1"/>
          <p:cNvSpPr>
            <a:spLocks noGrp="1"/>
          </p:cNvSpPr>
          <p:nvPr>
            <p:ph type="title" hasCustomPrompt="1"/>
          </p:nvPr>
        </p:nvSpPr>
        <p:spPr>
          <a:xfrm>
            <a:off x="2483768" y="620688"/>
            <a:ext cx="61310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4000" b="1" baseline="0"/>
            </a:lvl1pPr>
          </a:lstStyle>
          <a:p>
            <a:r>
              <a:rPr lang="fi-FI" dirty="0"/>
              <a:t>Dian otsikko tulee tähän</a:t>
            </a:r>
          </a:p>
        </p:txBody>
      </p:sp>
      <p:sp>
        <p:nvSpPr>
          <p:cNvPr id="11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457200" y="6381329"/>
            <a:ext cx="2133600" cy="288032"/>
          </a:xfrm>
        </p:spPr>
        <p:txBody>
          <a:bodyPr/>
          <a:lstStyle/>
          <a:p>
            <a:fld id="{D672AF66-0BE7-423D-A1D1-0E9F1936AD3A}" type="datetimeFigureOut">
              <a:rPr lang="fi-FI" smtClean="0"/>
              <a:t>28.4.2023</a:t>
            </a:fld>
            <a:endParaRPr lang="fi-FI"/>
          </a:p>
        </p:txBody>
      </p:sp>
      <p:sp>
        <p:nvSpPr>
          <p:cNvPr id="12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381327"/>
            <a:ext cx="2895600" cy="288033"/>
          </a:xfrm>
        </p:spPr>
        <p:txBody>
          <a:bodyPr/>
          <a:lstStyle/>
          <a:p>
            <a:endParaRPr lang="fi-FI"/>
          </a:p>
        </p:txBody>
      </p:sp>
      <p:sp>
        <p:nvSpPr>
          <p:cNvPr id="13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381327"/>
            <a:ext cx="2133600" cy="288033"/>
          </a:xfrm>
        </p:spPr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/>
          <p:cNvSpPr>
            <a:spLocks noGrp="1"/>
          </p:cNvSpPr>
          <p:nvPr>
            <p:ph type="title" hasCustomPrompt="1"/>
          </p:nvPr>
        </p:nvSpPr>
        <p:spPr>
          <a:xfrm>
            <a:off x="2483768" y="620688"/>
            <a:ext cx="6131024" cy="1224136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800" b="1" baseline="0"/>
            </a:lvl1pPr>
          </a:lstStyle>
          <a:p>
            <a:r>
              <a:rPr lang="fi-FI" dirty="0"/>
              <a:t>Dian otsikko tulee tähän ja pitkä otsikko tulee näin</a:t>
            </a:r>
          </a:p>
        </p:txBody>
      </p:sp>
      <p:sp>
        <p:nvSpPr>
          <p:cNvPr id="7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457200" y="6381329"/>
            <a:ext cx="2133600" cy="288032"/>
          </a:xfrm>
        </p:spPr>
        <p:txBody>
          <a:bodyPr/>
          <a:lstStyle/>
          <a:p>
            <a:fld id="{D672AF66-0BE7-423D-A1D1-0E9F1936AD3A}" type="datetimeFigureOut">
              <a:rPr lang="fi-FI" smtClean="0"/>
              <a:t>28.4.2023</a:t>
            </a:fld>
            <a:endParaRPr lang="fi-FI"/>
          </a:p>
        </p:txBody>
      </p:sp>
      <p:sp>
        <p:nvSpPr>
          <p:cNvPr id="8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381327"/>
            <a:ext cx="2895600" cy="288033"/>
          </a:xfrm>
        </p:spPr>
        <p:txBody>
          <a:bodyPr/>
          <a:lstStyle/>
          <a:p>
            <a:endParaRPr lang="fi-FI"/>
          </a:p>
        </p:txBody>
      </p:sp>
      <p:sp>
        <p:nvSpPr>
          <p:cNvPr id="9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381327"/>
            <a:ext cx="2133600" cy="288033"/>
          </a:xfrm>
        </p:spPr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28.4.2023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  <p:sp>
        <p:nvSpPr>
          <p:cNvPr id="6" name="Otsikko 1"/>
          <p:cNvSpPr>
            <a:spLocks noGrp="1"/>
          </p:cNvSpPr>
          <p:nvPr>
            <p:ph type="title" hasCustomPrompt="1"/>
          </p:nvPr>
        </p:nvSpPr>
        <p:spPr>
          <a:xfrm>
            <a:off x="2483768" y="620688"/>
            <a:ext cx="6131024" cy="93610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800" b="0" baseline="0"/>
            </a:lvl1pPr>
          </a:lstStyle>
          <a:p>
            <a:r>
              <a:rPr lang="fi-FI" dirty="0"/>
              <a:t>Dian otsikko tulee tähän</a:t>
            </a:r>
          </a:p>
        </p:txBody>
      </p:sp>
    </p:spTree>
    <p:extLst>
      <p:ext uri="{BB962C8B-B14F-4D97-AF65-F5344CB8AC3E}">
        <p14:creationId xmlns:p14="http://schemas.microsoft.com/office/powerpoint/2010/main" val="394362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457200" y="6381329"/>
            <a:ext cx="2133600" cy="288032"/>
          </a:xfrm>
        </p:spPr>
        <p:txBody>
          <a:bodyPr/>
          <a:lstStyle/>
          <a:p>
            <a:fld id="{D672AF66-0BE7-423D-A1D1-0E9F1936AD3A}" type="datetimeFigureOut">
              <a:rPr lang="fi-FI" smtClean="0"/>
              <a:t>28.4.2023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381327"/>
            <a:ext cx="2895600" cy="288033"/>
          </a:xfrm>
        </p:spPr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381327"/>
            <a:ext cx="2133600" cy="288033"/>
          </a:xfrm>
        </p:spPr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332656"/>
            <a:ext cx="5111750" cy="579350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83568" y="2636912"/>
            <a:ext cx="2781945" cy="34892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3568" y="6381329"/>
            <a:ext cx="1907232" cy="288032"/>
          </a:xfrm>
        </p:spPr>
        <p:txBody>
          <a:bodyPr/>
          <a:lstStyle/>
          <a:p>
            <a:fld id="{D672AF66-0BE7-423D-A1D1-0E9F1936AD3A}" type="datetimeFigureOut">
              <a:rPr lang="fi-FI" smtClean="0"/>
              <a:t>28.4.2023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13010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13010"/>
          </a:xfrm>
        </p:spPr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2AF66-0BE7-423D-A1D1-0E9F1936AD3A}" type="datetimeFigureOut">
              <a:rPr lang="fi-FI" smtClean="0"/>
              <a:t>28.4.2023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7" r:id="rId7"/>
    <p:sldLayoutId id="2147483655" r:id="rId8"/>
    <p:sldLayoutId id="2147483656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87624" y="620688"/>
            <a:ext cx="7772400" cy="1224136"/>
          </a:xfrm>
        </p:spPr>
        <p:txBody>
          <a:bodyPr lIns="91440" tIns="45720" rIns="91440" bIns="45720" anchor="t"/>
          <a:lstStyle/>
          <a:p>
            <a:r>
              <a:rPr lang="fi-FI" sz="4000" dirty="0"/>
              <a:t>Tervetuloa yläkouluun !  </a:t>
            </a:r>
            <a:br>
              <a:rPr lang="fi-FI" sz="2800" dirty="0"/>
            </a:br>
            <a:r>
              <a:rPr lang="fi-FI" sz="2800" dirty="0"/>
              <a:t>Tulevien 7lk vanhempainilta 25.4.2023 </a:t>
            </a:r>
          </a:p>
        </p:txBody>
      </p:sp>
      <p:sp>
        <p:nvSpPr>
          <p:cNvPr id="4" name="Tekstin paikkamerkki 2"/>
          <p:cNvSpPr>
            <a:spLocks noGrp="1"/>
          </p:cNvSpPr>
          <p:nvPr>
            <p:ph type="body" idx="1"/>
          </p:nvPr>
        </p:nvSpPr>
        <p:spPr>
          <a:xfrm>
            <a:off x="755576" y="5299185"/>
            <a:ext cx="7772400" cy="905892"/>
          </a:xfrm>
        </p:spPr>
        <p:txBody>
          <a:bodyPr lIns="91440" tIns="45720" rIns="91440" bIns="45720" anchor="b"/>
          <a:lstStyle/>
          <a:p>
            <a:r>
              <a:rPr lang="fi-FI" sz="2400" b="1" dirty="0"/>
              <a:t>Virpi Eronen, apulaisrehtori: </a:t>
            </a:r>
          </a:p>
          <a:p>
            <a:r>
              <a:rPr lang="fi-FI" sz="2400" dirty="0"/>
              <a:t>vastuu yläkoulun opiskeluhuollosta </a:t>
            </a:r>
          </a:p>
          <a:p>
            <a:r>
              <a:rPr lang="fi-FI" sz="2400" dirty="0"/>
              <a:t>sekä arjen sujumisesta ja käytännöistä</a:t>
            </a:r>
          </a:p>
          <a:p>
            <a:r>
              <a:rPr lang="fi-FI" sz="2400" dirty="0"/>
              <a:t>Puh. 0504003284</a:t>
            </a:r>
          </a:p>
        </p:txBody>
      </p:sp>
    </p:spTree>
    <p:extLst>
      <p:ext uri="{BB962C8B-B14F-4D97-AF65-F5344CB8AC3E}">
        <p14:creationId xmlns:p14="http://schemas.microsoft.com/office/powerpoint/2010/main" val="4024365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468960" y="764704"/>
            <a:ext cx="6131024" cy="864097"/>
          </a:xfrm>
        </p:spPr>
        <p:txBody>
          <a:bodyPr lIns="91440" tIns="45720" rIns="91440" bIns="45720" anchor="t">
            <a:noAutofit/>
          </a:bodyPr>
          <a:lstStyle/>
          <a:p>
            <a:pPr algn="ctr"/>
            <a:r>
              <a:rPr lang="fi-FI" sz="4000" dirty="0"/>
              <a:t>Meidän koulumme arvot: miksi koulua käydään?</a:t>
            </a:r>
            <a:endParaRPr lang="fi-FI" sz="1200" dirty="0"/>
          </a:p>
        </p:txBody>
      </p:sp>
      <p:sp>
        <p:nvSpPr>
          <p:cNvPr id="4" name="Otsikko 1"/>
          <p:cNvSpPr txBox="1">
            <a:spLocks/>
          </p:cNvSpPr>
          <p:nvPr/>
        </p:nvSpPr>
        <p:spPr>
          <a:xfrm>
            <a:off x="827584" y="476673"/>
            <a:ext cx="7772400" cy="10081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8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i-FI" sz="2800" dirty="0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AF1A03F2-05CD-47A9-8A88-C155A07BFD0D}"/>
              </a:ext>
            </a:extLst>
          </p:cNvPr>
          <p:cNvSpPr txBox="1"/>
          <p:nvPr/>
        </p:nvSpPr>
        <p:spPr>
          <a:xfrm>
            <a:off x="1259632" y="1916832"/>
            <a:ext cx="73403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  <a:p>
            <a:r>
              <a:rPr lang="fi-FI" sz="2800" b="1" dirty="0"/>
              <a:t>OPPIMINEN</a:t>
            </a:r>
            <a:r>
              <a:rPr lang="fi-FI" sz="2800" dirty="0"/>
              <a:t>: Sivistys ja elinikäinen oppiminen sekä oppimisen arvostaminen </a:t>
            </a:r>
          </a:p>
          <a:p>
            <a:endParaRPr lang="fi-FI" sz="2800" dirty="0"/>
          </a:p>
          <a:p>
            <a:r>
              <a:rPr lang="fi-FI" sz="2800" b="1" dirty="0"/>
              <a:t>VASTUULLISUUS JA HYVINVOINTI</a:t>
            </a:r>
            <a:r>
              <a:rPr lang="fi-FI" sz="2800" dirty="0"/>
              <a:t>: Vastuu itsestä, muista ja luonnosta (kestävä elämäntapa) sekä oppilaan ainutlaatuisuus ja arvo omana itsenä </a:t>
            </a:r>
          </a:p>
          <a:p>
            <a:endParaRPr lang="fi-FI" sz="2800" dirty="0"/>
          </a:p>
          <a:p>
            <a:r>
              <a:rPr lang="fi-FI" sz="2800" b="1" dirty="0"/>
              <a:t>Arvot toteutuvat koulun arjessa oppimisen ilona, hyvinvointina ja vastuullisena toimintana. </a:t>
            </a:r>
          </a:p>
        </p:txBody>
      </p:sp>
    </p:spTree>
    <p:extLst>
      <p:ext uri="{BB962C8B-B14F-4D97-AF65-F5344CB8AC3E}">
        <p14:creationId xmlns:p14="http://schemas.microsoft.com/office/powerpoint/2010/main" val="1923887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28363-B0FC-4691-A524-5B1F5A9DD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>
            <a:noAutofit/>
          </a:bodyPr>
          <a:lstStyle/>
          <a:p>
            <a:r>
              <a:rPr lang="en-US" dirty="0" err="1">
                <a:cs typeface="Calibri"/>
              </a:rPr>
              <a:t>Mikä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muuttuu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siiryttäessä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yläkouluun</a:t>
            </a:r>
            <a:r>
              <a:rPr lang="en-US" dirty="0">
                <a:cs typeface="Calibri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75DB2-B631-4BC2-BE49-2245A750F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r>
              <a:rPr lang="fi-FI" dirty="0">
                <a:cs typeface="Calibri"/>
              </a:rPr>
              <a:t>Uusi koulu Ylämyllyllä, koulumatka</a:t>
            </a:r>
          </a:p>
          <a:p>
            <a:r>
              <a:rPr lang="fi-FI" dirty="0">
                <a:cs typeface="Calibri"/>
              </a:rPr>
              <a:t>Uudet opettajat ja kaverit</a:t>
            </a:r>
          </a:p>
          <a:p>
            <a:r>
              <a:rPr lang="fi-FI" dirty="0">
                <a:cs typeface="Calibri"/>
              </a:rPr>
              <a:t>Uudet luokat</a:t>
            </a:r>
          </a:p>
          <a:p>
            <a:r>
              <a:rPr lang="fi-FI" dirty="0">
                <a:cs typeface="Calibri"/>
              </a:rPr>
              <a:t>Uusia oppiaineita (</a:t>
            </a:r>
            <a:r>
              <a:rPr lang="fi-FI" dirty="0" err="1">
                <a:cs typeface="Calibri"/>
              </a:rPr>
              <a:t>tvt</a:t>
            </a:r>
            <a:r>
              <a:rPr lang="fi-FI" dirty="0">
                <a:cs typeface="Calibri"/>
              </a:rPr>
              <a:t>, kotitalous)</a:t>
            </a:r>
          </a:p>
          <a:p>
            <a:r>
              <a:rPr lang="fi-FI" dirty="0">
                <a:cs typeface="Calibri"/>
              </a:rPr>
              <a:t>Oma vastuu kasvaa, uudet toimintatavat</a:t>
            </a:r>
          </a:p>
          <a:p>
            <a:r>
              <a:rPr lang="fi-FI" dirty="0">
                <a:cs typeface="Calibri"/>
              </a:rPr>
              <a:t>Murrosikä alkaa / kaverien vaikutus</a:t>
            </a:r>
          </a:p>
          <a:p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0791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4C5645-8C8C-4248-8B69-E64E5D8F0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68" y="620688"/>
            <a:ext cx="6408712" cy="864096"/>
          </a:xfrm>
        </p:spPr>
        <p:txBody>
          <a:bodyPr lIns="91440" tIns="45720" rIns="91440" bIns="45720" anchor="t">
            <a:noAutofit/>
          </a:bodyPr>
          <a:lstStyle/>
          <a:p>
            <a:r>
              <a:rPr lang="fi-FI" sz="3600" dirty="0"/>
              <a:t>Koulun tehtävänä tarjota: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FCAB4089-E169-49CF-8BE7-A4B5F712D25A}"/>
              </a:ext>
            </a:extLst>
          </p:cNvPr>
          <p:cNvSpPr txBox="1"/>
          <p:nvPr/>
        </p:nvSpPr>
        <p:spPr>
          <a:xfrm>
            <a:off x="2051720" y="1628800"/>
            <a:ext cx="6264696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3600" dirty="0"/>
              <a:t>Laadukas perusopetus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3600" dirty="0">
                <a:cs typeface="Calibri"/>
              </a:rPr>
              <a:t>Kasvamisen ja oppimisen tuki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3600" dirty="0"/>
              <a:t>Turvallinen koulupäivä</a:t>
            </a:r>
            <a:endParaRPr lang="fi-FI" sz="36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3600" dirty="0"/>
              <a:t>Hyvä ja ravitseva kouluruoka</a:t>
            </a:r>
            <a:endParaRPr lang="fi-FI" sz="36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3600" dirty="0"/>
              <a:t>Tasapuolinen kohtelu</a:t>
            </a:r>
          </a:p>
          <a:p>
            <a:endParaRPr lang="fi-FI" sz="3600" dirty="0">
              <a:cs typeface="Calibri"/>
            </a:endParaRPr>
          </a:p>
          <a:p>
            <a:r>
              <a:rPr lang="fi-FI" sz="3600" dirty="0">
                <a:cs typeface="Calibri"/>
              </a:rPr>
              <a:t>ME TEEMME PARHAAMME!</a:t>
            </a:r>
          </a:p>
        </p:txBody>
      </p:sp>
    </p:spTree>
    <p:extLst>
      <p:ext uri="{BB962C8B-B14F-4D97-AF65-F5344CB8AC3E}">
        <p14:creationId xmlns:p14="http://schemas.microsoft.com/office/powerpoint/2010/main" val="2841188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5A447F8-C09F-4FAB-A813-286C2F0B9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>
            <a:noAutofit/>
          </a:bodyPr>
          <a:lstStyle/>
          <a:p>
            <a:r>
              <a:rPr lang="fi-FI" dirty="0"/>
              <a:t>Huoltajien ja kodin tehtävä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FABCED-816D-4C87-98B4-5C06A6671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2204864"/>
            <a:ext cx="8003232" cy="5055893"/>
          </a:xfrm>
        </p:spPr>
        <p:txBody>
          <a:bodyPr lIns="91440" tIns="45720" rIns="91440" bIns="45720" anchor="t"/>
          <a:lstStyle/>
          <a:p>
            <a:r>
              <a:rPr lang="fi-FI" dirty="0"/>
              <a:t>Antaa lapselle koulussa käymisen kokonaisvaltainen tuki</a:t>
            </a:r>
          </a:p>
          <a:p>
            <a:r>
              <a:rPr lang="fi-FI" dirty="0"/>
              <a:t>Huolehtia lapsi aamulla ajoissa kouluun</a:t>
            </a:r>
            <a:endParaRPr lang="fi-FI" dirty="0">
              <a:cs typeface="Calibri"/>
            </a:endParaRPr>
          </a:p>
          <a:p>
            <a:r>
              <a:rPr lang="fi-FI" dirty="0"/>
              <a:t>Huolehtia lapsen riittävästä unensaannista ja aamupalasta</a:t>
            </a:r>
            <a:endParaRPr lang="fi-FI" dirty="0">
              <a:cs typeface="Calibri"/>
            </a:endParaRPr>
          </a:p>
          <a:p>
            <a:r>
              <a:rPr lang="fi-FI" dirty="0"/>
              <a:t>Seurata läksyjen tekoa ja tarvittaessa auttaa niissä kotona</a:t>
            </a:r>
          </a:p>
        </p:txBody>
      </p:sp>
    </p:spTree>
    <p:extLst>
      <p:ext uri="{BB962C8B-B14F-4D97-AF65-F5344CB8AC3E}">
        <p14:creationId xmlns:p14="http://schemas.microsoft.com/office/powerpoint/2010/main" val="140329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A6EAB19-4805-4AD0-A90E-8AC01D716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3848" y="260648"/>
            <a:ext cx="6131024" cy="720080"/>
          </a:xfrm>
        </p:spPr>
        <p:txBody>
          <a:bodyPr/>
          <a:lstStyle/>
          <a:p>
            <a:r>
              <a:rPr lang="fi-FI" dirty="0"/>
              <a:t>Lisäksi toivomme…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0AF4008-9692-4B35-827C-6CEAC08A0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196752"/>
            <a:ext cx="8280920" cy="5400600"/>
          </a:xfrm>
        </p:spPr>
        <p:txBody>
          <a:bodyPr lIns="91440" tIns="45720" rIns="91440" bIns="45720" anchor="t"/>
          <a:lstStyle/>
          <a:p>
            <a:r>
              <a:rPr lang="fi-FI" dirty="0">
                <a:ea typeface="+mn-lt"/>
                <a:cs typeface="+mn-lt"/>
              </a:rPr>
              <a:t>Wilman aktiivista seuraamista ja poissaolojen selvitystä pikaisesti</a:t>
            </a:r>
            <a:endParaRPr lang="en-US" dirty="0">
              <a:ea typeface="+mn-lt"/>
              <a:cs typeface="+mn-lt"/>
            </a:endParaRPr>
          </a:p>
          <a:p>
            <a:r>
              <a:rPr lang="fi-FI" dirty="0"/>
              <a:t>Yhteistyötä mukavissa ja haastavissa asioissa = kasvatuskumppanuus</a:t>
            </a:r>
            <a:endParaRPr lang="fi-FI" dirty="0">
              <a:cs typeface="Calibri"/>
            </a:endParaRPr>
          </a:p>
          <a:p>
            <a:r>
              <a:rPr lang="fi-FI" dirty="0"/>
              <a:t>Luottoa opetushenkilökunnan ammattitaitoon</a:t>
            </a:r>
          </a:p>
          <a:p>
            <a:r>
              <a:rPr lang="fi-FI" dirty="0"/>
              <a:t>Huoltajien keskinäistä viestintää nuorten asioissa esim. tiedätte, missä ja kenen seurassa nuorenne liikkuu ja on</a:t>
            </a:r>
          </a:p>
          <a:p>
            <a:r>
              <a:rPr lang="fi-FI" dirty="0">
                <a:ea typeface="+mn-lt"/>
                <a:cs typeface="+mn-lt"/>
              </a:rPr>
              <a:t>Yhteydenottoa kouluun, jos nuoren koulunkäyntiin liittyvää huolta esiintyy…</a:t>
            </a:r>
            <a:endParaRPr lang="en-US" dirty="0">
              <a:ea typeface="+mn-lt"/>
              <a:cs typeface="+mn-lt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36285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9B7E54-822A-41E0-9B45-25114D895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68" y="620688"/>
            <a:ext cx="6131024" cy="720080"/>
          </a:xfrm>
        </p:spPr>
        <p:txBody>
          <a:bodyPr/>
          <a:lstStyle/>
          <a:p>
            <a:r>
              <a:rPr lang="fi-FI" dirty="0"/>
              <a:t>…eli jos huoli herää….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387DB4-44AE-43C8-83DA-2C643530B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9222" y="1556792"/>
            <a:ext cx="7127578" cy="4569371"/>
          </a:xfrm>
        </p:spPr>
        <p:txBody>
          <a:bodyPr lIns="91440" tIns="45720" rIns="91440" bIns="45720" anchor="t"/>
          <a:lstStyle/>
          <a:p>
            <a:r>
              <a:rPr lang="fi-FI" dirty="0"/>
              <a:t>Jos koululla/kotona herää huoli lapsen koulunkäynnistä tai käytöksestä, on hyvä tavata nopeasti yhdessä</a:t>
            </a:r>
          </a:p>
          <a:p>
            <a:r>
              <a:rPr lang="fi-FI" dirty="0"/>
              <a:t>Tarjolla on perinteisen tapaamisen lisäksi </a:t>
            </a:r>
            <a:r>
              <a:rPr lang="fi-FI" b="1" dirty="0"/>
              <a:t>lapset puheeksi-keskustelu</a:t>
            </a:r>
          </a:p>
          <a:p>
            <a:pPr>
              <a:buFontTx/>
              <a:buChar char="-"/>
            </a:pPr>
            <a:r>
              <a:rPr lang="fi-FI" dirty="0"/>
              <a:t>Kysymykset ja aiheet tulevat yhteiseen pohdintaan etukäteen kotiin</a:t>
            </a:r>
          </a:p>
          <a:p>
            <a:pPr>
              <a:buFontTx/>
              <a:buChar char="-"/>
            </a:pPr>
            <a:r>
              <a:rPr lang="fi-FI" dirty="0"/>
              <a:t>Lapsilähtöinen tapa keskustella</a:t>
            </a:r>
          </a:p>
          <a:p>
            <a:pPr>
              <a:buFontTx/>
              <a:buChar char="-"/>
            </a:pPr>
            <a:endParaRPr lang="fi-FI" dirty="0"/>
          </a:p>
          <a:p>
            <a:pPr lvl="1"/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75515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08738FC-056E-46D9-86E9-C5E4179E0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883" y="1488002"/>
            <a:ext cx="8003232" cy="4962903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endParaRPr lang="fi-FI" dirty="0">
              <a:cs typeface="Calibri"/>
            </a:endParaRPr>
          </a:p>
          <a:p>
            <a:pPr lvl="1">
              <a:buChar char="•"/>
            </a:pPr>
            <a:r>
              <a:rPr lang="fi-FI" dirty="0"/>
              <a:t>Missä hän liikkuu netissä: sosiaalinen media, ruutuaika, asiattomat kuvat ja viestittely</a:t>
            </a:r>
            <a:endParaRPr lang="fi-FI" dirty="0">
              <a:cs typeface="Calibri"/>
            </a:endParaRPr>
          </a:p>
          <a:p>
            <a:pPr lvl="1">
              <a:buChar char="•"/>
            </a:pPr>
            <a:r>
              <a:rPr lang="fi-FI" dirty="0"/>
              <a:t>Missä hän liikkuu ulkona: nuuska ja tupakointi, sähkötupakointi….</a:t>
            </a:r>
          </a:p>
          <a:p>
            <a:pPr lvl="1">
              <a:buChar char="•"/>
            </a:pPr>
            <a:r>
              <a:rPr lang="fi-FI" dirty="0">
                <a:cs typeface="Calibri"/>
              </a:rPr>
              <a:t>Miten hän voi: onko käytös muuttunut nopeasti? Kiusaaminen? Missä porukassa viettää aikaa?</a:t>
            </a:r>
          </a:p>
          <a:p>
            <a:pPr lvl="1">
              <a:buChar char="•"/>
            </a:pPr>
            <a:r>
              <a:rPr lang="fi-FI" dirty="0"/>
              <a:t>Harrastusten ylläpito</a:t>
            </a:r>
            <a:endParaRPr lang="fi-FI" dirty="0">
              <a:cs typeface="Calibri"/>
            </a:endParaRPr>
          </a:p>
          <a:p>
            <a:pPr lvl="1"/>
            <a:r>
              <a:rPr lang="fi-FI" b="1" dirty="0"/>
              <a:t>&gt; Tarkkaile lapsesi käyttäytymistä, puhu hänen kanssaan ja puutu haasteisiin rohkeasti</a:t>
            </a:r>
            <a:endParaRPr lang="fi-FI" b="1" dirty="0">
              <a:cs typeface="Calibri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4351A47-F60E-43DA-9340-72F5EC259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68" y="620688"/>
            <a:ext cx="6131024" cy="1200527"/>
          </a:xfrm>
        </p:spPr>
        <p:txBody>
          <a:bodyPr lIns="91440" tIns="45720" rIns="91440" bIns="45720" anchor="t">
            <a:noAutofit/>
          </a:bodyPr>
          <a:lstStyle/>
          <a:p>
            <a:r>
              <a:rPr lang="fi-FI" dirty="0"/>
              <a:t>Ole kiinnostunut lapsestasi</a:t>
            </a:r>
            <a:br>
              <a:rPr lang="fi-FI" dirty="0"/>
            </a:br>
            <a:r>
              <a:rPr lang="fi-FI" dirty="0">
                <a:cs typeface="Calibri"/>
              </a:rPr>
              <a:t>"Rajat ovat rakkautta"</a:t>
            </a:r>
          </a:p>
        </p:txBody>
      </p:sp>
    </p:spTree>
    <p:extLst>
      <p:ext uri="{BB962C8B-B14F-4D97-AF65-F5344CB8AC3E}">
        <p14:creationId xmlns:p14="http://schemas.microsoft.com/office/powerpoint/2010/main" val="2593446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7F7FDFA-349F-4423-8358-584686DCE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3253" y="993758"/>
            <a:ext cx="7261579" cy="1211106"/>
          </a:xfrm>
        </p:spPr>
        <p:txBody>
          <a:bodyPr lIns="91440" tIns="45720" rIns="91440" bIns="45720" anchor="t"/>
          <a:lstStyle/>
          <a:p>
            <a:pPr marL="0" indent="0" algn="ctr">
              <a:buNone/>
            </a:pPr>
            <a:r>
              <a:rPr lang="fi-FI" sz="3600" dirty="0"/>
              <a:t>Rakasta lastasi omana itsenään - hyvinä ja huonoina hetkinä!</a:t>
            </a:r>
            <a:endParaRPr lang="fi-FI" sz="3600" b="1" dirty="0"/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endParaRPr lang="fi-FI" sz="2000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65B24FA-0C30-49E6-8AB7-EEC4D8A90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3848" y="345686"/>
            <a:ext cx="5770984" cy="648072"/>
          </a:xfrm>
        </p:spPr>
        <p:txBody>
          <a:bodyPr lIns="91440" tIns="45720" rIns="91440" bIns="45720" anchor="t">
            <a:noAutofit/>
          </a:bodyPr>
          <a:lstStyle/>
          <a:p>
            <a:r>
              <a:rPr lang="fi-FI" sz="3200" dirty="0"/>
              <a:t>JA KAIKKIEN TÄRKEINTÄ ON….</a:t>
            </a:r>
            <a:endParaRPr lang="fi-FI" sz="3200" dirty="0">
              <a:cs typeface="Calibri"/>
            </a:endParaRPr>
          </a:p>
        </p:txBody>
      </p:sp>
      <p:pic>
        <p:nvPicPr>
          <p:cNvPr id="5" name="Kuva 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4B444CE1-FF19-1286-B1DD-61508CCA29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204864"/>
            <a:ext cx="4543942" cy="410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597851"/>
      </p:ext>
    </p:extLst>
  </p:cSld>
  <p:clrMapOvr>
    <a:masterClrMapping/>
  </p:clrMapOvr>
</p:sld>
</file>

<file path=ppt/theme/theme1.xml><?xml version="1.0" encoding="utf-8"?>
<a:theme xmlns:a="http://schemas.openxmlformats.org/drawingml/2006/main" name="Liperi teema">
  <a:themeElements>
    <a:clrScheme name="Toimist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oimist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oimist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14324f5-2ee0-40d7-a44d-f924ee17007e">
      <UserInfo>
        <DisplayName>Eronen Virpi</DisplayName>
        <AccountId>91</AccountId>
        <AccountType/>
      </UserInfo>
    </SharedWithUsers>
    <_activity xmlns="7157757e-aa1d-47f9-b7cb-1762577a846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A4A42213F2A1409FDFDC2D161C9798" ma:contentTypeVersion="10" ma:contentTypeDescription="Create a new document." ma:contentTypeScope="" ma:versionID="6150baeadc36a01eb973995e73b1edc5">
  <xsd:schema xmlns:xsd="http://www.w3.org/2001/XMLSchema" xmlns:xs="http://www.w3.org/2001/XMLSchema" xmlns:p="http://schemas.microsoft.com/office/2006/metadata/properties" xmlns:ns3="a14324f5-2ee0-40d7-a44d-f924ee17007e" xmlns:ns4="7157757e-aa1d-47f9-b7cb-1762577a8468" targetNamespace="http://schemas.microsoft.com/office/2006/metadata/properties" ma:root="true" ma:fieldsID="c836e67d6f697aa128f7c05da91e6797" ns3:_="" ns4:_="">
    <xsd:import namespace="a14324f5-2ee0-40d7-a44d-f924ee17007e"/>
    <xsd:import namespace="7157757e-aa1d-47f9-b7cb-1762577a846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324f5-2ee0-40d7-a44d-f924ee17007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57757e-aa1d-47f9-b7cb-1762577a84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6D20D5-AE3F-481D-A4B2-5289155A90F3}">
  <ds:schemaRefs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7157757e-aa1d-47f9-b7cb-1762577a8468"/>
    <ds:schemaRef ds:uri="a14324f5-2ee0-40d7-a44d-f924ee17007e"/>
    <ds:schemaRef ds:uri="http://schemas.microsoft.com/office/2006/metadata/properties"/>
    <ds:schemaRef ds:uri="http://purl.org/dc/dcmitype/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F065678-5A06-442E-A8FA-D749DA79F5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4DB42A-44D0-4043-B707-B815245ED8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4324f5-2ee0-40d7-a44d-f924ee17007e"/>
    <ds:schemaRef ds:uri="7157757e-aa1d-47f9-b7cb-1762577a84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325</Words>
  <Application>Microsoft Office PowerPoint</Application>
  <PresentationFormat>Näytössä katseltava diaesitys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2" baseType="lpstr">
      <vt:lpstr>Arial</vt:lpstr>
      <vt:lpstr>Calibri</vt:lpstr>
      <vt:lpstr>Liperi teema</vt:lpstr>
      <vt:lpstr>Tervetuloa yläkouluun !   Tulevien 7lk vanhempainilta 25.4.2023 </vt:lpstr>
      <vt:lpstr>Meidän koulumme arvot: miksi koulua käydään?</vt:lpstr>
      <vt:lpstr>Mikä muuttuu siiryttäessä yläkouluun?</vt:lpstr>
      <vt:lpstr>Koulun tehtävänä tarjota:</vt:lpstr>
      <vt:lpstr>Huoltajien ja kodin tehtävä</vt:lpstr>
      <vt:lpstr>Lisäksi toivomme…</vt:lpstr>
      <vt:lpstr>…eli jos huoli herää….</vt:lpstr>
      <vt:lpstr>Ole kiinnostunut lapsestasi "Rajat ovat rakkautta"</vt:lpstr>
      <vt:lpstr>JA KAIKKIEN TÄRKEINTÄ ON….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Liperin PowerPoint-esityspohja</dc:title>
  <dc:creator>Auvinen Virve</dc:creator>
  <cp:lastModifiedBy>Eronen Virpi</cp:lastModifiedBy>
  <cp:revision>143</cp:revision>
  <cp:lastPrinted>2015-05-29T10:41:29Z</cp:lastPrinted>
  <dcterms:created xsi:type="dcterms:W3CDTF">2013-03-18T06:27:28Z</dcterms:created>
  <dcterms:modified xsi:type="dcterms:W3CDTF">2023-04-28T05:31:26Z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0x010100EAA4A42213F2A1409FDFDC2D161C9798</vt:lpwstr>
  </property>
  <property fmtid="{D5CDD505-2E9C-101B-9397-08002B2CF9AE}" pid="3" name="Tyyppi">
    <vt:lpwstr>22;#Mallipohja|08857e0a-bc03-46a3-afcd-c25736ec75a1</vt:lpwstr>
  </property>
  <property fmtid="{D5CDD505-2E9C-101B-9397-08002B2CF9AE}" pid="4" name="Kieli">
    <vt:lpwstr>fi</vt:lpwstr>
  </property>
  <property fmtid="{D5CDD505-2E9C-101B-9397-08002B2CF9AE}" pid="5" name="p122958c41934a8ab12e6f885d92523b">
    <vt:lpwstr>Julkinen|41aa062f-bfaa-4eba-9f89-d33845323f23</vt:lpwstr>
  </property>
  <property fmtid="{D5CDD505-2E9C-101B-9397-08002B2CF9AE}" pid="6" name="Julkisuusluokka">
    <vt:lpwstr>6;#Julkinen|41aa062f-bfaa-4eba-9f89-d33845323f23</vt:lpwstr>
  </property>
</Properties>
</file>