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84" r:id="rId6"/>
    <p:sldId id="257" r:id="rId7"/>
    <p:sldId id="258" r:id="rId8"/>
    <p:sldId id="263" r:id="rId9"/>
    <p:sldId id="264" r:id="rId10"/>
    <p:sldId id="280" r:id="rId11"/>
    <p:sldId id="267" r:id="rId12"/>
    <p:sldId id="278" r:id="rId13"/>
    <p:sldId id="279" r:id="rId14"/>
    <p:sldId id="269" r:id="rId15"/>
    <p:sldId id="270" r:id="rId16"/>
    <p:sldId id="283" r:id="rId17"/>
    <p:sldId id="282" r:id="rId18"/>
    <p:sldId id="271" r:id="rId19"/>
    <p:sldId id="274" r:id="rId20"/>
    <p:sldId id="276" r:id="rId21"/>
    <p:sldId id="277" r:id="rId2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6CA53540-2647-4A3D-9E2C-3BA039F9CBFC}" type="datetimeFigureOut">
              <a:rPr lang="fi-FI" smtClean="0"/>
              <a:pPr/>
              <a:t>1.12.2016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CA53540-2647-4A3D-9E2C-3BA039F9CBFC}" type="datetimeFigureOut">
              <a:rPr lang="fi-FI" smtClean="0"/>
              <a:pPr/>
              <a:t>1.12.2016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CA53540-2647-4A3D-9E2C-3BA039F9CBFC}" type="datetimeFigureOut">
              <a:rPr lang="fi-FI" smtClean="0"/>
              <a:pPr/>
              <a:t>1.12.2016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CA53540-2647-4A3D-9E2C-3BA039F9CBFC}" type="datetimeFigureOut">
              <a:rPr lang="fi-FI" smtClean="0"/>
              <a:pPr/>
              <a:t>1.12.2016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6CA53540-2647-4A3D-9E2C-3BA039F9CBFC}" type="datetimeFigureOut">
              <a:rPr lang="fi-FI" smtClean="0"/>
              <a:pPr/>
              <a:t>1.12.2016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6CA53540-2647-4A3D-9E2C-3BA039F9CBFC}" type="datetimeFigureOut">
              <a:rPr lang="fi-FI" smtClean="0"/>
              <a:pPr/>
              <a:t>1.12.2016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6CA53540-2647-4A3D-9E2C-3BA039F9CBFC}" type="datetimeFigureOut">
              <a:rPr lang="fi-FI" smtClean="0"/>
              <a:pPr/>
              <a:t>1.12.2016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6CA53540-2647-4A3D-9E2C-3BA039F9CBFC}" type="datetimeFigureOut">
              <a:rPr lang="fi-FI" smtClean="0"/>
              <a:pPr/>
              <a:t>1.12.2016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CA53540-2647-4A3D-9E2C-3BA039F9CBFC}" type="datetimeFigureOut">
              <a:rPr lang="fi-FI" smtClean="0"/>
              <a:pPr/>
              <a:t>1.12.2016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CA53540-2647-4A3D-9E2C-3BA039F9CBFC}" type="datetimeFigureOut">
              <a:rPr lang="fi-FI" smtClean="0"/>
              <a:pPr/>
              <a:t>1.12.2016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CA53540-2647-4A3D-9E2C-3BA039F9CBFC}" type="datetimeFigureOut">
              <a:rPr lang="fi-FI" smtClean="0"/>
              <a:pPr/>
              <a:t>1.12.2016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907DA0A8-E668-486C-8D5C-6F4CE7DCCF66}"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53540-2647-4A3D-9E2C-3BA039F9CBFC}" type="datetimeFigureOut">
              <a:rPr lang="fi-FI" smtClean="0"/>
              <a:pPr/>
              <a:t>1.12.2016</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DA0A8-E668-486C-8D5C-6F4CE7DCCF66}"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Katumuksen sakramentti</a:t>
            </a:r>
            <a:endParaRPr lang="fi-FI" dirty="0"/>
          </a:p>
        </p:txBody>
      </p:sp>
      <p:sp>
        <p:nvSpPr>
          <p:cNvPr id="3" name="Alaotsikko 2"/>
          <p:cNvSpPr>
            <a:spLocks noGrp="1"/>
          </p:cNvSpPr>
          <p:nvPr>
            <p:ph type="subTitle" idx="1"/>
          </p:nvPr>
        </p:nvSpPr>
        <p:spPr/>
        <p:txBody>
          <a:bodyPr>
            <a:normAutofit/>
          </a:bodyPr>
          <a:lstStyle/>
          <a:p>
            <a:pPr algn="l"/>
            <a:r>
              <a:rPr lang="fi-FI" sz="2200" dirty="0" smtClean="0">
                <a:solidFill>
                  <a:schemeClr val="tx2"/>
                </a:solidFill>
              </a:rPr>
              <a:t>Teksti: </a:t>
            </a:r>
            <a:r>
              <a:rPr lang="fi-FI" sz="2200" dirty="0" err="1" smtClean="0">
                <a:solidFill>
                  <a:schemeClr val="tx2"/>
                </a:solidFill>
              </a:rPr>
              <a:t>www.ortodoksi.net</a:t>
            </a:r>
            <a:r>
              <a:rPr lang="fi-FI" sz="2200" dirty="0" smtClean="0">
                <a:solidFill>
                  <a:schemeClr val="tx2"/>
                </a:solidFill>
              </a:rPr>
              <a:t>, Stefan Holm: Kirkon jäsenenä – Oppikirja 9. luokalle</a:t>
            </a:r>
          </a:p>
          <a:p>
            <a:pPr algn="l"/>
            <a:r>
              <a:rPr lang="fi-FI" sz="2200" dirty="0" smtClean="0">
                <a:solidFill>
                  <a:schemeClr val="tx2"/>
                </a:solidFill>
              </a:rPr>
              <a:t>Kuvat: </a:t>
            </a:r>
            <a:r>
              <a:rPr lang="fi-FI" sz="2200" dirty="0" err="1" smtClean="0">
                <a:solidFill>
                  <a:schemeClr val="tx2"/>
                </a:solidFill>
              </a:rPr>
              <a:t>www.ortoboxi.fi</a:t>
            </a:r>
            <a:endParaRPr lang="fi-FI" sz="2200" dirty="0" smtClean="0">
              <a:solidFill>
                <a:schemeClr val="tx2"/>
              </a:solidFill>
            </a:endParaRPr>
          </a:p>
          <a:p>
            <a:endParaRPr lang="fi-FI" dirty="0"/>
          </a:p>
        </p:txBody>
      </p:sp>
      <p:pic>
        <p:nvPicPr>
          <p:cNvPr id="4" name="Picture 2" descr="D:\KIRSI\Kuvitukset\Ullan nettisivut\Bannerit\logopienennetty.gif"/>
          <p:cNvPicPr>
            <a:picLocks noChangeAspect="1" noChangeArrowheads="1"/>
          </p:cNvPicPr>
          <p:nvPr/>
        </p:nvPicPr>
        <p:blipFill>
          <a:blip r:embed="rId2" cstate="print"/>
          <a:srcRect/>
          <a:stretch>
            <a:fillRect/>
          </a:stretch>
        </p:blipFill>
        <p:spPr bwMode="auto">
          <a:xfrm>
            <a:off x="1403648" y="5157192"/>
            <a:ext cx="3119437" cy="9286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692696"/>
            <a:ext cx="4038600" cy="5433467"/>
          </a:xfrm>
        </p:spPr>
        <p:txBody>
          <a:bodyPr/>
          <a:lstStyle/>
          <a:p>
            <a:r>
              <a:rPr lang="fi-FI" dirty="0" smtClean="0"/>
              <a:t>Samalla </a:t>
            </a:r>
            <a:r>
              <a:rPr lang="fi-FI" b="1" dirty="0" smtClean="0"/>
              <a:t>pyritään</a:t>
            </a:r>
            <a:r>
              <a:rPr lang="fi-FI" dirty="0" smtClean="0"/>
              <a:t> olemaan tekemättä </a:t>
            </a:r>
            <a:r>
              <a:rPr lang="fi-FI" dirty="0" smtClean="0"/>
              <a:t>väärin uudelleen.</a:t>
            </a:r>
            <a:endParaRPr lang="fi-FI" dirty="0" smtClean="0"/>
          </a:p>
          <a:p>
            <a:pPr>
              <a:buNone/>
            </a:pPr>
            <a:endParaRPr lang="fi-FI" dirty="0" smtClean="0"/>
          </a:p>
          <a:p>
            <a:r>
              <a:rPr lang="fi-FI" dirty="0" smtClean="0"/>
              <a:t>Kreikan sana </a:t>
            </a:r>
            <a:r>
              <a:rPr lang="fi-FI" b="1" i="1" dirty="0" err="1" smtClean="0"/>
              <a:t>metanoia</a:t>
            </a:r>
            <a:r>
              <a:rPr lang="fi-FI" b="1" i="1" dirty="0" smtClean="0"/>
              <a:t> </a:t>
            </a:r>
            <a:r>
              <a:rPr lang="fi-FI" dirty="0" smtClean="0"/>
              <a:t>”katumus” tarkoittaakin mielenmuutosta. </a:t>
            </a:r>
          </a:p>
          <a:p>
            <a:endParaRPr lang="fi-FI" dirty="0"/>
          </a:p>
        </p:txBody>
      </p:sp>
      <p:sp>
        <p:nvSpPr>
          <p:cNvPr id="4" name="Sisällön paikkamerkki 3"/>
          <p:cNvSpPr>
            <a:spLocks noGrp="1"/>
          </p:cNvSpPr>
          <p:nvPr>
            <p:ph sz="half" idx="2"/>
          </p:nvPr>
        </p:nvSpPr>
        <p:spPr/>
        <p:txBody>
          <a:bodyPr/>
          <a:lstStyle/>
          <a:p>
            <a:pPr>
              <a:buNone/>
            </a:pPr>
            <a:endParaRPr lang="fi-FI" dirty="0" smtClean="0"/>
          </a:p>
          <a:p>
            <a:pPr>
              <a:buNone/>
            </a:pPr>
            <a:endParaRPr lang="fi-F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476672"/>
            <a:ext cx="4038600" cy="5649491"/>
          </a:xfrm>
        </p:spPr>
        <p:txBody>
          <a:bodyPr/>
          <a:lstStyle/>
          <a:p>
            <a:endParaRPr lang="fi-FI" dirty="0" smtClean="0"/>
          </a:p>
          <a:p>
            <a:r>
              <a:rPr lang="fi-FI" dirty="0" smtClean="0">
                <a:solidFill>
                  <a:schemeClr val="accent1"/>
                </a:solidFill>
              </a:rPr>
              <a:t>Kristus antoi </a:t>
            </a:r>
            <a:r>
              <a:rPr lang="fi-FI" dirty="0" smtClean="0">
                <a:solidFill>
                  <a:schemeClr val="accent1"/>
                </a:solidFill>
              </a:rPr>
              <a:t>opetuslapsille </a:t>
            </a:r>
            <a:r>
              <a:rPr lang="fi-FI" dirty="0" smtClean="0">
                <a:solidFill>
                  <a:schemeClr val="accent1"/>
                </a:solidFill>
              </a:rPr>
              <a:t>vallan antaa tai olla antamatta syntejä anteeksi. </a:t>
            </a:r>
          </a:p>
          <a:p>
            <a:pPr>
              <a:buNone/>
            </a:pPr>
            <a:endParaRPr lang="fi-FI" dirty="0" smtClean="0">
              <a:solidFill>
                <a:schemeClr val="accent1"/>
              </a:solidFill>
            </a:endParaRPr>
          </a:p>
          <a:p>
            <a:r>
              <a:rPr lang="fi-FI" dirty="0" smtClean="0">
                <a:solidFill>
                  <a:schemeClr val="accent1"/>
                </a:solidFill>
              </a:rPr>
              <a:t>Apostolit välittivät </a:t>
            </a:r>
            <a:r>
              <a:rPr lang="fi-FI" dirty="0" smtClean="0">
                <a:solidFill>
                  <a:schemeClr val="accent1"/>
                </a:solidFill>
              </a:rPr>
              <a:t>tämän </a:t>
            </a:r>
            <a:r>
              <a:rPr lang="fi-FI" dirty="0" smtClean="0">
                <a:solidFill>
                  <a:schemeClr val="accent1"/>
                </a:solidFill>
              </a:rPr>
              <a:t>piispoille ja piispat edelleen papeille. </a:t>
            </a:r>
            <a:endParaRPr lang="fi-FI" dirty="0">
              <a:solidFill>
                <a:schemeClr val="accent1"/>
              </a:solidFill>
            </a:endParaRPr>
          </a:p>
        </p:txBody>
      </p:sp>
      <p:pic>
        <p:nvPicPr>
          <p:cNvPr id="5" name="Sisällön paikkamerkki 4" descr="phoca_thumb_l_ji_helluntai.jpg"/>
          <p:cNvPicPr>
            <a:picLocks noGrp="1" noChangeAspect="1"/>
          </p:cNvPicPr>
          <p:nvPr>
            <p:ph sz="half" idx="2"/>
          </p:nvPr>
        </p:nvPicPr>
        <p:blipFill>
          <a:blip r:embed="rId2" cstate="print"/>
          <a:stretch>
            <a:fillRect/>
          </a:stretch>
        </p:blipFill>
        <p:spPr>
          <a:xfrm>
            <a:off x="4860032" y="1196752"/>
            <a:ext cx="3451047"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620688"/>
            <a:ext cx="4038600" cy="5505475"/>
          </a:xfrm>
        </p:spPr>
        <p:txBody>
          <a:bodyPr>
            <a:normAutofit fontScale="92500" lnSpcReduction="10000"/>
          </a:bodyPr>
          <a:lstStyle/>
          <a:p>
            <a:r>
              <a:rPr lang="fi-FI" dirty="0" smtClean="0">
                <a:solidFill>
                  <a:schemeClr val="accent1"/>
                </a:solidFill>
              </a:rPr>
              <a:t>Katumuksen sakramenttiin olisi hyvä osallistua riittävän usein. </a:t>
            </a:r>
          </a:p>
          <a:p>
            <a:pPr>
              <a:buNone/>
            </a:pPr>
            <a:endParaRPr lang="fi-FI" dirty="0" smtClean="0">
              <a:solidFill>
                <a:schemeClr val="accent1"/>
              </a:solidFill>
            </a:endParaRPr>
          </a:p>
          <a:p>
            <a:r>
              <a:rPr lang="fi-FI" dirty="0" smtClean="0">
                <a:solidFill>
                  <a:schemeClr val="accent1"/>
                </a:solidFill>
              </a:rPr>
              <a:t>Aikaisemmin ehtoolliseen osallistumiseen oli ehtona aina ripillä käynti, mutta nykyään se ei ole enää ehdoton vaatimus</a:t>
            </a:r>
            <a:r>
              <a:rPr lang="fi-FI" dirty="0" smtClean="0">
                <a:solidFill>
                  <a:schemeClr val="accent1"/>
                </a:solidFill>
              </a:rPr>
              <a:t>. (Venäjän </a:t>
            </a:r>
            <a:r>
              <a:rPr lang="fi-FI" dirty="0" err="1" smtClean="0">
                <a:solidFill>
                  <a:schemeClr val="accent1"/>
                </a:solidFill>
              </a:rPr>
              <a:t>ort</a:t>
            </a:r>
            <a:r>
              <a:rPr lang="fi-FI" dirty="0" smtClean="0">
                <a:solidFill>
                  <a:schemeClr val="accent1"/>
                </a:solidFill>
              </a:rPr>
              <a:t>. </a:t>
            </a:r>
            <a:r>
              <a:rPr lang="fi-FI" dirty="0" smtClean="0">
                <a:solidFill>
                  <a:schemeClr val="accent1"/>
                </a:solidFill>
              </a:rPr>
              <a:t>k</a:t>
            </a:r>
            <a:r>
              <a:rPr lang="fi-FI" dirty="0" smtClean="0">
                <a:solidFill>
                  <a:schemeClr val="accent1"/>
                </a:solidFill>
              </a:rPr>
              <a:t>irkossa on)</a:t>
            </a:r>
            <a:endParaRPr lang="fi-FI" dirty="0" smtClean="0">
              <a:solidFill>
                <a:schemeClr val="accent1"/>
              </a:solidFill>
            </a:endParaRPr>
          </a:p>
          <a:p>
            <a:pPr>
              <a:buNone/>
            </a:pPr>
            <a:endParaRPr lang="fi-FI" dirty="0" smtClean="0">
              <a:solidFill>
                <a:schemeClr val="accent1"/>
              </a:solidFill>
            </a:endParaRPr>
          </a:p>
          <a:p>
            <a:r>
              <a:rPr lang="fi-FI" dirty="0" smtClean="0">
                <a:solidFill>
                  <a:schemeClr val="accent1"/>
                </a:solidFill>
              </a:rPr>
              <a:t>Katumukseen osallistumisen voi ajoittaa </a:t>
            </a:r>
            <a:r>
              <a:rPr lang="fi-FI" dirty="0" smtClean="0">
                <a:solidFill>
                  <a:schemeClr val="accent1"/>
                </a:solidFill>
              </a:rPr>
              <a:t>esim.</a:t>
            </a:r>
            <a:r>
              <a:rPr lang="fi-FI" dirty="0" smtClean="0">
                <a:solidFill>
                  <a:schemeClr val="accent1"/>
                </a:solidFill>
              </a:rPr>
              <a:t> </a:t>
            </a:r>
            <a:r>
              <a:rPr lang="fi-FI" dirty="0" smtClean="0">
                <a:solidFill>
                  <a:schemeClr val="accent1"/>
                </a:solidFill>
              </a:rPr>
              <a:t>paastoaikoihin. </a:t>
            </a:r>
            <a:endParaRPr lang="fi-FI" dirty="0">
              <a:solidFill>
                <a:schemeClr val="accent1"/>
              </a:solidFill>
            </a:endParaRPr>
          </a:p>
        </p:txBody>
      </p:sp>
      <p:pic>
        <p:nvPicPr>
          <p:cNvPr id="5" name="Sisällön paikkamerkki 4" descr="https://fbcdn-sphotos-a.akamaihd.net/hphotos-ak-ash3/578258_4053051603852_1208899918_33848900_1836812175_n.jpg"/>
          <p:cNvPicPr>
            <a:picLocks noGrp="1"/>
          </p:cNvPicPr>
          <p:nvPr>
            <p:ph sz="half" idx="2"/>
          </p:nvPr>
        </p:nvPicPr>
        <p:blipFill>
          <a:blip r:embed="rId2" cstate="print"/>
          <a:srcRect/>
          <a:stretch>
            <a:fillRect/>
          </a:stretch>
        </p:blipFill>
        <p:spPr bwMode="auto">
          <a:xfrm>
            <a:off x="5076056" y="908720"/>
            <a:ext cx="3017309" cy="4525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404664"/>
            <a:ext cx="4038600" cy="5721499"/>
          </a:xfrm>
        </p:spPr>
        <p:txBody>
          <a:bodyPr>
            <a:normAutofit lnSpcReduction="10000"/>
          </a:bodyPr>
          <a:lstStyle/>
          <a:p>
            <a:r>
              <a:rPr lang="fi-FI" sz="2400" dirty="0" smtClean="0">
                <a:solidFill>
                  <a:schemeClr val="accent1"/>
                </a:solidFill>
              </a:rPr>
              <a:t>Katumuksen mysteerio suoritetaan tavallisesti kirkossa. </a:t>
            </a:r>
          </a:p>
          <a:p>
            <a:pPr>
              <a:buNone/>
            </a:pPr>
            <a:endParaRPr lang="fi-FI" sz="2400" dirty="0" smtClean="0">
              <a:solidFill>
                <a:schemeClr val="accent1"/>
              </a:solidFill>
            </a:endParaRPr>
          </a:p>
          <a:p>
            <a:r>
              <a:rPr lang="fi-FI" sz="2400" dirty="0" smtClean="0">
                <a:solidFill>
                  <a:schemeClr val="accent1"/>
                </a:solidFill>
              </a:rPr>
              <a:t>Usein kirkon etuosaan on asetettu analogi ja sille alttarievankeliumi sekä papin käsiristi. </a:t>
            </a:r>
          </a:p>
          <a:p>
            <a:pPr>
              <a:buNone/>
            </a:pPr>
            <a:endParaRPr lang="fi-FI" sz="2400" dirty="0" smtClean="0">
              <a:solidFill>
                <a:schemeClr val="accent1"/>
              </a:solidFill>
            </a:endParaRPr>
          </a:p>
          <a:p>
            <a:r>
              <a:rPr lang="fi-FI" sz="2400" dirty="0" smtClean="0">
                <a:solidFill>
                  <a:schemeClr val="accent1"/>
                </a:solidFill>
              </a:rPr>
              <a:t>Tämän pöydän ääressä </a:t>
            </a:r>
            <a:r>
              <a:rPr lang="fi-FI" sz="2400" dirty="0" smtClean="0">
                <a:solidFill>
                  <a:schemeClr val="accent1"/>
                </a:solidFill>
              </a:rPr>
              <a:t>katumukseen </a:t>
            </a:r>
            <a:r>
              <a:rPr lang="fi-FI" sz="2400" dirty="0" smtClean="0">
                <a:solidFill>
                  <a:schemeClr val="accent1"/>
                </a:solidFill>
              </a:rPr>
              <a:t>osallistuva </a:t>
            </a:r>
            <a:r>
              <a:rPr lang="fi-FI" sz="2400" dirty="0" smtClean="0">
                <a:solidFill>
                  <a:schemeClr val="accent1"/>
                </a:solidFill>
              </a:rPr>
              <a:t>keskustelee seisaaltaan papin kanssa muilta syrjässä niistä asioista, joita hän katuu ja joista haluaisi anteeksiannon. </a:t>
            </a:r>
            <a:endParaRPr lang="fi-FI" sz="2400" dirty="0">
              <a:solidFill>
                <a:schemeClr val="accent1"/>
              </a:solidFill>
            </a:endParaRPr>
          </a:p>
        </p:txBody>
      </p:sp>
      <p:pic>
        <p:nvPicPr>
          <p:cNvPr id="1026" name="Picture 2" descr="C:\Users\Kirsi\Desktop\boxiin\synnintunnustus.jpg"/>
          <p:cNvPicPr>
            <a:picLocks noGrp="1" noChangeAspect="1" noChangeArrowheads="1"/>
          </p:cNvPicPr>
          <p:nvPr>
            <p:ph sz="half" idx="2"/>
          </p:nvPr>
        </p:nvPicPr>
        <p:blipFill>
          <a:blip r:embed="rId2" cstate="print"/>
          <a:srcRect/>
          <a:stretch>
            <a:fillRect/>
          </a:stretch>
        </p:blipFill>
        <p:spPr bwMode="auto">
          <a:xfrm>
            <a:off x="4652839" y="836712"/>
            <a:ext cx="3375545" cy="507081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Sakramentin toimitus</a:t>
            </a:r>
            <a:endParaRPr lang="fi-FI" dirty="0"/>
          </a:p>
        </p:txBody>
      </p:sp>
      <p:sp>
        <p:nvSpPr>
          <p:cNvPr id="3" name="Sisällön paikkamerkki 2"/>
          <p:cNvSpPr>
            <a:spLocks noGrp="1"/>
          </p:cNvSpPr>
          <p:nvPr>
            <p:ph sz="half" idx="1"/>
          </p:nvPr>
        </p:nvSpPr>
        <p:spPr/>
        <p:txBody>
          <a:bodyPr>
            <a:normAutofit fontScale="77500" lnSpcReduction="20000"/>
          </a:bodyPr>
          <a:lstStyle/>
          <a:p>
            <a:r>
              <a:rPr lang="fi-FI" sz="3600" dirty="0" smtClean="0"/>
              <a:t>Toimitus alkaa valmistavilla rukouksilla</a:t>
            </a:r>
          </a:p>
          <a:p>
            <a:pPr>
              <a:buNone/>
            </a:pPr>
            <a:endParaRPr lang="fi-FI" sz="3600" dirty="0" smtClean="0"/>
          </a:p>
          <a:p>
            <a:pPr>
              <a:buNone/>
            </a:pPr>
            <a:endParaRPr lang="fi-FI" dirty="0"/>
          </a:p>
        </p:txBody>
      </p:sp>
      <p:sp>
        <p:nvSpPr>
          <p:cNvPr id="4" name="Sisällön paikkamerkki 3"/>
          <p:cNvSpPr>
            <a:spLocks noGrp="1"/>
          </p:cNvSpPr>
          <p:nvPr>
            <p:ph sz="half" idx="2"/>
          </p:nvPr>
        </p:nvSpPr>
        <p:spPr/>
        <p:txBody>
          <a:bodyPr>
            <a:normAutofit fontScale="77500" lnSpcReduction="20000"/>
          </a:bodyPr>
          <a:lstStyle/>
          <a:p>
            <a:pPr>
              <a:buNone/>
            </a:pPr>
            <a:r>
              <a:rPr lang="fi-FI" dirty="0" smtClean="0"/>
              <a:t>	</a:t>
            </a:r>
            <a:r>
              <a:rPr lang="fi-FI" dirty="0" smtClean="0">
                <a:solidFill>
                  <a:schemeClr val="accent1"/>
                </a:solidFill>
              </a:rPr>
              <a:t>”</a:t>
            </a:r>
            <a:r>
              <a:rPr lang="fi-FI" i="1" dirty="0" smtClean="0">
                <a:solidFill>
                  <a:schemeClr val="accent1"/>
                </a:solidFill>
              </a:rPr>
              <a:t>Herra Jeesus Kristus, elävän Jumalan Poika, paimen ja karitsa, joka otat pois maailman synnin, joka annoit lahjaksi lainan kahdelle velalliselle ja syntiselle naiselle syntien päästön, Sinä, Valtias, anna huojennus, päästö ja anteeksianto synneistä, laittomuuksista ja rikkomuksista, joita nämä Sinun palvelijasi ovat tehneet tahallisesti tai tahattomasti, tietäen tai tietämättään, huomaamattaan tai ymmärtämättään….”</a:t>
            </a:r>
            <a:endParaRPr lang="fi-FI" i="1" dirty="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p:txBody>
          <a:bodyPr/>
          <a:lstStyle/>
          <a:p>
            <a:r>
              <a:rPr lang="fi-FI" dirty="0" smtClean="0"/>
              <a:t>Seuraa syntien tunnustaminen. </a:t>
            </a:r>
          </a:p>
          <a:p>
            <a:pPr>
              <a:buNone/>
            </a:pPr>
            <a:endParaRPr lang="fi-FI" dirty="0" smtClean="0"/>
          </a:p>
          <a:p>
            <a:r>
              <a:rPr lang="fi-FI" dirty="0" smtClean="0"/>
              <a:t>Pappi tekee tarvittavia kysymyksiä ja seuraa keskustelu, jossa pappi antaa ohjeita. </a:t>
            </a:r>
            <a:endParaRPr lang="fi-FI" dirty="0"/>
          </a:p>
        </p:txBody>
      </p:sp>
      <p:sp>
        <p:nvSpPr>
          <p:cNvPr id="4" name="Sisällön paikkamerkki 3"/>
          <p:cNvSpPr>
            <a:spLocks noGrp="1"/>
          </p:cNvSpPr>
          <p:nvPr>
            <p:ph sz="half" idx="2"/>
          </p:nvPr>
        </p:nvSpPr>
        <p:spPr/>
        <p:txBody>
          <a:bodyPr/>
          <a:lstStyle/>
          <a:p>
            <a:pPr>
              <a:buNone/>
            </a:pPr>
            <a:r>
              <a:rPr lang="fi-FI" dirty="0" smtClean="0"/>
              <a:t> </a:t>
            </a:r>
            <a:endParaRPr lang="fi-FI"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100" dirty="0" smtClean="0">
                <a:solidFill>
                  <a:schemeClr val="accent1"/>
                </a:solidFill>
              </a:rPr>
              <a:t>Keskustelun jälkeen pappi lukee seuraavan: </a:t>
            </a:r>
            <a:r>
              <a:rPr lang="fi-FI" dirty="0" smtClean="0">
                <a:solidFill>
                  <a:schemeClr val="accent1"/>
                </a:solidFill>
              </a:rPr>
              <a:t/>
            </a:r>
            <a:br>
              <a:rPr lang="fi-FI" dirty="0" smtClean="0">
                <a:solidFill>
                  <a:schemeClr val="accent1"/>
                </a:solidFill>
              </a:rPr>
            </a:br>
            <a:endParaRPr lang="fi-FI" dirty="0">
              <a:solidFill>
                <a:schemeClr val="accent1"/>
              </a:solidFill>
            </a:endParaRPr>
          </a:p>
        </p:txBody>
      </p:sp>
      <p:sp>
        <p:nvSpPr>
          <p:cNvPr id="3" name="Sisällön paikkamerkki 2"/>
          <p:cNvSpPr>
            <a:spLocks noGrp="1"/>
          </p:cNvSpPr>
          <p:nvPr>
            <p:ph idx="1"/>
          </p:nvPr>
        </p:nvSpPr>
        <p:spPr/>
        <p:txBody>
          <a:bodyPr>
            <a:normAutofit fontScale="85000" lnSpcReduction="20000"/>
          </a:bodyPr>
          <a:lstStyle/>
          <a:p>
            <a:pPr>
              <a:buNone/>
            </a:pPr>
            <a:r>
              <a:rPr lang="fi-FI" i="1" dirty="0" smtClean="0">
                <a:solidFill>
                  <a:schemeClr val="tx2"/>
                </a:solidFill>
              </a:rPr>
              <a:t>	</a:t>
            </a:r>
            <a:r>
              <a:rPr lang="fi-FI" i="1" dirty="0" smtClean="0">
                <a:solidFill>
                  <a:schemeClr val="accent1"/>
                </a:solidFill>
              </a:rPr>
              <a:t>”Minulle arvottomalle tunnustuksen tehnyt hengellinen lapseni, minä mitätön syntinen en voi antaa syntejä anteeksi maan päällä, ellei Jumala antaisi. Mutta sen jumalallisen äänen tähden, joka Herramme Jeesuksen Kristuksen ylösnousemisen jälkeen tuli apostoleille sanoen: »Joiden synnit te anteeksi annatte, niille ne ovat anteeksi annetut; joiden synnit te pidätätte, niille ne ovat pidätetyt», sanomme siihen uskaltaen: Kaiken mitä olet sanonut minulle arvottomalle ja kaiken mitä et saanut sanotuksi joko tietämättömyydestä tai unohtaen, olipa se mitä tahansa, Jumala antakoon sinulle anteeksi tässä ja tulevassa ajassa.”</a:t>
            </a:r>
            <a:r>
              <a:rPr lang="fi-FI" dirty="0" smtClean="0">
                <a:solidFill>
                  <a:schemeClr val="accent1"/>
                </a:solidFill>
              </a:rPr>
              <a:t> </a:t>
            </a:r>
          </a:p>
          <a:p>
            <a:endParaRPr lang="fi-FI"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764704"/>
            <a:ext cx="4038600" cy="5361459"/>
          </a:xfrm>
        </p:spPr>
        <p:txBody>
          <a:bodyPr>
            <a:normAutofit fontScale="70000" lnSpcReduction="20000"/>
          </a:bodyPr>
          <a:lstStyle/>
          <a:p>
            <a:r>
              <a:rPr lang="fi-FI" sz="4000" dirty="0" smtClean="0"/>
              <a:t>Sen jälkeen katuva polvistuu lattialle ja pappi peittää hänen päänsä </a:t>
            </a:r>
            <a:r>
              <a:rPr lang="fi-FI" sz="4000" dirty="0" err="1" smtClean="0"/>
              <a:t>epitrakiililla</a:t>
            </a:r>
            <a:r>
              <a:rPr lang="fi-FI" sz="4000" dirty="0" smtClean="0"/>
              <a:t> ja lausuu synninpäästö-rukouksen sekä anteeksianto-rukouksen.</a:t>
            </a:r>
          </a:p>
          <a:p>
            <a:pPr>
              <a:buNone/>
            </a:pPr>
            <a:endParaRPr lang="fi-FI" sz="3200" dirty="0"/>
          </a:p>
        </p:txBody>
      </p:sp>
      <p:sp>
        <p:nvSpPr>
          <p:cNvPr id="4" name="Sisällön paikkamerkki 3"/>
          <p:cNvSpPr>
            <a:spLocks noGrp="1"/>
          </p:cNvSpPr>
          <p:nvPr>
            <p:ph sz="half" idx="2"/>
          </p:nvPr>
        </p:nvSpPr>
        <p:spPr>
          <a:xfrm>
            <a:off x="4648200" y="620688"/>
            <a:ext cx="4038600" cy="5505475"/>
          </a:xfrm>
        </p:spPr>
        <p:txBody>
          <a:bodyPr>
            <a:normAutofit fontScale="70000" lnSpcReduction="20000"/>
          </a:bodyPr>
          <a:lstStyle/>
          <a:p>
            <a:pPr>
              <a:buNone/>
            </a:pPr>
            <a:r>
              <a:rPr lang="fi-FI" dirty="0" smtClean="0"/>
              <a:t>	</a:t>
            </a:r>
            <a:r>
              <a:rPr lang="fi-FI" i="1" dirty="0" smtClean="0">
                <a:solidFill>
                  <a:schemeClr val="accent1"/>
                </a:solidFill>
              </a:rPr>
              <a:t>Jumala, joka profeetta </a:t>
            </a:r>
            <a:r>
              <a:rPr lang="fi-FI" i="1" dirty="0" err="1" smtClean="0">
                <a:solidFill>
                  <a:schemeClr val="accent1"/>
                </a:solidFill>
              </a:rPr>
              <a:t>Naatanin</a:t>
            </a:r>
            <a:r>
              <a:rPr lang="fi-FI" i="1" dirty="0" smtClean="0">
                <a:solidFill>
                  <a:schemeClr val="accent1"/>
                </a:solidFill>
              </a:rPr>
              <a:t> kautta antoi anteeksi syntinsä tunnustaneelle Daavidille, katkerasti Herransa kieltämistä itkeneelle Pietarille, herran jalkojen juuressa itkeneelle syntiselle naiselle, publikaanille ja tuhlaajapojalle, antakoon anteeksi myös sinulle minun syntisen kautta kaiken niin tässä kuin tulevassa ajassa, sovittakoon sinut pyhän Kirkkonsa kanssa ja yhdistäköön sinut siihen Kristuksessa Jeesuksessa ja asettakoon sinut tuomituksi tulematta </a:t>
            </a:r>
            <a:r>
              <a:rPr lang="fi-FI" i="1" dirty="0" err="1" smtClean="0">
                <a:solidFill>
                  <a:schemeClr val="accent1"/>
                </a:solidFill>
              </a:rPr>
              <a:t>peljättävän</a:t>
            </a:r>
            <a:r>
              <a:rPr lang="fi-FI" i="1" dirty="0" smtClean="0">
                <a:solidFill>
                  <a:schemeClr val="accent1"/>
                </a:solidFill>
              </a:rPr>
              <a:t> istuimensa eteen. Sen tähden murehtimatta enää tunnustettuja rikkomuksia mene rauhaan. </a:t>
            </a:r>
            <a:endParaRPr lang="fi-FI" i="1" dirty="0">
              <a:solidFill>
                <a:schemeClr val="accent1"/>
              </a:solidFill>
            </a:endParaRPr>
          </a:p>
        </p:txBody>
      </p:sp>
      <p:pic>
        <p:nvPicPr>
          <p:cNvPr id="12290" name="Picture 2" descr="D:\ORTOBOXI\Esineet\pe_epitrakiili.jpg"/>
          <p:cNvPicPr>
            <a:picLocks noChangeAspect="1" noChangeArrowheads="1"/>
          </p:cNvPicPr>
          <p:nvPr/>
        </p:nvPicPr>
        <p:blipFill>
          <a:blip r:embed="rId2" cstate="print"/>
          <a:srcRect/>
          <a:stretch>
            <a:fillRect/>
          </a:stretch>
        </p:blipFill>
        <p:spPr bwMode="auto">
          <a:xfrm>
            <a:off x="1043608" y="3717032"/>
            <a:ext cx="2224063" cy="278092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620688"/>
            <a:ext cx="4038600" cy="5832648"/>
          </a:xfrm>
        </p:spPr>
        <p:txBody>
          <a:bodyPr>
            <a:noAutofit/>
          </a:bodyPr>
          <a:lstStyle/>
          <a:p>
            <a:pPr>
              <a:buNone/>
            </a:pPr>
            <a:endParaRPr lang="fi-FI" sz="2400" dirty="0" smtClean="0"/>
          </a:p>
          <a:p>
            <a:r>
              <a:rPr lang="fi-FI" sz="2400" dirty="0" smtClean="0"/>
              <a:t>Tarvittaessa pappi voi antaa </a:t>
            </a:r>
            <a:r>
              <a:rPr lang="fi-FI" sz="2400" b="1" dirty="0" err="1" smtClean="0"/>
              <a:t>epitimian</a:t>
            </a:r>
            <a:r>
              <a:rPr lang="fi-FI" sz="2400" dirty="0" smtClean="0"/>
              <a:t> eli hengellisen harjoituksen. </a:t>
            </a:r>
          </a:p>
          <a:p>
            <a:pPr>
              <a:buNone/>
            </a:pPr>
            <a:endParaRPr lang="fi-FI" sz="2400" dirty="0"/>
          </a:p>
          <a:p>
            <a:r>
              <a:rPr lang="fi-FI" sz="2400" dirty="0" err="1" smtClean="0">
                <a:solidFill>
                  <a:schemeClr val="accent1"/>
                </a:solidFill>
              </a:rPr>
              <a:t>Esim</a:t>
            </a:r>
            <a:r>
              <a:rPr lang="fi-FI" sz="2400" dirty="0" smtClean="0">
                <a:solidFill>
                  <a:schemeClr val="accent1"/>
                </a:solidFill>
              </a:rPr>
              <a:t>: rukous tai anteeksipyyntö läheiseltä.</a:t>
            </a:r>
          </a:p>
          <a:p>
            <a:pPr>
              <a:buNone/>
            </a:pPr>
            <a:endParaRPr lang="fi-FI" sz="2400" dirty="0" smtClean="0"/>
          </a:p>
          <a:p>
            <a:r>
              <a:rPr lang="fi-FI" sz="2400" dirty="0" smtClean="0">
                <a:solidFill>
                  <a:schemeClr val="accent1"/>
                </a:solidFill>
              </a:rPr>
              <a:t>Tarkoitus on auttaa katujaa parantumaan synneistään. </a:t>
            </a:r>
          </a:p>
        </p:txBody>
      </p:sp>
      <p:sp>
        <p:nvSpPr>
          <p:cNvPr id="4" name="Sisällön paikkamerkki 3"/>
          <p:cNvSpPr>
            <a:spLocks noGrp="1"/>
          </p:cNvSpPr>
          <p:nvPr>
            <p:ph sz="half" idx="2"/>
          </p:nvPr>
        </p:nvSpPr>
        <p:spPr>
          <a:xfrm>
            <a:off x="4648200" y="692696"/>
            <a:ext cx="4038600" cy="5433467"/>
          </a:xfrm>
        </p:spPr>
        <p:txBody>
          <a:bodyPr>
            <a:normAutofit/>
          </a:bodyPr>
          <a:lstStyle/>
          <a:p>
            <a:pPr>
              <a:buNone/>
            </a:pPr>
            <a:r>
              <a:rPr lang="fi-FI" dirty="0" smtClean="0"/>
              <a:t>	</a:t>
            </a:r>
            <a:endParaRPr lang="fi-FI" i="1" dirty="0">
              <a:solidFill>
                <a:schemeClr val="accent2"/>
              </a:solidFill>
            </a:endParaRPr>
          </a:p>
        </p:txBody>
      </p:sp>
      <p:pic>
        <p:nvPicPr>
          <p:cNvPr id="6146" name="Picture 2" descr="D:\ORTOBOXI\Kuvapankki nettiin\Kirkollinen esineistö\on jo\e rukousnauha.jpg"/>
          <p:cNvPicPr>
            <a:picLocks noChangeAspect="1" noChangeArrowheads="1"/>
          </p:cNvPicPr>
          <p:nvPr/>
        </p:nvPicPr>
        <p:blipFill>
          <a:blip r:embed="rId2" cstate="print"/>
          <a:srcRect/>
          <a:stretch>
            <a:fillRect/>
          </a:stretch>
        </p:blipFill>
        <p:spPr bwMode="auto">
          <a:xfrm>
            <a:off x="4644008" y="1052736"/>
            <a:ext cx="3579862" cy="47731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764704"/>
            <a:ext cx="4038600" cy="5361459"/>
          </a:xfrm>
        </p:spPr>
        <p:txBody>
          <a:bodyPr>
            <a:normAutofit/>
          </a:bodyPr>
          <a:lstStyle/>
          <a:p>
            <a:pPr>
              <a:buNone/>
            </a:pPr>
            <a:endParaRPr lang="fi-FI" dirty="0" smtClean="0">
              <a:solidFill>
                <a:schemeClr val="accent1"/>
              </a:solidFill>
            </a:endParaRPr>
          </a:p>
          <a:p>
            <a:pPr>
              <a:buNone/>
            </a:pPr>
            <a:endParaRPr lang="fi-FI" dirty="0" smtClean="0"/>
          </a:p>
          <a:p>
            <a:r>
              <a:rPr lang="fi-FI" dirty="0" smtClean="0"/>
              <a:t>Papilla on vaitiolovelvollisuus.</a:t>
            </a:r>
            <a:endParaRPr lang="fi-FI" dirty="0"/>
          </a:p>
        </p:txBody>
      </p:sp>
      <p:sp>
        <p:nvSpPr>
          <p:cNvPr id="8" name="Sisällön paikkamerkki 7"/>
          <p:cNvSpPr>
            <a:spLocks noGrp="1"/>
          </p:cNvSpPr>
          <p:nvPr>
            <p:ph sz="half" idx="2"/>
          </p:nvPr>
        </p:nvSpPr>
        <p:spPr/>
        <p:txBody>
          <a:bodyPr>
            <a:normAutofit/>
          </a:bodyPr>
          <a:lstStyle/>
          <a:p>
            <a:pPr>
              <a:buNone/>
            </a:pPr>
            <a:endParaRPr lang="fi-FI" dirty="0" smtClean="0"/>
          </a:p>
          <a:p>
            <a:pPr>
              <a:buNone/>
            </a:pPr>
            <a:endParaRPr lang="fi-FI" dirty="0"/>
          </a:p>
        </p:txBody>
      </p:sp>
      <p:pic>
        <p:nvPicPr>
          <p:cNvPr id="1027" name="Picture 3" descr="C:\Users\Kirsi\Desktop\boxiin\synnintunnustusväri.jpg"/>
          <p:cNvPicPr>
            <a:picLocks noChangeAspect="1" noChangeArrowheads="1"/>
          </p:cNvPicPr>
          <p:nvPr/>
        </p:nvPicPr>
        <p:blipFill>
          <a:blip r:embed="rId2" cstate="print"/>
          <a:srcRect/>
          <a:stretch>
            <a:fillRect/>
          </a:stretch>
        </p:blipFill>
        <p:spPr bwMode="auto">
          <a:xfrm>
            <a:off x="5076056" y="692696"/>
            <a:ext cx="3360390" cy="5733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SAKRAMENTIT</a:t>
            </a:r>
            <a:endParaRPr lang="fi-FI" dirty="0"/>
          </a:p>
        </p:txBody>
      </p:sp>
      <p:sp>
        <p:nvSpPr>
          <p:cNvPr id="3" name="Sisällön paikkamerkki 2"/>
          <p:cNvSpPr>
            <a:spLocks noGrp="1"/>
          </p:cNvSpPr>
          <p:nvPr>
            <p:ph sz="half" idx="1"/>
          </p:nvPr>
        </p:nvSpPr>
        <p:spPr/>
        <p:txBody>
          <a:bodyPr>
            <a:normAutofit/>
          </a:bodyPr>
          <a:lstStyle/>
          <a:p>
            <a:pPr>
              <a:buNone/>
            </a:pPr>
            <a:endParaRPr lang="fi-FI" dirty="0" smtClean="0">
              <a:solidFill>
                <a:schemeClr val="tx2"/>
              </a:solidFill>
            </a:endParaRPr>
          </a:p>
          <a:p>
            <a:r>
              <a:rPr lang="fi-FI" b="1" dirty="0" smtClean="0"/>
              <a:t>Myös mysteerio</a:t>
            </a:r>
            <a:r>
              <a:rPr lang="fi-FI" dirty="0" smtClean="0"/>
              <a:t> </a:t>
            </a:r>
            <a:r>
              <a:rPr lang="fi-FI" dirty="0" smtClean="0"/>
              <a:t>eli ”salaisuus”. </a:t>
            </a:r>
          </a:p>
          <a:p>
            <a:pPr>
              <a:buNone/>
            </a:pPr>
            <a:endParaRPr lang="fi-FI" dirty="0" smtClean="0"/>
          </a:p>
          <a:p>
            <a:pPr>
              <a:buNone/>
            </a:pPr>
            <a:endParaRPr lang="fi-FI" dirty="0" smtClean="0"/>
          </a:p>
          <a:p>
            <a:r>
              <a:rPr lang="fi-FI" sz="2400" dirty="0" smtClean="0">
                <a:solidFill>
                  <a:schemeClr val="accent3">
                    <a:lumMod val="50000"/>
                  </a:schemeClr>
                </a:solidFill>
              </a:rPr>
              <a:t>Mihin näistä osallistutaan vain kerran, mihin useasti?</a:t>
            </a:r>
          </a:p>
        </p:txBody>
      </p:sp>
      <p:pic>
        <p:nvPicPr>
          <p:cNvPr id="5" name="Picture 2" descr="D:\ORTOBOXI\Kuvapankki nettiin\sakramentitTEKSTI.jpg"/>
          <p:cNvPicPr>
            <a:picLocks noGrp="1" noChangeAspect="1" noChangeArrowheads="1"/>
          </p:cNvPicPr>
          <p:nvPr>
            <p:ph sz="half" idx="2"/>
          </p:nvPr>
        </p:nvPicPr>
        <p:blipFill>
          <a:blip r:embed="rId2" cstate="print"/>
          <a:srcRect/>
          <a:stretch>
            <a:fillRect/>
          </a:stretch>
        </p:blipFill>
        <p:spPr bwMode="auto">
          <a:xfrm>
            <a:off x="4649143" y="1844824"/>
            <a:ext cx="4176464" cy="417646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620688"/>
            <a:ext cx="4038600" cy="5505475"/>
          </a:xfrm>
        </p:spPr>
        <p:txBody>
          <a:bodyPr/>
          <a:lstStyle/>
          <a:p>
            <a:r>
              <a:rPr lang="fi-FI" dirty="0" smtClean="0">
                <a:solidFill>
                  <a:schemeClr val="accent1"/>
                </a:solidFill>
              </a:rPr>
              <a:t>Anteeksiantamatonta on vain synti Pyhää Henkeä kohtaan.</a:t>
            </a:r>
          </a:p>
          <a:p>
            <a:pPr>
              <a:buNone/>
            </a:pPr>
            <a:endParaRPr lang="fi-FI" dirty="0" smtClean="0">
              <a:solidFill>
                <a:schemeClr val="accent1"/>
              </a:solidFill>
            </a:endParaRPr>
          </a:p>
          <a:p>
            <a:r>
              <a:rPr lang="fi-FI" dirty="0" smtClean="0">
                <a:solidFill>
                  <a:schemeClr val="accent1"/>
                </a:solidFill>
              </a:rPr>
              <a:t>Tällä tarkoitetaan paatumusta, jolloin Jumalasta ei </a:t>
            </a:r>
            <a:r>
              <a:rPr lang="fi-FI" dirty="0" smtClean="0">
                <a:solidFill>
                  <a:schemeClr val="accent1"/>
                </a:solidFill>
              </a:rPr>
              <a:t>välitetä. Silloin </a:t>
            </a:r>
            <a:r>
              <a:rPr lang="fi-FI" dirty="0" smtClean="0">
                <a:solidFill>
                  <a:schemeClr val="accent1"/>
                </a:solidFill>
              </a:rPr>
              <a:t>ihminen </a:t>
            </a:r>
            <a:r>
              <a:rPr lang="fi-FI" dirty="0" smtClean="0">
                <a:solidFill>
                  <a:schemeClr val="accent1"/>
                </a:solidFill>
              </a:rPr>
              <a:t>tavallaan kieltää itseltään anteeksiannon</a:t>
            </a:r>
            <a:r>
              <a:rPr lang="fi-FI" dirty="0" smtClean="0">
                <a:solidFill>
                  <a:schemeClr val="accent1"/>
                </a:solidFill>
              </a:rPr>
              <a:t>.</a:t>
            </a:r>
            <a:endParaRPr lang="fi-FI" dirty="0">
              <a:solidFill>
                <a:schemeClr val="accent1"/>
              </a:solidFill>
            </a:endParaRPr>
          </a:p>
        </p:txBody>
      </p:sp>
      <p:pic>
        <p:nvPicPr>
          <p:cNvPr id="5122" name="Picture 2" descr="D:\ORTOBOXI\Kuvapankki nettiin\pyhähenki.jpg"/>
          <p:cNvPicPr>
            <a:picLocks noGrp="1" noChangeAspect="1" noChangeArrowheads="1"/>
          </p:cNvPicPr>
          <p:nvPr>
            <p:ph sz="half" idx="2"/>
          </p:nvPr>
        </p:nvPicPr>
        <p:blipFill>
          <a:blip r:embed="rId2" cstate="print"/>
          <a:srcRect/>
          <a:stretch>
            <a:fillRect/>
          </a:stretch>
        </p:blipFill>
        <p:spPr bwMode="auto">
          <a:xfrm>
            <a:off x="5004048" y="1196752"/>
            <a:ext cx="3062618" cy="403244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548680"/>
            <a:ext cx="4038600" cy="5577483"/>
          </a:xfrm>
        </p:spPr>
        <p:txBody>
          <a:bodyPr>
            <a:normAutofit/>
          </a:bodyPr>
          <a:lstStyle/>
          <a:p>
            <a:r>
              <a:rPr lang="fi-FI" dirty="0" smtClean="0"/>
              <a:t>Katumuksen vastaanottavaa pappia sanotaan </a:t>
            </a:r>
            <a:r>
              <a:rPr lang="fi-FI" b="1" dirty="0" smtClean="0"/>
              <a:t>hengelliseksi isäksi tai rippi-isäksi</a:t>
            </a:r>
            <a:r>
              <a:rPr lang="fi-FI" dirty="0" smtClean="0"/>
              <a:t>.</a:t>
            </a:r>
          </a:p>
          <a:p>
            <a:pPr>
              <a:buNone/>
            </a:pPr>
            <a:endParaRPr lang="fi-FI" dirty="0" smtClean="0"/>
          </a:p>
          <a:p>
            <a:r>
              <a:rPr lang="fi-FI" dirty="0" smtClean="0">
                <a:solidFill>
                  <a:schemeClr val="accent1"/>
                </a:solidFill>
              </a:rPr>
              <a:t>Hänen kanssaan voi käydä muutoinkin keskusteluja hengellisestä elämästä.</a:t>
            </a:r>
          </a:p>
          <a:p>
            <a:pPr>
              <a:buNone/>
            </a:pPr>
            <a:endParaRPr lang="fi-FI" dirty="0" smtClean="0">
              <a:solidFill>
                <a:schemeClr val="accent1"/>
              </a:solidFill>
            </a:endParaRPr>
          </a:p>
          <a:p>
            <a:r>
              <a:rPr lang="fi-FI" dirty="0" smtClean="0">
                <a:solidFill>
                  <a:schemeClr val="accent1"/>
                </a:solidFill>
              </a:rPr>
              <a:t>Anteeksiantamus ei tule papilta, vaan Jumalalta. </a:t>
            </a:r>
            <a:endParaRPr lang="fi-FI" dirty="0">
              <a:solidFill>
                <a:schemeClr val="accent1"/>
              </a:solidFill>
            </a:endParaRPr>
          </a:p>
        </p:txBody>
      </p:sp>
      <p:sp>
        <p:nvSpPr>
          <p:cNvPr id="4" name="Sisällön paikkamerkki 3"/>
          <p:cNvSpPr>
            <a:spLocks noGrp="1"/>
          </p:cNvSpPr>
          <p:nvPr>
            <p:ph sz="half" idx="2"/>
          </p:nvPr>
        </p:nvSpPr>
        <p:spPr/>
        <p:txBody>
          <a:bodyPr>
            <a:normAutofit/>
          </a:bodyPr>
          <a:lstStyle/>
          <a:p>
            <a:pPr>
              <a:buNone/>
            </a:pPr>
            <a:r>
              <a:rPr lang="fi-FI" sz="1400" dirty="0" smtClean="0">
                <a:solidFill>
                  <a:schemeClr val="tx2"/>
                </a:solidFill>
              </a:rPr>
              <a:t>	</a:t>
            </a: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endParaRPr lang="fi-FI" sz="1400" dirty="0" smtClean="0">
              <a:solidFill>
                <a:schemeClr val="tx2"/>
              </a:solidFill>
            </a:endParaRPr>
          </a:p>
          <a:p>
            <a:pPr>
              <a:buNone/>
            </a:pPr>
            <a:r>
              <a:rPr lang="fi-FI" sz="1400" dirty="0" smtClean="0">
                <a:solidFill>
                  <a:schemeClr val="tx2"/>
                </a:solidFill>
              </a:rPr>
              <a:t>Maria Egyptiläinen ja munkki </a:t>
            </a:r>
            <a:r>
              <a:rPr lang="fi-FI" sz="1400" dirty="0" err="1" smtClean="0">
                <a:solidFill>
                  <a:schemeClr val="tx2"/>
                </a:solidFill>
              </a:rPr>
              <a:t>Zosimas</a:t>
            </a:r>
            <a:endParaRPr lang="fi-FI" sz="1400" dirty="0">
              <a:solidFill>
                <a:schemeClr val="tx2"/>
              </a:solidFill>
            </a:endParaRPr>
          </a:p>
        </p:txBody>
      </p:sp>
      <p:pic>
        <p:nvPicPr>
          <p:cNvPr id="11267" name="Picture 3" descr="D:\ORTOBOXI\Ortoboxi keskeneräiset\ikonit\Maria Egyptiläinen.jpg"/>
          <p:cNvPicPr>
            <a:picLocks noChangeAspect="1" noChangeArrowheads="1"/>
          </p:cNvPicPr>
          <p:nvPr/>
        </p:nvPicPr>
        <p:blipFill>
          <a:blip r:embed="rId2" cstate="print"/>
          <a:srcRect/>
          <a:stretch>
            <a:fillRect/>
          </a:stretch>
        </p:blipFill>
        <p:spPr bwMode="auto">
          <a:xfrm>
            <a:off x="4716016" y="1484784"/>
            <a:ext cx="3821516" cy="33843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p:txBody>
          <a:bodyPr/>
          <a:lstStyle/>
          <a:p>
            <a:pPr>
              <a:buNone/>
            </a:pPr>
            <a:endParaRPr lang="fi-FI" dirty="0" smtClean="0">
              <a:solidFill>
                <a:schemeClr val="tx2"/>
              </a:solidFill>
            </a:endParaRPr>
          </a:p>
          <a:p>
            <a:r>
              <a:rPr lang="fi-FI" dirty="0" smtClean="0">
                <a:solidFill>
                  <a:schemeClr val="accent1"/>
                </a:solidFill>
              </a:rPr>
              <a:t>Sakramentin määritelmä: toimitus</a:t>
            </a:r>
            <a:r>
              <a:rPr lang="fi-FI" dirty="0" smtClean="0">
                <a:solidFill>
                  <a:schemeClr val="accent1"/>
                </a:solidFill>
              </a:rPr>
              <a:t>, jossa Jumalan armovoima vaikuttaa. </a:t>
            </a:r>
            <a:endParaRPr lang="fi-FI" dirty="0">
              <a:solidFill>
                <a:schemeClr val="accent1"/>
              </a:solidFill>
            </a:endParaRPr>
          </a:p>
        </p:txBody>
      </p:sp>
      <p:pic>
        <p:nvPicPr>
          <p:cNvPr id="7" name="Picture 2" descr="D:\ELPI\Uusi kansio\_MG_0811.JPG"/>
          <p:cNvPicPr>
            <a:picLocks noGrp="1" noChangeAspect="1" noChangeArrowheads="1"/>
          </p:cNvPicPr>
          <p:nvPr>
            <p:ph sz="half" idx="2"/>
          </p:nvPr>
        </p:nvPicPr>
        <p:blipFill>
          <a:blip r:embed="rId2" cstate="print"/>
          <a:srcRect/>
          <a:stretch>
            <a:fillRect/>
          </a:stretch>
        </p:blipFill>
        <p:spPr bwMode="auto">
          <a:xfrm>
            <a:off x="5076056" y="1196752"/>
            <a:ext cx="3015423" cy="452596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476672"/>
            <a:ext cx="4038600" cy="5649491"/>
          </a:xfrm>
        </p:spPr>
        <p:txBody>
          <a:bodyPr>
            <a:normAutofit/>
          </a:bodyPr>
          <a:lstStyle/>
          <a:p>
            <a:endParaRPr lang="fi-FI" dirty="0" smtClean="0"/>
          </a:p>
          <a:p>
            <a:r>
              <a:rPr lang="fi-FI" dirty="0" smtClean="0"/>
              <a:t>S</a:t>
            </a:r>
            <a:r>
              <a:rPr lang="fi-FI" dirty="0" smtClean="0"/>
              <a:t>akramentteja  </a:t>
            </a:r>
            <a:r>
              <a:rPr lang="fi-FI" dirty="0" smtClean="0"/>
              <a:t>on 7.</a:t>
            </a:r>
          </a:p>
          <a:p>
            <a:endParaRPr lang="fi-FI" dirty="0" smtClean="0"/>
          </a:p>
          <a:p>
            <a:r>
              <a:rPr lang="fi-FI" dirty="0" smtClean="0">
                <a:solidFill>
                  <a:schemeClr val="accent1"/>
                </a:solidFill>
              </a:rPr>
              <a:t>On olemassa muitakin toimituksia, kuten vedenpyhitys, munkiksi tai nunnaksi vihkiminen tai hautaus.</a:t>
            </a:r>
            <a:endParaRPr lang="fi-FI" dirty="0">
              <a:solidFill>
                <a:schemeClr val="accent1"/>
              </a:solidFill>
            </a:endParaRPr>
          </a:p>
        </p:txBody>
      </p:sp>
      <p:pic>
        <p:nvPicPr>
          <p:cNvPr id="14338" name="Picture 2" descr="C:\Users\Kirsi\Desktop\boxiin\vedenpyhitysp.jpg"/>
          <p:cNvPicPr>
            <a:picLocks noGrp="1" noChangeAspect="1" noChangeArrowheads="1"/>
          </p:cNvPicPr>
          <p:nvPr>
            <p:ph sz="half" idx="2"/>
          </p:nvPr>
        </p:nvPicPr>
        <p:blipFill>
          <a:blip r:embed="rId2" cstate="print"/>
          <a:srcRect/>
          <a:stretch>
            <a:fillRect/>
          </a:stretch>
        </p:blipFill>
        <p:spPr bwMode="auto">
          <a:xfrm>
            <a:off x="4932040" y="1011331"/>
            <a:ext cx="3312368" cy="5051361"/>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solidFill>
                  <a:schemeClr val="accent1"/>
                </a:solidFill>
              </a:rPr>
              <a:t>Katumuksen sakramentti</a:t>
            </a:r>
            <a:endParaRPr lang="fi-FI" dirty="0">
              <a:solidFill>
                <a:schemeClr val="accent1"/>
              </a:solidFill>
            </a:endParaRPr>
          </a:p>
        </p:txBody>
      </p:sp>
      <p:pic>
        <p:nvPicPr>
          <p:cNvPr id="3" name="Kuva 2" descr="https://fbcdn-sphotos-a-a.akamaihd.net/hphotos-ak-frc1/538101_3024948143223_1064472962_n.jpg"/>
          <p:cNvPicPr/>
          <p:nvPr/>
        </p:nvPicPr>
        <p:blipFill>
          <a:blip r:embed="rId2" cstate="print"/>
          <a:srcRect/>
          <a:stretch>
            <a:fillRect/>
          </a:stretch>
        </p:blipFill>
        <p:spPr bwMode="auto">
          <a:xfrm>
            <a:off x="1331640" y="1340768"/>
            <a:ext cx="6184818" cy="4181475"/>
          </a:xfrm>
          <a:prstGeom prst="rect">
            <a:avLst/>
          </a:prstGeom>
          <a:noFill/>
          <a:ln w="9525">
            <a:noFill/>
            <a:miter lim="800000"/>
            <a:headEnd/>
            <a:tailEnd/>
          </a:ln>
        </p:spPr>
      </p:pic>
      <p:sp>
        <p:nvSpPr>
          <p:cNvPr id="5" name="Suorakulmio 4"/>
          <p:cNvSpPr/>
          <p:nvPr/>
        </p:nvSpPr>
        <p:spPr>
          <a:xfrm>
            <a:off x="1259632" y="5691157"/>
            <a:ext cx="6912768" cy="369332"/>
          </a:xfrm>
          <a:prstGeom prst="rect">
            <a:avLst/>
          </a:prstGeom>
        </p:spPr>
        <p:txBody>
          <a:bodyPr wrap="square">
            <a:spAutoFit/>
          </a:bodyPr>
          <a:lstStyle/>
          <a:p>
            <a:r>
              <a:rPr lang="fi-FI" dirty="0" smtClean="0">
                <a:solidFill>
                  <a:schemeClr val="accent1"/>
                </a:solidFill>
              </a:rPr>
              <a:t>(</a:t>
            </a:r>
            <a:r>
              <a:rPr lang="fi-FI" dirty="0" err="1" smtClean="0">
                <a:solidFill>
                  <a:schemeClr val="accent1"/>
                </a:solidFill>
              </a:rPr>
              <a:t>huom</a:t>
            </a:r>
            <a:r>
              <a:rPr lang="fi-FI" dirty="0" smtClean="0">
                <a:solidFill>
                  <a:schemeClr val="accent1"/>
                </a:solidFill>
              </a:rPr>
              <a:t>: kuvanmukaiset rippituolit löytyvät katolisesta kirkosta)</a:t>
            </a:r>
            <a:endParaRPr lang="fi-FI"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KATUMUKSEN SAKRAMENTTI</a:t>
            </a:r>
            <a:endParaRPr lang="fi-FI" dirty="0"/>
          </a:p>
        </p:txBody>
      </p:sp>
      <p:sp>
        <p:nvSpPr>
          <p:cNvPr id="3" name="Sisällön paikkamerkki 2"/>
          <p:cNvSpPr>
            <a:spLocks noGrp="1"/>
          </p:cNvSpPr>
          <p:nvPr>
            <p:ph sz="half" idx="1"/>
          </p:nvPr>
        </p:nvSpPr>
        <p:spPr/>
        <p:txBody>
          <a:bodyPr>
            <a:normAutofit/>
          </a:bodyPr>
          <a:lstStyle/>
          <a:p>
            <a:r>
              <a:rPr lang="fi-FI" dirty="0" smtClean="0">
                <a:solidFill>
                  <a:schemeClr val="accent1"/>
                </a:solidFill>
              </a:rPr>
              <a:t>Ihmisellä on vapaa </a:t>
            </a:r>
            <a:r>
              <a:rPr lang="fi-FI" dirty="0" smtClean="0">
                <a:solidFill>
                  <a:schemeClr val="accent1"/>
                </a:solidFill>
              </a:rPr>
              <a:t>tahto, mutta tuota </a:t>
            </a:r>
            <a:r>
              <a:rPr lang="fi-FI" dirty="0" smtClean="0">
                <a:solidFill>
                  <a:schemeClr val="accent1"/>
                </a:solidFill>
              </a:rPr>
              <a:t>vapautta voi käyttää väärin.</a:t>
            </a:r>
          </a:p>
          <a:p>
            <a:pPr>
              <a:buNone/>
            </a:pPr>
            <a:endParaRPr lang="fi-FI" dirty="0" smtClean="0"/>
          </a:p>
          <a:p>
            <a:r>
              <a:rPr lang="fi-FI" dirty="0" smtClean="0">
                <a:solidFill>
                  <a:schemeClr val="accent1"/>
                </a:solidFill>
              </a:rPr>
              <a:t>Voi tehdä väärin toista ihmistä tai Jumalaa kohtaan myös sanoin ja ajatuksin. </a:t>
            </a:r>
            <a:endParaRPr lang="fi-FI" dirty="0">
              <a:solidFill>
                <a:schemeClr val="accent1"/>
              </a:solidFill>
            </a:endParaRPr>
          </a:p>
        </p:txBody>
      </p:sp>
      <p:pic>
        <p:nvPicPr>
          <p:cNvPr id="5" name="Picture 2" descr="C:\Users\Kirsi\Desktop\boxiin\nyrkit.jpg"/>
          <p:cNvPicPr>
            <a:picLocks noGrp="1" noChangeAspect="1" noChangeArrowheads="1"/>
          </p:cNvPicPr>
          <p:nvPr>
            <p:ph sz="half" idx="2"/>
          </p:nvPr>
        </p:nvPicPr>
        <p:blipFill>
          <a:blip r:embed="rId2" cstate="print"/>
          <a:srcRect/>
          <a:stretch>
            <a:fillRect/>
          </a:stretch>
        </p:blipFill>
        <p:spPr bwMode="auto">
          <a:xfrm>
            <a:off x="4716016" y="1988840"/>
            <a:ext cx="3799417" cy="3024336"/>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620688"/>
            <a:ext cx="4038600" cy="5505475"/>
          </a:xfrm>
        </p:spPr>
        <p:txBody>
          <a:bodyPr>
            <a:normAutofit lnSpcReduction="10000"/>
          </a:bodyPr>
          <a:lstStyle/>
          <a:p>
            <a:r>
              <a:rPr lang="fi-FI" dirty="0" smtClean="0"/>
              <a:t>Väärät teot vievät eroon Jumalasta.</a:t>
            </a:r>
          </a:p>
          <a:p>
            <a:pPr>
              <a:buNone/>
            </a:pPr>
            <a:endParaRPr lang="fi-FI" dirty="0" smtClean="0"/>
          </a:p>
          <a:p>
            <a:r>
              <a:rPr lang="fi-FI" dirty="0" smtClean="0"/>
              <a:t>Jos pyytää anteeksi, saa anteeksi. </a:t>
            </a:r>
          </a:p>
          <a:p>
            <a:pPr>
              <a:buNone/>
            </a:pPr>
            <a:endParaRPr lang="fi-FI" dirty="0" smtClean="0"/>
          </a:p>
          <a:p>
            <a:r>
              <a:rPr lang="fi-FI" dirty="0" smtClean="0">
                <a:solidFill>
                  <a:schemeClr val="accent1"/>
                </a:solidFill>
              </a:rPr>
              <a:t>Tätä varten on olemassa sakramentti: katumus.</a:t>
            </a:r>
          </a:p>
          <a:p>
            <a:pPr>
              <a:buNone/>
            </a:pPr>
            <a:endParaRPr lang="fi-FI" dirty="0" smtClean="0"/>
          </a:p>
          <a:p>
            <a:r>
              <a:rPr lang="fi-FI" dirty="0" smtClean="0"/>
              <a:t>Käytyään myös nimiä synnintunnustus, synninpäästö tai rippi. </a:t>
            </a:r>
            <a:endParaRPr lang="fi-FI" dirty="0"/>
          </a:p>
        </p:txBody>
      </p:sp>
      <p:pic>
        <p:nvPicPr>
          <p:cNvPr id="7171" name="Picture 3" descr="D:\ORTOBOXI\Kuvapankki nettiin\Katedraali\OKMuut kuin ikonit\tuohuksetp.jpg"/>
          <p:cNvPicPr>
            <a:picLocks noGrp="1" noChangeAspect="1" noChangeArrowheads="1"/>
          </p:cNvPicPr>
          <p:nvPr>
            <p:ph sz="half" idx="2"/>
          </p:nvPr>
        </p:nvPicPr>
        <p:blipFill>
          <a:blip r:embed="rId2" cstate="print"/>
          <a:srcRect/>
          <a:stretch>
            <a:fillRect/>
          </a:stretch>
        </p:blipFill>
        <p:spPr bwMode="auto">
          <a:xfrm>
            <a:off x="5004048" y="1052736"/>
            <a:ext cx="3263916" cy="4525963"/>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404664"/>
            <a:ext cx="4038600" cy="5721499"/>
          </a:xfrm>
        </p:spPr>
        <p:txBody>
          <a:bodyPr/>
          <a:lstStyle/>
          <a:p>
            <a:r>
              <a:rPr lang="fi-FI" dirty="0" smtClean="0">
                <a:solidFill>
                  <a:schemeClr val="accent1"/>
                </a:solidFill>
              </a:rPr>
              <a:t>Katumuksen sakramentti on prosessi.</a:t>
            </a:r>
          </a:p>
          <a:p>
            <a:pPr>
              <a:buNone/>
            </a:pPr>
            <a:endParaRPr lang="fi-FI" dirty="0" smtClean="0">
              <a:solidFill>
                <a:schemeClr val="accent1"/>
              </a:solidFill>
            </a:endParaRPr>
          </a:p>
          <a:p>
            <a:r>
              <a:rPr lang="fi-FI" dirty="0" smtClean="0">
                <a:solidFill>
                  <a:schemeClr val="accent1"/>
                </a:solidFill>
              </a:rPr>
              <a:t>Ihminen tutkii itseään löytääkseen syntinsä.</a:t>
            </a:r>
          </a:p>
          <a:p>
            <a:pPr>
              <a:buNone/>
            </a:pPr>
            <a:endParaRPr lang="fi-FI" dirty="0" smtClean="0"/>
          </a:p>
          <a:p>
            <a:r>
              <a:rPr lang="fi-FI" dirty="0" smtClean="0"/>
              <a:t>Syntiä on myös kaduttava. Siitä on oltava harmissaan. </a:t>
            </a:r>
            <a:endParaRPr lang="fi-FI" dirty="0"/>
          </a:p>
        </p:txBody>
      </p:sp>
      <p:sp>
        <p:nvSpPr>
          <p:cNvPr id="4" name="Sisällön paikkamerkki 3"/>
          <p:cNvSpPr>
            <a:spLocks noGrp="1"/>
          </p:cNvSpPr>
          <p:nvPr>
            <p:ph sz="half" idx="2"/>
          </p:nvPr>
        </p:nvSpPr>
        <p:spPr/>
        <p:txBody>
          <a:bodyPr/>
          <a:lstStyle/>
          <a:p>
            <a:pPr>
              <a:buNone/>
            </a:pPr>
            <a:endParaRPr lang="fi-FI" dirty="0" smtClean="0"/>
          </a:p>
          <a:p>
            <a:pPr>
              <a:buNone/>
            </a:pPr>
            <a:endParaRPr lang="fi-FI"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sz="half" idx="1"/>
          </p:nvPr>
        </p:nvSpPr>
        <p:spPr>
          <a:xfrm>
            <a:off x="457200" y="692696"/>
            <a:ext cx="4038600" cy="5433467"/>
          </a:xfrm>
        </p:spPr>
        <p:txBody>
          <a:bodyPr>
            <a:normAutofit/>
          </a:bodyPr>
          <a:lstStyle/>
          <a:p>
            <a:r>
              <a:rPr lang="fi-FI" dirty="0" smtClean="0"/>
              <a:t>Mieltä painavat asiat</a:t>
            </a:r>
            <a:r>
              <a:rPr lang="fi-FI" dirty="0" smtClean="0"/>
              <a:t> </a:t>
            </a:r>
            <a:r>
              <a:rPr lang="fi-FI" dirty="0" smtClean="0"/>
              <a:t>tunnustetaan Jumalalle papin ollessa läsnä. </a:t>
            </a:r>
          </a:p>
          <a:p>
            <a:pPr>
              <a:buNone/>
            </a:pPr>
            <a:endParaRPr lang="fi-FI" dirty="0" smtClean="0">
              <a:solidFill>
                <a:schemeClr val="accent1"/>
              </a:solidFill>
            </a:endParaRPr>
          </a:p>
          <a:p>
            <a:r>
              <a:rPr lang="fi-FI" dirty="0" smtClean="0">
                <a:solidFill>
                  <a:schemeClr val="accent1"/>
                </a:solidFill>
              </a:rPr>
              <a:t>Papin edessä tapahtuva syntien tunnustaminen merkitsee myös voittoa </a:t>
            </a:r>
            <a:r>
              <a:rPr lang="fi-FI" dirty="0" smtClean="0">
                <a:solidFill>
                  <a:schemeClr val="accent1"/>
                </a:solidFill>
              </a:rPr>
              <a:t>omasta ylpeydestä</a:t>
            </a:r>
            <a:r>
              <a:rPr lang="fi-FI" dirty="0" smtClean="0">
                <a:solidFill>
                  <a:schemeClr val="accent1"/>
                </a:solidFill>
              </a:rPr>
              <a:t>.</a:t>
            </a:r>
          </a:p>
          <a:p>
            <a:pPr>
              <a:buNone/>
            </a:pPr>
            <a:endParaRPr lang="fi-FI" dirty="0" smtClean="0"/>
          </a:p>
        </p:txBody>
      </p:sp>
      <p:sp>
        <p:nvSpPr>
          <p:cNvPr id="4" name="Sisällön paikkamerkki 3"/>
          <p:cNvSpPr>
            <a:spLocks noGrp="1"/>
          </p:cNvSpPr>
          <p:nvPr>
            <p:ph sz="half" idx="2"/>
          </p:nvPr>
        </p:nvSpPr>
        <p:spPr/>
        <p:txBody>
          <a:bodyPr>
            <a:normAutofit/>
          </a:bodyPr>
          <a:lstStyle/>
          <a:p>
            <a:pPr>
              <a:buNone/>
            </a:pPr>
            <a:endParaRPr lang="fi-FI" dirty="0" smtClean="0"/>
          </a:p>
          <a:p>
            <a:pPr>
              <a:buNone/>
            </a:pPr>
            <a:r>
              <a:rPr lang="fi-FI" dirty="0" smtClean="0"/>
              <a:t>	</a:t>
            </a:r>
          </a:p>
          <a:p>
            <a:pPr>
              <a:buNone/>
            </a:pPr>
            <a:endParaRPr lang="fi-FI" dirty="0" smtClean="0"/>
          </a:p>
        </p:txBody>
      </p:sp>
      <p:pic>
        <p:nvPicPr>
          <p:cNvPr id="5" name="Picture 3" descr="C:\Users\Kirsi\Desktop\boxiin\pappi.jpg"/>
          <p:cNvPicPr>
            <a:picLocks noChangeAspect="1" noChangeArrowheads="1"/>
          </p:cNvPicPr>
          <p:nvPr/>
        </p:nvPicPr>
        <p:blipFill>
          <a:blip r:embed="rId2" cstate="print"/>
          <a:srcRect/>
          <a:stretch>
            <a:fillRect/>
          </a:stretch>
        </p:blipFill>
        <p:spPr bwMode="auto">
          <a:xfrm>
            <a:off x="4796987" y="1052736"/>
            <a:ext cx="3211005" cy="4824536"/>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432</Words>
  <Application>Microsoft Office PowerPoint</Application>
  <PresentationFormat>Näytössä katseltava diaesitys (4:3)</PresentationFormat>
  <Paragraphs>116</Paragraphs>
  <Slides>21</Slides>
  <Notes>0</Notes>
  <HiddenSlides>0</HiddenSlides>
  <MMClips>0</MMClips>
  <ScaleCrop>false</ScaleCrop>
  <HeadingPairs>
    <vt:vector size="4" baseType="variant">
      <vt:variant>
        <vt:lpstr>Teema</vt:lpstr>
      </vt:variant>
      <vt:variant>
        <vt:i4>1</vt:i4>
      </vt:variant>
      <vt:variant>
        <vt:lpstr>Dian otsikot</vt:lpstr>
      </vt:variant>
      <vt:variant>
        <vt:i4>21</vt:i4>
      </vt:variant>
    </vt:vector>
  </HeadingPairs>
  <TitlesOfParts>
    <vt:vector size="22" baseType="lpstr">
      <vt:lpstr>Office-teema</vt:lpstr>
      <vt:lpstr>Katumuksen sakramentti</vt:lpstr>
      <vt:lpstr>SAKRAMENTIT</vt:lpstr>
      <vt:lpstr> </vt:lpstr>
      <vt:lpstr> </vt:lpstr>
      <vt:lpstr>Katumuksen sakramentti</vt:lpstr>
      <vt:lpstr> KATUMUKSEN SAKRAMENTTI</vt:lpstr>
      <vt:lpstr> </vt:lpstr>
      <vt:lpstr> </vt:lpstr>
      <vt:lpstr> </vt:lpstr>
      <vt:lpstr> </vt:lpstr>
      <vt:lpstr> </vt:lpstr>
      <vt:lpstr> </vt:lpstr>
      <vt:lpstr> </vt:lpstr>
      <vt:lpstr> Sakramentin toimitus</vt:lpstr>
      <vt:lpstr> </vt:lpstr>
      <vt:lpstr>Keskustelun jälkeen pappi lukee seuraavan: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Katumuksen sakramentti</dc:title>
  <dc:creator>Kirsi Vuomajoki</dc:creator>
  <cp:lastModifiedBy>Sami</cp:lastModifiedBy>
  <cp:revision>33</cp:revision>
  <dcterms:created xsi:type="dcterms:W3CDTF">2012-05-29T16:21:51Z</dcterms:created>
  <dcterms:modified xsi:type="dcterms:W3CDTF">2016-12-01T04:26:04Z</dcterms:modified>
</cp:coreProperties>
</file>