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A3D6-8074-498D-AC20-A94F320800C3}" type="datetimeFigureOut">
              <a:rPr lang="fi-FI" smtClean="0"/>
              <a:pPr/>
              <a:t>16.8.2016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7704A-E791-4AF1-9C27-28BF2D59D1D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RAAMATTU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2051720" y="39330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dirty="0">
                <a:solidFill>
                  <a:schemeClr val="accent1"/>
                </a:solidFill>
              </a:rPr>
              <a:t>Muistiinpanot </a:t>
            </a:r>
            <a:r>
              <a:rPr lang="fi-FI" dirty="0" smtClean="0">
                <a:solidFill>
                  <a:schemeClr val="accent1"/>
                </a:solidFill>
              </a:rPr>
              <a:t>8. </a:t>
            </a:r>
            <a:r>
              <a:rPr lang="fi-FI" dirty="0">
                <a:solidFill>
                  <a:schemeClr val="accent1"/>
                </a:solidFill>
              </a:rPr>
              <a:t>luokan oppikirjan </a:t>
            </a:r>
            <a:r>
              <a:rPr lang="fi-FI" dirty="0" smtClean="0">
                <a:solidFill>
                  <a:schemeClr val="accent1"/>
                </a:solidFill>
              </a:rPr>
              <a:t>1. </a:t>
            </a:r>
            <a:r>
              <a:rPr lang="fi-FI" dirty="0">
                <a:solidFill>
                  <a:schemeClr val="accent1"/>
                </a:solidFill>
              </a:rPr>
              <a:t>kappaleeseen </a:t>
            </a:r>
          </a:p>
          <a:p>
            <a:pPr>
              <a:defRPr/>
            </a:pPr>
            <a:r>
              <a:rPr lang="fi-FI" dirty="0" smtClean="0">
                <a:solidFill>
                  <a:schemeClr val="accent1"/>
                </a:solidFill>
              </a:rPr>
              <a:t>(Sirpa </a:t>
            </a:r>
            <a:r>
              <a:rPr lang="fi-FI" dirty="0" err="1">
                <a:solidFill>
                  <a:schemeClr val="accent1"/>
                </a:solidFill>
              </a:rPr>
              <a:t>O</a:t>
            </a:r>
            <a:r>
              <a:rPr lang="fi-FI" dirty="0" err="1" smtClean="0">
                <a:solidFill>
                  <a:schemeClr val="accent1"/>
                </a:solidFill>
              </a:rPr>
              <a:t>kulov</a:t>
            </a:r>
            <a:r>
              <a:rPr lang="fi-FI" dirty="0" smtClean="0">
                <a:solidFill>
                  <a:schemeClr val="accent1"/>
                </a:solidFill>
              </a:rPr>
              <a:t>: raamattu ja uskontojen maailma) </a:t>
            </a:r>
            <a:endParaRPr lang="fi-FI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i-FI" dirty="0">
                <a:solidFill>
                  <a:schemeClr val="accent1"/>
                </a:solidFill>
              </a:rPr>
              <a:t>Kuvat: </a:t>
            </a:r>
            <a:r>
              <a:rPr lang="fi-FI" dirty="0" err="1">
                <a:solidFill>
                  <a:schemeClr val="accent1"/>
                </a:solidFill>
              </a:rPr>
              <a:t>www.ortoboxi.fi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" name="Picture 2" descr="D:\KIRSI\Kuvitukset\Ullan nettisivut\Bannerit\logopienennet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517232"/>
            <a:ext cx="3119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Raamatun alkukielet ovat: </a:t>
            </a:r>
          </a:p>
          <a:p>
            <a:pPr lvl="1"/>
            <a:r>
              <a:rPr lang="fi-FI" dirty="0" smtClean="0"/>
              <a:t>Heprea</a:t>
            </a:r>
          </a:p>
          <a:p>
            <a:pPr lvl="1"/>
            <a:r>
              <a:rPr lang="fi-FI" dirty="0" smtClean="0"/>
              <a:t>Aramea</a:t>
            </a:r>
          </a:p>
          <a:p>
            <a:pPr lvl="1"/>
            <a:r>
              <a:rPr lang="fi-FI" dirty="0" smtClean="0"/>
              <a:t>Kreikka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Osia Raamatusta on käännetty yli 2400 kielelle.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Raamattu on periaatteessa saatavilla kokonaan tai osittain 98 prosentille maailman väestöstä.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Kuvassa Raamatun kirjoitusta stadin slangilla. </a:t>
            </a:r>
          </a:p>
          <a:p>
            <a:endParaRPr lang="fi-FI" dirty="0"/>
          </a:p>
        </p:txBody>
      </p:sp>
      <p:pic>
        <p:nvPicPr>
          <p:cNvPr id="5" name="Picture 2" descr="D:\ORTOBOXI\Kuvapankki nettiin\stadinslang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45984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Raamattu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Sana tulee kreikan kielestä.</a:t>
            </a:r>
          </a:p>
          <a:p>
            <a:endParaRPr lang="fi-FI" sz="2400" b="1" i="1" dirty="0"/>
          </a:p>
          <a:p>
            <a:r>
              <a:rPr lang="fi-FI" sz="2400" b="1" i="1" dirty="0" err="1" smtClean="0"/>
              <a:t>Ta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grammata</a:t>
            </a:r>
            <a:r>
              <a:rPr lang="fi-FI" sz="2400" b="1" i="1" dirty="0" smtClean="0"/>
              <a:t> </a:t>
            </a:r>
            <a:r>
              <a:rPr lang="fi-FI" sz="2400" dirty="0" smtClean="0"/>
              <a:t>= kirjoitukset</a:t>
            </a:r>
          </a:p>
          <a:p>
            <a:endParaRPr lang="fi-FI" sz="2400" dirty="0">
              <a:solidFill>
                <a:schemeClr val="accent1"/>
              </a:solidFill>
            </a:endParaRPr>
          </a:p>
          <a:p>
            <a:r>
              <a:rPr lang="fi-FI" sz="2400" dirty="0" smtClean="0">
                <a:solidFill>
                  <a:schemeClr val="accent1"/>
                </a:solidFill>
              </a:rPr>
              <a:t>Tuli suomen kieleen idästä.</a:t>
            </a:r>
          </a:p>
          <a:p>
            <a:pPr>
              <a:buNone/>
            </a:pPr>
            <a:endParaRPr lang="fi-FI" sz="2400" dirty="0"/>
          </a:p>
        </p:txBody>
      </p:sp>
      <p:pic>
        <p:nvPicPr>
          <p:cNvPr id="7170" name="Picture 2" descr="D:\ORTOBOXI\Kuvapankki nettiin\_MG_9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Suurin osa teksteistä säilyi aluksi </a:t>
            </a:r>
            <a:r>
              <a:rPr lang="fi-FI" b="1" dirty="0" smtClean="0"/>
              <a:t>suullisena perimätietona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Miksi?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Luku- ja kirjoitustaito olivat harvinaisia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Kirjoitusvälineet olivat kalliita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D:\ORTOBOXI\Kuvapankki nettiin\SEmppa ja kulttuurikeskus\_MG_3642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218" y="1600200"/>
            <a:ext cx="28405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Pitkän ajan kuluessa kirjoitukset koottiin yhteen.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Syntyi Raamatun ”sisällysluettelo” eli </a:t>
            </a:r>
            <a:r>
              <a:rPr lang="fi-FI" b="1" dirty="0" smtClean="0"/>
              <a:t>kaanon.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8195" name="Picture 3" descr="D:\ORTOBOXI\Kuvapankki nettiin\raamatun sisluettel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488" y="1484784"/>
            <a:ext cx="2872888" cy="4313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Kuinka </a:t>
            </a:r>
            <a:r>
              <a:rPr lang="fi-FI" dirty="0" err="1" smtClean="0">
                <a:solidFill>
                  <a:schemeClr val="accent1"/>
                </a:solidFill>
              </a:rPr>
              <a:t>ort</a:t>
            </a:r>
            <a:r>
              <a:rPr lang="fi-FI" dirty="0" smtClean="0">
                <a:solidFill>
                  <a:schemeClr val="accent1"/>
                </a:solidFill>
              </a:rPr>
              <a:t>. kirkko tulkitsee Raamattua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Raamattua ei tulkita sanatarkasti, vaan </a:t>
            </a:r>
            <a:r>
              <a:rPr lang="fi-FI" b="1" dirty="0" smtClean="0"/>
              <a:t>kokonaisuutena</a:t>
            </a:r>
            <a:r>
              <a:rPr lang="fi-FI" dirty="0" smtClean="0"/>
              <a:t>!</a:t>
            </a:r>
          </a:p>
          <a:p>
            <a:endParaRPr lang="fi-FI" dirty="0"/>
          </a:p>
          <a:p>
            <a:r>
              <a:rPr lang="fi-FI" dirty="0" smtClean="0"/>
              <a:t>Yksittäisellä jakeella ei voi perustella asioita tyhjentävästi. 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Asiayhteys on huomioitava.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1800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1800" dirty="0">
                <a:solidFill>
                  <a:schemeClr val="accent1"/>
                </a:solidFill>
              </a:rPr>
              <a:t>	</a:t>
            </a: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1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1800" dirty="0">
                <a:solidFill>
                  <a:schemeClr val="accent1"/>
                </a:solidFill>
              </a:rPr>
              <a:t>	</a:t>
            </a:r>
            <a:r>
              <a:rPr lang="fi-FI" sz="1800" dirty="0" smtClean="0">
                <a:solidFill>
                  <a:schemeClr val="accent1"/>
                </a:solidFill>
              </a:rPr>
              <a:t>Raamattu on kuin ikoni. Kuvaa ei voi pilkkoa ilman että kokonaisuus katoaa. </a:t>
            </a:r>
            <a:endParaRPr lang="fi-FI" sz="1800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D:\ORTOBOXI\Kuvapankki nettiin\ikonit\Kristus kaikkivalt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520280" cy="3176905"/>
          </a:xfrm>
          <a:prstGeom prst="rect">
            <a:avLst/>
          </a:prstGeom>
          <a:noFill/>
        </p:spPr>
      </p:pic>
      <p:pic>
        <p:nvPicPr>
          <p:cNvPr id="2052" name="Picture 4" descr="D:\ORTOBOXI\Kuvapankki nettiin\ikonit\Kristus kaikkivaltias 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60848"/>
            <a:ext cx="1440160" cy="184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Raamatun ajan maailmaan on syytä perehtyä.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Mitä kirjoittaja on halunnut sanoa tekstillään omana aikanaan?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sz="2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i-FI" sz="2000" dirty="0">
                <a:solidFill>
                  <a:schemeClr val="accent1"/>
                </a:solidFill>
              </a:rPr>
              <a:t>	</a:t>
            </a:r>
            <a:r>
              <a:rPr lang="fi-FI" sz="1800" dirty="0" smtClean="0">
                <a:solidFill>
                  <a:schemeClr val="accent1"/>
                </a:solidFill>
              </a:rPr>
              <a:t>Evankelista Markus kirjoitti tekstinsä ihmisille, joiden hän oletti olevan tietämättömiä juutalaisista tavoista. </a:t>
            </a:r>
            <a:endParaRPr lang="fi-FI" sz="1800" dirty="0">
              <a:solidFill>
                <a:schemeClr val="accent1"/>
              </a:solidFill>
            </a:endParaRPr>
          </a:p>
        </p:txBody>
      </p:sp>
      <p:pic>
        <p:nvPicPr>
          <p:cNvPr id="5123" name="Picture 3" descr="D:\ORTOBOXI\Kuvapankki nettiin\ikonit\Ev Marku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2598796" cy="3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Jumalan sanaa?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Kirkon opetuksen mukaan kirjoitukset ovat syntyneet </a:t>
            </a:r>
            <a:r>
              <a:rPr lang="fi-FI" b="1" dirty="0" smtClean="0"/>
              <a:t>Jumalan tahdosta ja Pyhän Hengen inspiraatiosta.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Kirjoittajan oma tyyli näkyy tekstistä. </a:t>
            </a:r>
          </a:p>
        </p:txBody>
      </p:sp>
      <p:pic>
        <p:nvPicPr>
          <p:cNvPr id="6146" name="Picture 2" descr="D:\ORTOBOXI\Kuvapankki nettiin\evankeliu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4250"/>
            <a:ext cx="4038600" cy="3597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Raamattu on kirkon kirja.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Se on kirkon hyväksymä ja käyttämä. </a:t>
            </a:r>
          </a:p>
        </p:txBody>
      </p:sp>
      <p:pic>
        <p:nvPicPr>
          <p:cNvPr id="4098" name="Picture 2" descr="D:\ORTOBOXI\Kuvapankki nettiin\SEmppa ja kulttuurikeskus\pergament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717" y="1600200"/>
            <a:ext cx="27995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Raamatusta ei pidä hakea tieteellisiä selityksiä esim. luonnontieteeseen.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Maailman syntyyn liittyvissä kysymyksissä se vastaa kysymykseen ”kuka loi”.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uvapankki nettiin\Luontokuvia\IMG_2011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452018"/>
            <a:ext cx="3317281" cy="442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207</Words>
  <Application>Microsoft Office PowerPoint</Application>
  <PresentationFormat>Näytössä katseltava diaesitys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RAAMATTU</vt:lpstr>
      <vt:lpstr>Raamattu</vt:lpstr>
      <vt:lpstr> </vt:lpstr>
      <vt:lpstr> </vt:lpstr>
      <vt:lpstr>Kuinka ort. kirkko tulkitsee Raamattua</vt:lpstr>
      <vt:lpstr> </vt:lpstr>
      <vt:lpstr>Jumalan sanaa?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RAAMATTU</dc:title>
  <dc:creator>Sami</dc:creator>
  <cp:lastModifiedBy>Sami</cp:lastModifiedBy>
  <cp:revision>9</cp:revision>
  <dcterms:created xsi:type="dcterms:W3CDTF">2013-08-06T07:14:26Z</dcterms:created>
  <dcterms:modified xsi:type="dcterms:W3CDTF">2016-08-16T09:05:03Z</dcterms:modified>
</cp:coreProperties>
</file>