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9EC0-8EC8-4D2C-B1E7-0BFF3B3906C2}" type="datetimeFigureOut">
              <a:rPr lang="fi-FI" smtClean="0"/>
              <a:pPr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3CA8-308F-4BA7-8805-44CB087162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9EC0-8EC8-4D2C-B1E7-0BFF3B3906C2}" type="datetimeFigureOut">
              <a:rPr lang="fi-FI" smtClean="0"/>
              <a:pPr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3CA8-308F-4BA7-8805-44CB087162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9EC0-8EC8-4D2C-B1E7-0BFF3B3906C2}" type="datetimeFigureOut">
              <a:rPr lang="fi-FI" smtClean="0"/>
              <a:pPr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3CA8-308F-4BA7-8805-44CB087162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9EC0-8EC8-4D2C-B1E7-0BFF3B3906C2}" type="datetimeFigureOut">
              <a:rPr lang="fi-FI" smtClean="0"/>
              <a:pPr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3CA8-308F-4BA7-8805-44CB087162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9EC0-8EC8-4D2C-B1E7-0BFF3B3906C2}" type="datetimeFigureOut">
              <a:rPr lang="fi-FI" smtClean="0"/>
              <a:pPr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3CA8-308F-4BA7-8805-44CB087162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9EC0-8EC8-4D2C-B1E7-0BFF3B3906C2}" type="datetimeFigureOut">
              <a:rPr lang="fi-FI" smtClean="0"/>
              <a:pPr/>
              <a:t>21.10.2015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3CA8-308F-4BA7-8805-44CB087162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9EC0-8EC8-4D2C-B1E7-0BFF3B3906C2}" type="datetimeFigureOut">
              <a:rPr lang="fi-FI" smtClean="0"/>
              <a:pPr/>
              <a:t>21.10.2015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3CA8-308F-4BA7-8805-44CB087162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9EC0-8EC8-4D2C-B1E7-0BFF3B3906C2}" type="datetimeFigureOut">
              <a:rPr lang="fi-FI" smtClean="0"/>
              <a:pPr/>
              <a:t>21.10.2015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3CA8-308F-4BA7-8805-44CB087162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9EC0-8EC8-4D2C-B1E7-0BFF3B3906C2}" type="datetimeFigureOut">
              <a:rPr lang="fi-FI" smtClean="0"/>
              <a:pPr/>
              <a:t>21.10.2015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3CA8-308F-4BA7-8805-44CB087162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9EC0-8EC8-4D2C-B1E7-0BFF3B3906C2}" type="datetimeFigureOut">
              <a:rPr lang="fi-FI" smtClean="0"/>
              <a:pPr/>
              <a:t>21.10.2015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3CA8-308F-4BA7-8805-44CB087162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9EC0-8EC8-4D2C-B1E7-0BFF3B3906C2}" type="datetimeFigureOut">
              <a:rPr lang="fi-FI" smtClean="0"/>
              <a:pPr/>
              <a:t>21.10.2015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3CA8-308F-4BA7-8805-44CB087162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F9EC0-8EC8-4D2C-B1E7-0BFF3B3906C2}" type="datetimeFigureOut">
              <a:rPr lang="fi-FI" smtClean="0"/>
              <a:pPr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C3CA8-308F-4BA7-8805-44CB087162F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Kirkon hallinto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1"/>
                </a:solidFill>
              </a:rPr>
              <a:t>Diakonit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Avustivat jumalanpalveluksissa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Vastasivat avustustyöstä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5" name="Picture 2" descr="D:\KIRSI\Kuvitukset\Ullan nettisivut\Isä Miihkali\valmiit\IMG_00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702" y="1600200"/>
            <a:ext cx="302159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1"/>
                </a:solidFill>
              </a:rPr>
              <a:t>Metropoliitta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Maakunnan pääkaupungin piispa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Johti maakunnan piispainkokousta.</a:t>
            </a:r>
          </a:p>
          <a:p>
            <a:pPr lvl="1"/>
            <a:endParaRPr lang="fi-FI" dirty="0"/>
          </a:p>
          <a:p>
            <a:pPr lvl="1">
              <a:buNone/>
            </a:pP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Paikalliskirkon yhteisistä asioista päätettiin paikallisissa kirkolliskokouksissa eli </a:t>
            </a:r>
            <a:r>
              <a:rPr lang="fi-FI" b="1" dirty="0" smtClean="0"/>
              <a:t>synodeissa</a:t>
            </a:r>
            <a:r>
              <a:rPr lang="fi-FI" dirty="0" smtClean="0"/>
              <a:t>. </a:t>
            </a:r>
          </a:p>
          <a:p>
            <a:endParaRPr lang="fi-FI" dirty="0"/>
          </a:p>
          <a:p>
            <a:r>
              <a:rPr lang="fi-FI" dirty="0" smtClean="0"/>
              <a:t>Lue kappale 6 ja tee tehtävät 3 ja 4. </a:t>
            </a:r>
          </a:p>
          <a:p>
            <a:r>
              <a:rPr lang="fi-FI" dirty="0" smtClean="0"/>
              <a:t>Lisätehtäväksi hae moniste opelta.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K</a:t>
            </a:r>
            <a:r>
              <a:rPr lang="fi-FI" dirty="0" smtClean="0"/>
              <a:t>irkko oli jakaantunut viiteen </a:t>
            </a:r>
            <a:r>
              <a:rPr lang="fi-FI" b="1" dirty="0" smtClean="0"/>
              <a:t>patriarkaattiin.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Niiden johtavia piispoja kutsuttiin </a:t>
            </a:r>
            <a:r>
              <a:rPr lang="fi-FI" b="1" dirty="0" smtClean="0"/>
              <a:t>patriarkoiksi</a:t>
            </a:r>
            <a:r>
              <a:rPr lang="fi-FI" dirty="0" smtClean="0"/>
              <a:t>. 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4098" name="Picture 2" descr="D:\ORTOBOXI\Kuvapankki nettiin\OKSuomen kirkkohistoria\piis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024336" cy="3490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Patriarkaatit:</a:t>
            </a:r>
            <a:br>
              <a:rPr lang="fi-FI" dirty="0" smtClean="0"/>
            </a:br>
            <a:r>
              <a:rPr lang="fi-FI" sz="2800" dirty="0" smtClean="0"/>
              <a:t>Konstantinopoli, Rooma, Jerusalem, Antiokia, Aleksandria</a:t>
            </a:r>
            <a:endParaRPr lang="fi-FI" dirty="0"/>
          </a:p>
        </p:txBody>
      </p:sp>
      <p:pic>
        <p:nvPicPr>
          <p:cNvPr id="1026" name="Picture 2" descr="D:\ORTOBOXI\Kartat\Patriarkaattien paik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887" y="1340768"/>
            <a:ext cx="6896489" cy="4972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Kenelläkään ei ollut ehdotonta valtaa toisiin kirkkoihin.</a:t>
            </a:r>
          </a:p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Rooman piispa alkoi korostaa asemaansa, koska Rooman piispa oli apostoli Pietarin seuraaja.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Jeesus oli määrännyt Pietarin apostolien johtajaksi. </a:t>
            </a:r>
          </a:p>
          <a:p>
            <a:endParaRPr lang="fi-FI" dirty="0"/>
          </a:p>
        </p:txBody>
      </p:sp>
      <p:pic>
        <p:nvPicPr>
          <p:cNvPr id="2050" name="Picture 2" descr="D:\ORTOBOXI\Kuvapankki nettiin\ikonit\PIETAR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5" y="1556792"/>
            <a:ext cx="3015865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Konstantinopolin patriarkka taas oli </a:t>
            </a:r>
            <a:r>
              <a:rPr lang="fi-FI" b="1" i="1" dirty="0" err="1" smtClean="0"/>
              <a:t>primus</a:t>
            </a:r>
            <a:r>
              <a:rPr lang="fi-FI" b="1" i="1" dirty="0" smtClean="0"/>
              <a:t> inter </a:t>
            </a:r>
            <a:r>
              <a:rPr lang="fi-FI" b="1" i="1" dirty="0" err="1" smtClean="0"/>
              <a:t>pares</a:t>
            </a:r>
            <a:r>
              <a:rPr lang="fi-FI" b="1" i="1" dirty="0" smtClean="0"/>
              <a:t> </a:t>
            </a:r>
            <a:r>
              <a:rPr lang="fi-FI" dirty="0" smtClean="0"/>
              <a:t>eli ensimmäinen vertaistensa joukossa.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Se ei merkinnyt hallinnollista valtaa muihin.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D:\ORTOBOXI\Kuvapankki nettiin\OKSuomen kirkkohistoria\paavi ja patriark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3813048" cy="4187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4038600" cy="5534075"/>
          </a:xfrm>
        </p:spPr>
        <p:txBody>
          <a:bodyPr/>
          <a:lstStyle/>
          <a:p>
            <a:pPr>
              <a:buNone/>
            </a:pPr>
            <a:endParaRPr lang="fi-FI" dirty="0" smtClean="0"/>
          </a:p>
          <a:p>
            <a:r>
              <a:rPr lang="fi-FI" dirty="0" smtClean="0"/>
              <a:t>Patriarkaatti</a:t>
            </a:r>
          </a:p>
          <a:p>
            <a:pPr lvl="1"/>
            <a:r>
              <a:rPr lang="fi-FI" dirty="0" smtClean="0"/>
              <a:t>Hiippakunnat</a:t>
            </a:r>
          </a:p>
          <a:p>
            <a:pPr lvl="2"/>
            <a:r>
              <a:rPr lang="fi-FI" dirty="0" smtClean="0"/>
              <a:t>Seurakunnat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  <a:p>
            <a:r>
              <a:rPr lang="fi-FI" dirty="0" smtClean="0"/>
              <a:t>Patriarkka</a:t>
            </a:r>
          </a:p>
          <a:p>
            <a:pPr lvl="1"/>
            <a:r>
              <a:rPr lang="fi-FI" dirty="0" smtClean="0"/>
              <a:t>Piispat</a:t>
            </a:r>
          </a:p>
          <a:p>
            <a:pPr lvl="2"/>
            <a:r>
              <a:rPr lang="fi-FI" smtClean="0"/>
              <a:t>Presbyteerit</a:t>
            </a: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1"/>
                </a:solidFill>
              </a:rPr>
              <a:t>Piispat 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vastasivat oman alueensa taloudesta 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valitsivat ja vihkivät papit</a:t>
            </a:r>
          </a:p>
          <a:p>
            <a:pPr lvl="1"/>
            <a:r>
              <a:rPr lang="fi-FI" dirty="0">
                <a:solidFill>
                  <a:schemeClr val="accent1"/>
                </a:solidFill>
              </a:rPr>
              <a:t>h</a:t>
            </a:r>
            <a:r>
              <a:rPr lang="fi-FI" dirty="0" smtClean="0">
                <a:solidFill>
                  <a:schemeClr val="accent1"/>
                </a:solidFill>
              </a:rPr>
              <a:t>uolehtivat opin puhtaudesta</a:t>
            </a:r>
          </a:p>
          <a:p>
            <a:pPr lvl="1"/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1"/>
                </a:solidFill>
              </a:rPr>
              <a:t>Presbyteerit </a:t>
            </a:r>
            <a:r>
              <a:rPr lang="fi-FI" dirty="0" smtClean="0">
                <a:solidFill>
                  <a:schemeClr val="accent1"/>
                </a:solidFill>
              </a:rPr>
              <a:t>(seurakunnan vanhin)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Jumalanpalvelukset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Talous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diakoniatyö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5" name="Picture 2" descr="D:\KIRSI\Kuvitukset\Ullan nettisivut\Isä Miihkali\valmiit\IMG_00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702" y="1600200"/>
            <a:ext cx="302159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145</Words>
  <Application>Microsoft Office PowerPoint</Application>
  <PresentationFormat>Näytössä katseltava diaesitys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Kirkon hallinto</vt:lpstr>
      <vt:lpstr> </vt:lpstr>
      <vt:lpstr>Patriarkaatit: Konstantinopoli, Rooma, Jerusalem, Antiokia, Aleksandria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Kirkon hallinto</dc:title>
  <dc:creator>Sami</dc:creator>
  <cp:lastModifiedBy>Kirsi Vuomajoki</cp:lastModifiedBy>
  <cp:revision>8</cp:revision>
  <dcterms:created xsi:type="dcterms:W3CDTF">2012-10-01T13:41:25Z</dcterms:created>
  <dcterms:modified xsi:type="dcterms:W3CDTF">2015-10-21T09:58:32Z</dcterms:modified>
</cp:coreProperties>
</file>