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0" r:id="rId6"/>
    <p:sldId id="273" r:id="rId7"/>
    <p:sldId id="269" r:id="rId8"/>
    <p:sldId id="26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71" r:id="rId19"/>
    <p:sldId id="274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30F42A-E4BE-418F-B80C-E79EDA5D04CB}" v="705" dt="2021-04-16T09:57:09.123"/>
    <p1510:client id="{0EBDFB57-928C-49EE-9AD7-0AFE9777737D}" v="1" dt="2021-04-16T09:44:01.137"/>
    <p1510:client id="{2DF8EBB4-C74F-3286-D3BF-40F2EB965674}" v="209" dt="2021-04-09T09:59:09.414"/>
    <p1510:client id="{3264195F-799F-4963-891F-3F45FFF85CDB}" v="33" dt="2021-04-16T09:45:23.639"/>
    <p1510:client id="{35317A39-C1F3-4750-9C84-7A53A719BB52}" v="24" dt="2021-04-09T09:39:09.733"/>
    <p1510:client id="{36C84753-694B-4E2D-8923-F1D6E2E2532A}" v="6" dt="2021-04-09T09:40:31.592"/>
    <p1510:client id="{3DF65872-9637-4AE8-BF52-761FD7E7700D}" v="20" dt="2021-04-09T09:33:53.560"/>
    <p1510:client id="{46E8FD66-FC8E-48BC-B029-E4417860E061}" v="7" dt="2021-04-09T09:39:04.987"/>
    <p1510:client id="{47D3ADB8-46A6-4031-93D2-3F4C6E31E2E9}" v="155" dt="2021-04-16T09:32:58.847"/>
    <p1510:client id="{4AC94719-7ACE-49BF-9431-0B2019A04414}" v="6" dt="2021-04-09T09:44:58.240"/>
    <p1510:client id="{4C2534F0-72CE-419A-BABE-9935AB97F335}" v="31" dt="2021-04-09T09:45:52.131"/>
    <p1510:client id="{5D820407-88ED-48CB-83DD-CD5FE8627C50}" v="222" dt="2021-04-16T09:46:25.574"/>
    <p1510:client id="{6B4D4116-3487-4167-A551-B47DAE9E0744}" v="2468" dt="2021-05-11T09:05:55.282"/>
    <p1510:client id="{6E4811C0-46A8-4015-BB5C-2C426A5B127E}" v="5" dt="2021-04-16T09:56:41.466"/>
    <p1510:client id="{72268C0D-1ADD-4A81-AA8C-56B3947BC74A}" v="42" dt="2021-04-09T09:39:12.632"/>
    <p1510:client id="{73A52F60-CBB2-48E7-A9D4-87893F55578F}" v="1" dt="2021-04-09T09:43:32.041"/>
    <p1510:client id="{84147C0B-CD62-428C-81BB-983DEA7179FE}" v="5" dt="2021-04-09T09:49:13.911"/>
    <p1510:client id="{992BDB34-BDDD-4190-923B-50A037B40C4C}" v="452" dt="2021-04-09T09:59:22.012"/>
    <p1510:client id="{9EB82805-AE48-4535-83C0-607B8E7F2A8C}" v="210" dt="2021-04-09T10:00:03.025"/>
    <p1510:client id="{B5B79CED-2762-4A89-AB87-AC86AF343A7A}" v="99" dt="2021-04-09T09:43:26.717"/>
    <p1510:client id="{C04B957B-0D14-4C08-94C7-F17519A50DC8}" v="4" dt="2021-04-16T09:54:51.031"/>
    <p1510:client id="{C257B786-B670-46FF-8A45-5C33C4A1257F}" v="290" dt="2021-04-23T09:00:57.667"/>
    <p1510:client id="{C9EF5136-6416-4471-9E79-A9FF3AA04313}" v="175" dt="2021-04-09T09:54:12.477"/>
    <p1510:client id="{CC6FF56D-7527-4AEB-8C7B-FE51EAE9BA3F}" v="27" dt="2021-04-09T09:51:57.065"/>
    <p1510:client id="{CC726345-268C-42C2-B5D9-34FB3802F043}" v="364" dt="2021-04-16T09:41:52.069"/>
    <p1510:client id="{CE06280B-D497-4B0F-9B43-0F6FBC13B4F0}" v="204" dt="2021-04-09T09:57:39.536"/>
    <p1510:client id="{E9333822-4103-42BC-9194-0142BCC58BA7}" v="62" dt="2021-04-09T09:45:32.350"/>
    <p1510:client id="{F1580960-16EC-410B-955C-C3B8DC9F9FD3}" v="28" dt="2021-04-09T09:37:03.300"/>
    <p1510:client id="{F4643921-5406-4262-A857-DFB0967DAA27}" v="3" dt="2021-04-09T09:59:31.39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ABF527-0390-4185-95F5-575A1F1BF3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E04AA794-95A2-45F1-B448-9E55A604C7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2572E22-A9DC-4294-BE22-4291A396F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A6BCDF5-190B-415D-9E7A-085515614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DB81687-655D-4749-8465-8BDD504A1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71575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FEA49F-62B0-43F5-BE4B-962ACF768D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C898249-C8BD-4DD4-A5C2-E22EFA693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10B0726-F860-4AA8-8960-A192D7AA8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AABDF04-8510-4E73-9E49-9A4228091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19792DC-D803-46B3-B51D-97353B53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26510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790F4557-5E96-4460-A63C-9B81C988B4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242E925-24C9-423A-82F7-3D39765ACC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2F6263D-8049-41D8-AA94-E3AF6AE66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C85C6FD-7D29-4761-AE39-2F90936BF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9A02136-8D54-4707-8946-CA83837E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4280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0CE72C-D2BB-4B50-9B20-90180A1A5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F635768-36C9-44A7-A45E-A927C24B7F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221307B-176F-4FFE-90BB-895E1B9D1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AC36352-4695-428F-93B1-1685CE64D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6239BD4-9F40-4DEE-95FF-DA208083F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7870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B2C867-BB52-446D-B9FE-0E9DE385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6726C30-81C6-496C-B037-B270019B2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2D4B078-F81C-4D98-9600-13C88925F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55439C4-13BD-403D-9646-7F299C209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78EAF12-2EDF-4E92-B645-63892E35F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23846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06BB5C-1F2B-4CD3-BE82-88D5A4701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044591B-E12B-498F-B21C-65E551494D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D7E07CC5-269B-4BDC-98E1-3D0CCD635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4176229-B105-4EFE-953F-72A25EBD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D326580-F255-465C-BDF3-B5DA4BCDD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0642BB2-73A5-40DA-B477-07D498C21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1596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4DE9F3-62B9-4D04-A36C-AB5E523A0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764279B-DDF9-4CCE-A08F-C96E7654D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EEE16DE-81E7-4F54-8052-4ADA57019D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768531F0-4CE2-44A4-8F5D-EEB0380FD1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FC50C349-BF86-47B1-9E7E-FCB18CC2C2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11C2492-179C-4AC4-A02B-97304A8A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D7107376-3049-42E7-93C3-AF6C6B1CC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697F41C-4EB3-47BA-BE27-E9480F895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28566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EA8626-2A33-4F84-8CB1-AFA355C96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5CB4A74-1607-4397-9B4D-7D14E087C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794D6C3-E886-4085-AE3C-1E9041B60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C2C776F-EF42-464D-AF04-1E62AA9EC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690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918A2D0B-2307-4296-9406-14F0236296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D1E0FD9-710D-4AD6-B92D-265A8D20D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EF1D919-3CF7-4E9A-8D79-F4B4238F5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59434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620C27E-5D09-41EE-952A-30A76CC9D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57EDA6C-D200-4254-ADF0-8630ED5D49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CF7A754D-2856-49E7-95CB-737AAD323B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333C02E-1F0F-4D0E-8861-9702C904E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3B9BDCF2-8608-4ED4-BE69-4D437D2F6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2CEE5341-01A5-47EC-9F1A-EC539F0A8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18930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4CBA4C-D002-4FF7-A8AB-E9D04B976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7138F8FB-C8D1-4D78-B15F-034990C457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D20614B8-1067-4188-9DE6-48A7691A4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949D5F6A-DBC2-48FA-9CDD-FEBAFA8A8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2EC9E49-36F5-45E9-BF75-35C3F20F6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8A100553-BFE9-463E-94E0-C1D02753F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8926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C121BF3-F80D-4415-A93B-EAB9250E1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85A791F-9A70-48FA-929C-8490859902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57D78B9-2AEB-472E-A99C-FF4D4E4ED2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FC459A-1D74-429D-A61C-FCCC193047B0}" type="datetimeFigureOut">
              <a:rPr lang="fi-FI" smtClean="0"/>
              <a:t>11.5.2021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798514D-9BC4-4699-BC95-30D500AE2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286820CF-C62C-4BE0-A531-BA38FC805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C352-541E-4CDF-AD32-3EC5FEF80126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25565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4EBC33-F3AD-44BA-9036-2D99BCB361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/>
              <a:t>Roska-projekti 7D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875B2AEE-47A1-4E08-B7D4-91596F5417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025371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B628C8-1D1B-47D1-9EA9-D85ED878C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Paperi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ACC50BA-1482-4CB0-BFC0-0F66C66F5D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299g</a:t>
            </a:r>
          </a:p>
          <a:p>
            <a:r>
              <a:rPr lang="fi-FI">
                <a:cs typeface="Calibri"/>
              </a:rPr>
              <a:t>Monisteita</a:t>
            </a:r>
          </a:p>
          <a:p>
            <a:r>
              <a:rPr lang="fi-FI">
                <a:cs typeface="Calibri"/>
              </a:rPr>
              <a:t>Paperisia käärepakkauksia</a:t>
            </a:r>
          </a:p>
          <a:p>
            <a:r>
              <a:rPr lang="fi-FI">
                <a:cs typeface="Calibri"/>
              </a:rPr>
              <a:t>Vessapaperirulla</a:t>
            </a:r>
          </a:p>
          <a:p>
            <a:r>
              <a:rPr lang="fi-FI">
                <a:cs typeface="Calibri"/>
              </a:rPr>
              <a:t>Käsi- ja karkkipaperia</a:t>
            </a:r>
          </a:p>
          <a:p>
            <a:endParaRPr lang="fi-FI">
              <a:cs typeface="Calibri"/>
            </a:endParaRPr>
          </a:p>
        </p:txBody>
      </p:sp>
      <p:pic>
        <p:nvPicPr>
          <p:cNvPr id="4" name="Kuva 4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6C0D81C3-0285-46EE-9E92-06953863AA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5353" y="843405"/>
            <a:ext cx="6309834" cy="516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67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E1F648-1A89-436B-A18C-B50E2F317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06" y="387537"/>
            <a:ext cx="10515600" cy="1325563"/>
          </a:xfrm>
        </p:spPr>
        <p:txBody>
          <a:bodyPr/>
          <a:lstStyle/>
          <a:p>
            <a:r>
              <a:rPr lang="fi-FI"/>
              <a:t>Kartonki</a:t>
            </a:r>
          </a:p>
        </p:txBody>
      </p:sp>
      <p:pic>
        <p:nvPicPr>
          <p:cNvPr id="7" name="Kuva 7" descr="Kuva, joka sisältää kohteen teksti, sisä&#10;&#10;Kuvaus luotu automaattisesti">
            <a:extLst>
              <a:ext uri="{FF2B5EF4-FFF2-40B4-BE49-F238E27FC236}">
                <a16:creationId xmlns:a16="http://schemas.microsoft.com/office/drawing/2014/main" id="{3F3716F8-07DD-4CA8-B9B0-4DE88662E2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126" y="1765114"/>
            <a:ext cx="5824196" cy="4362543"/>
          </a:xfr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7DE4E7D4-1E0B-4809-B304-C7CE7A56F872}"/>
              </a:ext>
            </a:extLst>
          </p:cNvPr>
          <p:cNvSpPr txBox="1"/>
          <p:nvPr/>
        </p:nvSpPr>
        <p:spPr>
          <a:xfrm>
            <a:off x="6808694" y="2303929"/>
            <a:ext cx="5017993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>
                <a:cs typeface="Calibri"/>
              </a:rPr>
              <a:t>29g</a:t>
            </a:r>
          </a:p>
          <a:p>
            <a:r>
              <a:rPr lang="fi-FI" err="1">
                <a:cs typeface="Calibri"/>
              </a:rPr>
              <a:t>Kaakoapurkki</a:t>
            </a:r>
            <a:r>
              <a:rPr lang="fi-FI">
                <a:cs typeface="Calibri"/>
              </a:rPr>
              <a:t>, kartonkipaloja, karkkipapereita, jotka eivät kelpaa paperikeräykseen, tulitikkuaskeja</a:t>
            </a:r>
          </a:p>
        </p:txBody>
      </p:sp>
    </p:spTree>
    <p:extLst>
      <p:ext uri="{BB962C8B-B14F-4D97-AF65-F5344CB8AC3E}">
        <p14:creationId xmlns:p14="http://schemas.microsoft.com/office/powerpoint/2010/main" val="3302561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130C71D-9792-4A87-B92A-ACBAE8388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fi-FI" sz="4000"/>
              <a:t>Biojäte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011152-DB77-438B-A82F-3E6AEDA05D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z="2000">
                <a:cs typeface="Calibri"/>
              </a:rPr>
              <a:t>45g</a:t>
            </a:r>
          </a:p>
          <a:p>
            <a:r>
              <a:rPr lang="fi-FI" sz="2000">
                <a:cs typeface="Calibri"/>
              </a:rPr>
              <a:t>Appelsiinin kuoret, puulusikka, tulitikkuja</a:t>
            </a:r>
          </a:p>
          <a:p>
            <a:pPr marL="0" indent="0">
              <a:buNone/>
            </a:pPr>
            <a:endParaRPr lang="fi-FI" sz="2000">
              <a:cs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BC03FE4-96E3-4172-A4E7-13D03DC79B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40" b="10992"/>
          <a:stretch/>
        </p:blipFill>
        <p:spPr>
          <a:xfrm rot="-5400000">
            <a:off x="6048145" y="716295"/>
            <a:ext cx="5259296" cy="5425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205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D0CA29-8977-4A68-BD27-48D79F0FD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Sekajäte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BA3EF0D-7BFF-4942-B69A-FD96E99CE2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133g</a:t>
            </a:r>
          </a:p>
          <a:p>
            <a:r>
              <a:rPr lang="fi-FI">
                <a:cs typeface="Calibri"/>
              </a:rPr>
              <a:t>Maskeja</a:t>
            </a:r>
          </a:p>
          <a:p>
            <a:r>
              <a:rPr lang="fi-FI">
                <a:cs typeface="Calibri"/>
              </a:rPr>
              <a:t>Nuuskaa</a:t>
            </a:r>
          </a:p>
          <a:p>
            <a:r>
              <a:rPr lang="fi-FI">
                <a:cs typeface="Calibri"/>
              </a:rPr>
              <a:t>Kynä</a:t>
            </a:r>
          </a:p>
          <a:p>
            <a:r>
              <a:rPr lang="fi-FI">
                <a:cs typeface="Calibri"/>
              </a:rPr>
              <a:t>Tupakantumppi</a:t>
            </a:r>
          </a:p>
          <a:p>
            <a:r>
              <a:rPr lang="fi-FI">
                <a:cs typeface="Calibri"/>
              </a:rPr>
              <a:t>Purkkaa</a:t>
            </a: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  <p:pic>
        <p:nvPicPr>
          <p:cNvPr id="4" name="Kuva 4" descr="Kuva, joka sisältää kohteen teksti, lattia, sisä&#10;&#10;Kuvaus luotu automaattisesti">
            <a:extLst>
              <a:ext uri="{FF2B5EF4-FFF2-40B4-BE49-F238E27FC236}">
                <a16:creationId xmlns:a16="http://schemas.microsoft.com/office/drawing/2014/main" id="{26337805-5A09-4920-8591-7D9446F8E7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607" y="1895667"/>
            <a:ext cx="5096434" cy="3839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313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DA36E8F-C2BF-450D-9594-1DB11831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Muu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5392698-ED2D-46BD-8CDB-DBAAA5A84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14g</a:t>
            </a:r>
          </a:p>
          <a:p>
            <a:r>
              <a:rPr lang="fi-FI">
                <a:cs typeface="Calibri"/>
              </a:rPr>
              <a:t>Pantillinen alumiinitölkki</a:t>
            </a:r>
          </a:p>
        </p:txBody>
      </p:sp>
      <p:pic>
        <p:nvPicPr>
          <p:cNvPr id="4" name="Kuva 4" descr="Kuva, joka sisältää kohteen teksti, paperi&#10;&#10;Kuvaus luotu automaattisesti">
            <a:extLst>
              <a:ext uri="{FF2B5EF4-FFF2-40B4-BE49-F238E27FC236}">
                <a16:creationId xmlns:a16="http://schemas.microsoft.com/office/drawing/2014/main" id="{E794185B-0828-4665-B257-31650D7709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01553" y="1687607"/>
            <a:ext cx="4984376" cy="3839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3997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3F5877B-98C7-49DD-83AB-0F6F57CB6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lattia, jalkakäytävä, vierekkäin, ruutu&#10;&#10;Kuvaus luotu automaattisesti">
            <a:extLst>
              <a:ext uri="{FF2B5EF4-FFF2-40B4-BE49-F238E27FC236}">
                <a16:creationId xmlns:a16="http://schemas.microsoft.com/office/drawing/2014/main" id="{3E9892DC-3140-4A29-8A29-A061D886BD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135"/>
          <a:stretch/>
        </p:blipFill>
        <p:spPr>
          <a:xfrm>
            <a:off x="7364078" y="-18"/>
            <a:ext cx="4827922" cy="6857999"/>
          </a:xfrm>
          <a:custGeom>
            <a:avLst/>
            <a:gdLst/>
            <a:ahLst/>
            <a:cxnLst/>
            <a:rect l="l" t="t" r="r" b="b"/>
            <a:pathLst>
              <a:path w="4827922" h="6858000">
                <a:moveTo>
                  <a:pt x="4441" y="0"/>
                </a:moveTo>
                <a:lnTo>
                  <a:pt x="4827922" y="0"/>
                </a:lnTo>
                <a:lnTo>
                  <a:pt x="4827922" y="6858000"/>
                </a:lnTo>
                <a:lnTo>
                  <a:pt x="0" y="6858000"/>
                </a:lnTo>
                <a:lnTo>
                  <a:pt x="106674" y="6638378"/>
                </a:lnTo>
                <a:cubicBezTo>
                  <a:pt x="530028" y="5720938"/>
                  <a:pt x="777229" y="4614948"/>
                  <a:pt x="777229" y="3424428"/>
                </a:cubicBezTo>
                <a:cubicBezTo>
                  <a:pt x="777229" y="2233909"/>
                  <a:pt x="530028" y="1127919"/>
                  <a:pt x="106674" y="210478"/>
                </a:cubicBezTo>
                <a:close/>
              </a:path>
            </a:pathLst>
          </a:custGeom>
        </p:spPr>
      </p:pic>
      <p:pic>
        <p:nvPicPr>
          <p:cNvPr id="5" name="Kuva 5" descr="Kuva, joka sisältää kohteen maa, jalkakäytävä, lattia, vierekkäin&#10;&#10;Kuvaus luotu automaattisesti">
            <a:extLst>
              <a:ext uri="{FF2B5EF4-FFF2-40B4-BE49-F238E27FC236}">
                <a16:creationId xmlns:a16="http://schemas.microsoft.com/office/drawing/2014/main" id="{7B322C34-0D43-497D-A070-F02EC43A15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5"/>
          <a:stretch/>
        </p:blipFill>
        <p:spPr>
          <a:xfrm>
            <a:off x="3119360" y="18"/>
            <a:ext cx="4966290" cy="6857999"/>
          </a:xfrm>
          <a:custGeom>
            <a:avLst/>
            <a:gdLst/>
            <a:ahLst/>
            <a:cxnLst/>
            <a:rect l="l" t="t" r="r" b="b"/>
            <a:pathLst>
              <a:path w="4966290" h="6857999">
                <a:moveTo>
                  <a:pt x="0" y="0"/>
                </a:moveTo>
                <a:lnTo>
                  <a:pt x="4188230" y="0"/>
                </a:lnTo>
                <a:lnTo>
                  <a:pt x="4295735" y="210478"/>
                </a:lnTo>
                <a:cubicBezTo>
                  <a:pt x="4719089" y="1127919"/>
                  <a:pt x="4966290" y="2233909"/>
                  <a:pt x="4966290" y="3424428"/>
                </a:cubicBezTo>
                <a:cubicBezTo>
                  <a:pt x="4966290" y="4614948"/>
                  <a:pt x="4719089" y="5720938"/>
                  <a:pt x="4295735" y="6638378"/>
                </a:cubicBezTo>
                <a:lnTo>
                  <a:pt x="4183560" y="6857999"/>
                </a:lnTo>
                <a:lnTo>
                  <a:pt x="53039" y="6857999"/>
                </a:lnTo>
                <a:lnTo>
                  <a:pt x="132047" y="6695338"/>
                </a:lnTo>
                <a:cubicBezTo>
                  <a:pt x="555401" y="5777898"/>
                  <a:pt x="802602" y="4671908"/>
                  <a:pt x="802602" y="3481388"/>
                </a:cubicBezTo>
                <a:cubicBezTo>
                  <a:pt x="802602" y="2191659"/>
                  <a:pt x="512484" y="1001134"/>
                  <a:pt x="22579" y="42066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4EA91930-66BC-4C41-B4F5-C31EB216F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45815" cy="6858000"/>
          </a:xfrm>
          <a:custGeom>
            <a:avLst/>
            <a:gdLst>
              <a:gd name="connsiteX0" fmla="*/ 0 w 3945815"/>
              <a:gd name="connsiteY0" fmla="*/ 0 h 6858000"/>
              <a:gd name="connsiteX1" fmla="*/ 3138662 w 3945815"/>
              <a:gd name="connsiteY1" fmla="*/ 0 h 6858000"/>
              <a:gd name="connsiteX2" fmla="*/ 3275260 w 3945815"/>
              <a:gd name="connsiteY2" fmla="*/ 267438 h 6858000"/>
              <a:gd name="connsiteX3" fmla="*/ 3945815 w 3945815"/>
              <a:gd name="connsiteY3" fmla="*/ 3481388 h 6858000"/>
              <a:gd name="connsiteX4" fmla="*/ 3275260 w 3945815"/>
              <a:gd name="connsiteY4" fmla="*/ 6695338 h 6858000"/>
              <a:gd name="connsiteX5" fmla="*/ 3192177 w 3945815"/>
              <a:gd name="connsiteY5" fmla="*/ 6858000 h 6858000"/>
              <a:gd name="connsiteX6" fmla="*/ 0 w 394581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45815" h="6858000">
                <a:moveTo>
                  <a:pt x="0" y="0"/>
                </a:moveTo>
                <a:lnTo>
                  <a:pt x="3138662" y="0"/>
                </a:lnTo>
                <a:lnTo>
                  <a:pt x="3275260" y="267438"/>
                </a:lnTo>
                <a:cubicBezTo>
                  <a:pt x="3698614" y="1184879"/>
                  <a:pt x="3945815" y="2290869"/>
                  <a:pt x="3945815" y="3481388"/>
                </a:cubicBezTo>
                <a:cubicBezTo>
                  <a:pt x="3945815" y="4671908"/>
                  <a:pt x="3698614" y="5777898"/>
                  <a:pt x="3275260" y="6695338"/>
                </a:cubicBezTo>
                <a:lnTo>
                  <a:pt x="319217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6313CF8F-B436-401E-9575-DE0F8E8B5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936670" cy="6858000"/>
          </a:xfrm>
          <a:custGeom>
            <a:avLst/>
            <a:gdLst>
              <a:gd name="connsiteX0" fmla="*/ 0 w 3936670"/>
              <a:gd name="connsiteY0" fmla="*/ 0 h 6858000"/>
              <a:gd name="connsiteX1" fmla="*/ 3129517 w 3936670"/>
              <a:gd name="connsiteY1" fmla="*/ 0 h 6858000"/>
              <a:gd name="connsiteX2" fmla="*/ 3266115 w 3936670"/>
              <a:gd name="connsiteY2" fmla="*/ 267438 h 6858000"/>
              <a:gd name="connsiteX3" fmla="*/ 3936670 w 3936670"/>
              <a:gd name="connsiteY3" fmla="*/ 3481388 h 6858000"/>
              <a:gd name="connsiteX4" fmla="*/ 3266115 w 3936670"/>
              <a:gd name="connsiteY4" fmla="*/ 6695338 h 6858000"/>
              <a:gd name="connsiteX5" fmla="*/ 3183032 w 3936670"/>
              <a:gd name="connsiteY5" fmla="*/ 6858000 h 6858000"/>
              <a:gd name="connsiteX6" fmla="*/ 0 w 393667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36670" h="6858000">
                <a:moveTo>
                  <a:pt x="0" y="0"/>
                </a:moveTo>
                <a:lnTo>
                  <a:pt x="3129517" y="0"/>
                </a:lnTo>
                <a:lnTo>
                  <a:pt x="3266115" y="267438"/>
                </a:lnTo>
                <a:cubicBezTo>
                  <a:pt x="3689469" y="1184879"/>
                  <a:pt x="3936670" y="2290869"/>
                  <a:pt x="3936670" y="3481388"/>
                </a:cubicBezTo>
                <a:cubicBezTo>
                  <a:pt x="3936670" y="4671908"/>
                  <a:pt x="3689469" y="5777898"/>
                  <a:pt x="3266115" y="6695338"/>
                </a:cubicBezTo>
                <a:lnTo>
                  <a:pt x="3183032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A09C533-C562-406D-AF1F-E7BA035A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056" y="681038"/>
            <a:ext cx="2804504" cy="1325563"/>
          </a:xfrm>
        </p:spPr>
        <p:txBody>
          <a:bodyPr anchor="ctr">
            <a:normAutofit/>
          </a:bodyPr>
          <a:lstStyle/>
          <a:p>
            <a:r>
              <a:rPr lang="fi-FI" sz="2800">
                <a:cs typeface="Calibri Light"/>
              </a:rPr>
              <a:t>Purkkaroskat</a:t>
            </a:r>
            <a:endParaRPr lang="fi-FI" sz="28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38CFE9-C30A-4551-ACCB-D5808FBC39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016867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7EF550F-47CE-4FB2-9DAC-12AD835C8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8912" y="2089941"/>
            <a:ext cx="2834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B5DA3CF-75D4-4F80-993A-D214869CA5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8056" y="2258171"/>
            <a:ext cx="2804504" cy="391879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err="1">
                <a:cs typeface="Calibri"/>
              </a:rPr>
              <a:t>Purkkaroskaa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löytyy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paljon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pihalta</a:t>
            </a:r>
            <a:r>
              <a:rPr lang="en-US" sz="1800">
                <a:cs typeface="Calibri"/>
              </a:rPr>
              <a:t>, </a:t>
            </a:r>
            <a:r>
              <a:rPr lang="en-US" sz="1800" err="1">
                <a:cs typeface="Calibri"/>
              </a:rPr>
              <a:t>eriyisesti</a:t>
            </a:r>
            <a:r>
              <a:rPr lang="en-US" sz="1800">
                <a:cs typeface="Calibri"/>
              </a:rPr>
              <a:t> </a:t>
            </a:r>
            <a:r>
              <a:rPr lang="en-US" sz="1800" err="1">
                <a:cs typeface="Calibri"/>
              </a:rPr>
              <a:t>pääovien</a:t>
            </a:r>
            <a:r>
              <a:rPr lang="en-US" sz="1800">
                <a:cs typeface="Calibri"/>
              </a:rPr>
              <a:t> läheisyydestä</a:t>
            </a:r>
            <a:endParaRPr lang="en-US" sz="1800" err="1">
              <a:cs typeface="Calibri"/>
            </a:endParaRPr>
          </a:p>
          <a:p>
            <a:r>
              <a:rPr lang="en-US" sz="1800">
                <a:cs typeface="Calibri"/>
              </a:rPr>
              <a:t> purkka </a:t>
            </a:r>
            <a:r>
              <a:rPr lang="en-US" sz="1800" err="1">
                <a:cs typeface="Calibri"/>
              </a:rPr>
              <a:t>kuuluisi</a:t>
            </a:r>
            <a:r>
              <a:rPr lang="en-US" sz="1800">
                <a:cs typeface="Calibri"/>
              </a:rPr>
              <a:t> </a:t>
            </a:r>
            <a:r>
              <a:rPr lang="en-US" sz="1800" err="1">
                <a:cs typeface="Calibri"/>
              </a:rPr>
              <a:t>sekajätteeseen</a:t>
            </a:r>
            <a:endParaRPr lang="en-US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638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2064272-4808-4129-9B35-D02949AB01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Johtopäätökset: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263A7B-A6F5-4747-8509-53F826EB3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726" y="1798888"/>
            <a:ext cx="7013074" cy="4872706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>
                <a:cs typeface="Calibri"/>
              </a:rPr>
              <a:t>Pois lukien sekajäte, eniten koulussa tuotetaan paperi- ja muoviroskaa, myös metallia ja kartonkia syntyy jonkin verran.</a:t>
            </a:r>
            <a:endParaRPr lang="fi-FI"/>
          </a:p>
          <a:p>
            <a:r>
              <a:rPr lang="fi-FI">
                <a:cs typeface="Calibri"/>
              </a:rPr>
              <a:t>Roskat ovat peräisin oppilaiden eväistä tai ovat muuta koulutyössä syntyvää roskaa kuten monisteita.</a:t>
            </a:r>
          </a:p>
          <a:p>
            <a:r>
              <a:rPr lang="fi-FI">
                <a:cs typeface="Calibri"/>
              </a:rPr>
              <a:t>Sekajätettä syntyy myös paljon, mutta nyt se selittyy sillä, että koronan vuoksi suuri osa sekajätteestä on maskeja.</a:t>
            </a:r>
          </a:p>
          <a:p>
            <a:r>
              <a:rPr lang="fi-FI">
                <a:cs typeface="Calibri"/>
              </a:rPr>
              <a:t>Tutkimalla ulkoa löytyviä roskia saimme käsityksen oppilaiden tuottamasta jätteestä, sillä koronan vuoksi oppilaat oleskelevat enemmän ulkona, sillä kaikki välitunnit ovat ulkovälitunteja.</a:t>
            </a:r>
          </a:p>
          <a:p>
            <a:r>
              <a:rPr lang="fi-FI">
                <a:cs typeface="Calibri"/>
              </a:rPr>
              <a:t>Tutkimuksen mukaan uudelle koululle tarvittaisiin oppilaskäyttöön siis kierrätysastiat paperille, muoville, biojätteelle, metallille ja kartongille. Sekajäteastioita tulisi olla paljon eripaikoissa.</a:t>
            </a:r>
          </a:p>
        </p:txBody>
      </p:sp>
      <p:graphicFrame>
        <p:nvGraphicFramePr>
          <p:cNvPr id="5" name="Taulukko 4">
            <a:extLst>
              <a:ext uri="{FF2B5EF4-FFF2-40B4-BE49-F238E27FC236}">
                <a16:creationId xmlns:a16="http://schemas.microsoft.com/office/drawing/2014/main" id="{A92C1300-4960-4504-8A38-E6FBC9D8F0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9336278"/>
              </p:ext>
            </p:extLst>
          </p:nvPr>
        </p:nvGraphicFramePr>
        <p:xfrm>
          <a:off x="7994315" y="1844842"/>
          <a:ext cx="3471446" cy="4303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6506">
                  <a:extLst>
                    <a:ext uri="{9D8B030D-6E8A-4147-A177-3AD203B41FA5}">
                      <a16:colId xmlns:a16="http://schemas.microsoft.com/office/drawing/2014/main" val="1637367200"/>
                    </a:ext>
                  </a:extLst>
                </a:gridCol>
                <a:gridCol w="1634940">
                  <a:extLst>
                    <a:ext uri="{9D8B030D-6E8A-4147-A177-3AD203B41FA5}">
                      <a16:colId xmlns:a16="http://schemas.microsoft.com/office/drawing/2014/main" val="75451073"/>
                    </a:ext>
                  </a:extLst>
                </a:gridCol>
              </a:tblGrid>
              <a:tr h="478130">
                <a:tc>
                  <a:txBody>
                    <a:bodyPr/>
                    <a:lstStyle/>
                    <a:p>
                      <a:r>
                        <a:rPr lang="fi-FI"/>
                        <a:t>Jätelajike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Paino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4997819"/>
                  </a:ext>
                </a:extLst>
              </a:tr>
              <a:tr h="478130">
                <a:tc>
                  <a:txBody>
                    <a:bodyPr/>
                    <a:lstStyle/>
                    <a:p>
                      <a:r>
                        <a:rPr lang="fi-FI"/>
                        <a:t>Lasi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0g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9305343"/>
                  </a:ext>
                </a:extLst>
              </a:tr>
              <a:tr h="478130">
                <a:tc>
                  <a:txBody>
                    <a:bodyPr/>
                    <a:lstStyle/>
                    <a:p>
                      <a:r>
                        <a:rPr lang="fi-FI"/>
                        <a:t>Muu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14g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400053"/>
                  </a:ext>
                </a:extLst>
              </a:tr>
              <a:tr h="478130">
                <a:tc>
                  <a:txBody>
                    <a:bodyPr/>
                    <a:lstStyle/>
                    <a:p>
                      <a:r>
                        <a:rPr lang="fi-FI"/>
                        <a:t>Kartonki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29g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3334913"/>
                  </a:ext>
                </a:extLst>
              </a:tr>
              <a:tr h="478130">
                <a:tc>
                  <a:txBody>
                    <a:bodyPr/>
                    <a:lstStyle/>
                    <a:p>
                      <a:r>
                        <a:rPr lang="fi-FI"/>
                        <a:t>Metalli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35g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3953344"/>
                  </a:ext>
                </a:extLst>
              </a:tr>
              <a:tr h="478130">
                <a:tc>
                  <a:txBody>
                    <a:bodyPr/>
                    <a:lstStyle/>
                    <a:p>
                      <a:r>
                        <a:rPr lang="fi-FI"/>
                        <a:t>Biojäte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45g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1715323"/>
                  </a:ext>
                </a:extLst>
              </a:tr>
              <a:tr h="478130">
                <a:tc>
                  <a:txBody>
                    <a:bodyPr/>
                    <a:lstStyle/>
                    <a:p>
                      <a:r>
                        <a:rPr lang="fi-FI"/>
                        <a:t>Muovi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114g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1781230"/>
                  </a:ext>
                </a:extLst>
              </a:tr>
              <a:tr h="478130">
                <a:tc>
                  <a:txBody>
                    <a:bodyPr/>
                    <a:lstStyle/>
                    <a:p>
                      <a:r>
                        <a:rPr lang="fi-FI"/>
                        <a:t>Sekajäte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133g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4674855"/>
                  </a:ext>
                </a:extLst>
              </a:tr>
              <a:tr h="478130">
                <a:tc>
                  <a:txBody>
                    <a:bodyPr/>
                    <a:lstStyle/>
                    <a:p>
                      <a:r>
                        <a:rPr lang="fi-FI"/>
                        <a:t>Paperi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i-FI"/>
                        <a:t>299g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3481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4184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5C3F9C-5D9D-49C7-A6C2-5DD071ABB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Aikataulu ja projektin eteneminen: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DA9439-26EC-4474-AAA2-CA062C7669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22.1.2021 Aloitus, ENO-verkkokoulun edustaja kävi vierailulla ja suunniteltiin tutkimusta koulun roskaantumiseen liittyen, keksittiin tutkimuskysymyksiä</a:t>
            </a:r>
          </a:p>
          <a:p>
            <a:r>
              <a:rPr lang="fi-FI">
                <a:cs typeface="Calibri"/>
              </a:rPr>
              <a:t>12.2 Kerättiin roskia koulualueelta</a:t>
            </a:r>
          </a:p>
          <a:p>
            <a:r>
              <a:rPr lang="fi-FI">
                <a:cs typeface="Calibri"/>
              </a:rPr>
              <a:t>19.2 Lajiteltiin roskat ja mitattiin niiden paino</a:t>
            </a:r>
          </a:p>
          <a:p>
            <a:r>
              <a:rPr lang="fi-FI">
                <a:cs typeface="Calibri"/>
              </a:rPr>
              <a:t>9.4 Tarkasteltiin tuloksia ja aloitettiin tekemään loppuraporttia</a:t>
            </a:r>
          </a:p>
          <a:p>
            <a:r>
              <a:rPr lang="fi-FI">
                <a:cs typeface="Calibri"/>
              </a:rPr>
              <a:t>16.4 Jatkettiin loppuraportin tekemistä</a:t>
            </a: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1053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AC292C-BB40-4026-8D47-8C2BF094D9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Tutkimuskysymykset:</a:t>
            </a:r>
            <a:endParaRPr lang="fi-FI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3469CD2C-6938-4B21-A477-206F215DC383}"/>
              </a:ext>
            </a:extLst>
          </p:cNvPr>
          <p:cNvSpPr>
            <a:spLocks noGrp="1"/>
          </p:cNvSpPr>
          <p:nvPr/>
        </p:nvSpPr>
        <p:spPr>
          <a:xfrm>
            <a:off x="796220" y="1859174"/>
            <a:ext cx="10515600" cy="34668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>
                <a:ea typeface="+mj-lt"/>
                <a:cs typeface="+mj-lt"/>
              </a:rPr>
              <a:t>Minkälaisia roskia löytyy pihalta?</a:t>
            </a:r>
            <a:br>
              <a:rPr lang="en-US"/>
            </a:br>
            <a:r>
              <a:rPr lang="fi-FI">
                <a:ea typeface="+mj-lt"/>
                <a:cs typeface="+mj-lt"/>
              </a:rPr>
              <a:t>Miten paljon roskia löytyy?</a:t>
            </a:r>
            <a:endParaRPr lang="fi-FI"/>
          </a:p>
          <a:p>
            <a:pPr algn="ctr"/>
            <a:r>
              <a:rPr lang="fi-FI">
                <a:ea typeface="+mj-lt"/>
                <a:cs typeface="+mj-lt"/>
              </a:rPr>
              <a:t>Voiko ne vielä kierrättää?</a:t>
            </a:r>
            <a:br>
              <a:rPr lang="fi-FI">
                <a:ea typeface="+mj-lt"/>
                <a:cs typeface="+mj-lt"/>
              </a:rPr>
            </a:br>
            <a:r>
              <a:rPr lang="fi-FI">
                <a:ea typeface="+mj-lt"/>
                <a:cs typeface="+mj-lt"/>
              </a:rPr>
              <a:t>Löytyykö purkkaroskaa?</a:t>
            </a:r>
            <a:endParaRPr lang="fi-FI"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83072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4">
            <a:extLst>
              <a:ext uri="{FF2B5EF4-FFF2-40B4-BE49-F238E27FC236}">
                <a16:creationId xmlns:a16="http://schemas.microsoft.com/office/drawing/2014/main" id="{4C3A44BB-E01C-4AA8-B2C8-32FC346D2E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91BC224-38A7-46B9-BE98-9D4150228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06846" y="3696269"/>
            <a:ext cx="6003980" cy="1325563"/>
          </a:xfrm>
        </p:spPr>
        <p:txBody>
          <a:bodyPr anchor="b">
            <a:normAutofit/>
          </a:bodyPr>
          <a:lstStyle/>
          <a:p>
            <a:r>
              <a:rPr lang="fi-FI">
                <a:cs typeface="Calibri Light"/>
              </a:rPr>
              <a:t>Tutkimustavat:</a:t>
            </a:r>
            <a:endParaRPr lang="fi-FI"/>
          </a:p>
        </p:txBody>
      </p:sp>
      <p:pic>
        <p:nvPicPr>
          <p:cNvPr id="5" name="Kuva 5" descr="Kuva, joka sisältää kohteen henkilö, lattia, sisä, nainen&#10;&#10;Kuvaus luotu automaattisesti">
            <a:extLst>
              <a:ext uri="{FF2B5EF4-FFF2-40B4-BE49-F238E27FC236}">
                <a16:creationId xmlns:a16="http://schemas.microsoft.com/office/drawing/2014/main" id="{538324FA-E07F-4C39-ACED-3080CC7835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51" r="4777"/>
          <a:stretch/>
        </p:blipFill>
        <p:spPr>
          <a:xfrm>
            <a:off x="4406845" y="3"/>
            <a:ext cx="4101288" cy="3418797"/>
          </a:xfrm>
          <a:custGeom>
            <a:avLst/>
            <a:gdLst/>
            <a:ahLst/>
            <a:cxnLst/>
            <a:rect l="l" t="t" r="r" b="b"/>
            <a:pathLst>
              <a:path w="4101288" h="3418797">
                <a:moveTo>
                  <a:pt x="989912" y="0"/>
                </a:moveTo>
                <a:lnTo>
                  <a:pt x="3844502" y="0"/>
                </a:lnTo>
                <a:lnTo>
                  <a:pt x="3760850" y="25406"/>
                </a:lnTo>
                <a:cubicBezTo>
                  <a:pt x="3711615" y="43967"/>
                  <a:pt x="3663870" y="67007"/>
                  <a:pt x="3618425" y="98254"/>
                </a:cubicBezTo>
                <a:cubicBezTo>
                  <a:pt x="3626136" y="110145"/>
                  <a:pt x="3665355" y="144049"/>
                  <a:pt x="3649272" y="146579"/>
                </a:cubicBezTo>
                <a:cubicBezTo>
                  <a:pt x="3604102" y="153917"/>
                  <a:pt x="3564000" y="178711"/>
                  <a:pt x="3522797" y="199205"/>
                </a:cubicBezTo>
                <a:cubicBezTo>
                  <a:pt x="3504948" y="208060"/>
                  <a:pt x="3483356" y="219700"/>
                  <a:pt x="3491728" y="251325"/>
                </a:cubicBezTo>
                <a:cubicBezTo>
                  <a:pt x="3506932" y="260181"/>
                  <a:pt x="3518169" y="247783"/>
                  <a:pt x="3530727" y="246772"/>
                </a:cubicBezTo>
                <a:cubicBezTo>
                  <a:pt x="3543507" y="245761"/>
                  <a:pt x="3572153" y="252336"/>
                  <a:pt x="3564219" y="256638"/>
                </a:cubicBezTo>
                <a:cubicBezTo>
                  <a:pt x="3528083" y="276121"/>
                  <a:pt x="3593085" y="322928"/>
                  <a:pt x="3550339" y="322928"/>
                </a:cubicBezTo>
                <a:cubicBezTo>
                  <a:pt x="3478728" y="323181"/>
                  <a:pt x="3440609" y="406169"/>
                  <a:pt x="3371643" y="408447"/>
                </a:cubicBezTo>
                <a:cubicBezTo>
                  <a:pt x="3360627" y="408698"/>
                  <a:pt x="3355338" y="423373"/>
                  <a:pt x="3355558" y="436278"/>
                </a:cubicBezTo>
                <a:cubicBezTo>
                  <a:pt x="3355558" y="451712"/>
                  <a:pt x="3365694" y="454494"/>
                  <a:pt x="3376931" y="456013"/>
                </a:cubicBezTo>
                <a:cubicBezTo>
                  <a:pt x="3394118" y="458289"/>
                  <a:pt x="3411965" y="436278"/>
                  <a:pt x="3434660" y="466133"/>
                </a:cubicBezTo>
                <a:cubicBezTo>
                  <a:pt x="3393898" y="483590"/>
                  <a:pt x="3353135" y="501049"/>
                  <a:pt x="3353797" y="561013"/>
                </a:cubicBezTo>
                <a:cubicBezTo>
                  <a:pt x="3354015" y="577205"/>
                  <a:pt x="3337050" y="583277"/>
                  <a:pt x="3324270" y="587325"/>
                </a:cubicBezTo>
                <a:cubicBezTo>
                  <a:pt x="3303117" y="593904"/>
                  <a:pt x="3285272" y="605543"/>
                  <a:pt x="3273812" y="628061"/>
                </a:cubicBezTo>
                <a:cubicBezTo>
                  <a:pt x="3274033" y="632362"/>
                  <a:pt x="3274254" y="636917"/>
                  <a:pt x="3272930" y="640459"/>
                </a:cubicBezTo>
                <a:cubicBezTo>
                  <a:pt x="3276676" y="694855"/>
                  <a:pt x="3307523" y="693336"/>
                  <a:pt x="3341676" y="684230"/>
                </a:cubicBezTo>
                <a:cubicBezTo>
                  <a:pt x="3382439" y="673096"/>
                  <a:pt x="3422762" y="652855"/>
                  <a:pt x="3465728" y="672338"/>
                </a:cubicBezTo>
                <a:cubicBezTo>
                  <a:pt x="3405133" y="698397"/>
                  <a:pt x="3339253" y="700422"/>
                  <a:pt x="3282405" y="737615"/>
                </a:cubicBezTo>
                <a:cubicBezTo>
                  <a:pt x="3490406" y="744447"/>
                  <a:pt x="3674169" y="627048"/>
                  <a:pt x="3875781" y="582013"/>
                </a:cubicBezTo>
                <a:cubicBezTo>
                  <a:pt x="3868951" y="612120"/>
                  <a:pt x="3852646" y="618193"/>
                  <a:pt x="3837883" y="622747"/>
                </a:cubicBezTo>
                <a:cubicBezTo>
                  <a:pt x="3763408" y="645519"/>
                  <a:pt x="3698188" y="690809"/>
                  <a:pt x="3630322" y="730023"/>
                </a:cubicBezTo>
                <a:cubicBezTo>
                  <a:pt x="3602340" y="746216"/>
                  <a:pt x="3582066" y="762411"/>
                  <a:pt x="3571492" y="797327"/>
                </a:cubicBezTo>
                <a:cubicBezTo>
                  <a:pt x="3562015" y="828953"/>
                  <a:pt x="3543728" y="843628"/>
                  <a:pt x="3509797" y="834518"/>
                </a:cubicBezTo>
                <a:cubicBezTo>
                  <a:pt x="3482254" y="826927"/>
                  <a:pt x="3452068" y="830975"/>
                  <a:pt x="3423203" y="833760"/>
                </a:cubicBezTo>
                <a:cubicBezTo>
                  <a:pt x="3389931" y="836796"/>
                  <a:pt x="3352693" y="872470"/>
                  <a:pt x="3361728" y="890941"/>
                </a:cubicBezTo>
                <a:cubicBezTo>
                  <a:pt x="3377151" y="922314"/>
                  <a:pt x="3402931" y="906627"/>
                  <a:pt x="3425847" y="903084"/>
                </a:cubicBezTo>
                <a:cubicBezTo>
                  <a:pt x="3451848" y="898784"/>
                  <a:pt x="3500100" y="889927"/>
                  <a:pt x="3500982" y="893723"/>
                </a:cubicBezTo>
                <a:cubicBezTo>
                  <a:pt x="3517950" y="972410"/>
                  <a:pt x="3637374" y="903845"/>
                  <a:pt x="3663154" y="896758"/>
                </a:cubicBezTo>
                <a:cubicBezTo>
                  <a:pt x="3695322" y="887904"/>
                  <a:pt x="3725509" y="904097"/>
                  <a:pt x="3756136" y="907891"/>
                </a:cubicBezTo>
                <a:cubicBezTo>
                  <a:pt x="3783459" y="911433"/>
                  <a:pt x="3937918" y="922314"/>
                  <a:pt x="3969866" y="888915"/>
                </a:cubicBezTo>
                <a:cubicBezTo>
                  <a:pt x="3974273" y="914976"/>
                  <a:pt x="3965020" y="925602"/>
                  <a:pt x="3957306" y="937494"/>
                </a:cubicBezTo>
                <a:cubicBezTo>
                  <a:pt x="3946511" y="954445"/>
                  <a:pt x="3944747" y="966337"/>
                  <a:pt x="3965239" y="979747"/>
                </a:cubicBezTo>
                <a:cubicBezTo>
                  <a:pt x="4023630" y="1018206"/>
                  <a:pt x="4022747" y="1019470"/>
                  <a:pt x="3968324" y="1071591"/>
                </a:cubicBezTo>
                <a:cubicBezTo>
                  <a:pt x="3965678" y="1073867"/>
                  <a:pt x="3966782" y="1081459"/>
                  <a:pt x="3966341" y="1086519"/>
                </a:cubicBezTo>
                <a:cubicBezTo>
                  <a:pt x="3980663" y="1094615"/>
                  <a:pt x="3997409" y="1074373"/>
                  <a:pt x="4014153" y="1096133"/>
                </a:cubicBezTo>
                <a:cubicBezTo>
                  <a:pt x="3941222" y="1191771"/>
                  <a:pt x="3829950" y="1215299"/>
                  <a:pt x="3729254" y="1287157"/>
                </a:cubicBezTo>
                <a:cubicBezTo>
                  <a:pt x="3810780" y="1310939"/>
                  <a:pt x="3859696" y="1227952"/>
                  <a:pt x="3919628" y="1238578"/>
                </a:cubicBezTo>
                <a:cubicBezTo>
                  <a:pt x="3949596" y="1264639"/>
                  <a:pt x="3860577" y="1306386"/>
                  <a:pt x="3945409" y="1318784"/>
                </a:cubicBezTo>
                <a:cubicBezTo>
                  <a:pt x="3908610" y="1341555"/>
                  <a:pt x="3881289" y="1363817"/>
                  <a:pt x="3855951" y="1390133"/>
                </a:cubicBezTo>
                <a:cubicBezTo>
                  <a:pt x="3810780" y="1437192"/>
                  <a:pt x="3801967" y="1468060"/>
                  <a:pt x="3822900" y="1531314"/>
                </a:cubicBezTo>
                <a:cubicBezTo>
                  <a:pt x="3836562" y="1572808"/>
                  <a:pt x="3856611" y="1611013"/>
                  <a:pt x="3838986" y="1660349"/>
                </a:cubicBezTo>
                <a:cubicBezTo>
                  <a:pt x="3826646" y="1694254"/>
                  <a:pt x="3831494" y="1716517"/>
                  <a:pt x="3877323" y="1701337"/>
                </a:cubicBezTo>
                <a:cubicBezTo>
                  <a:pt x="3926679" y="1685144"/>
                  <a:pt x="3945187" y="1715505"/>
                  <a:pt x="3932849" y="1774963"/>
                </a:cubicBezTo>
                <a:cubicBezTo>
                  <a:pt x="3924917" y="1813169"/>
                  <a:pt x="3933291" y="1824806"/>
                  <a:pt x="3967221" y="1820505"/>
                </a:cubicBezTo>
                <a:cubicBezTo>
                  <a:pt x="4004680" y="1815698"/>
                  <a:pt x="4040375" y="1790649"/>
                  <a:pt x="4086646" y="1802795"/>
                </a:cubicBezTo>
                <a:cubicBezTo>
                  <a:pt x="4049631" y="1872120"/>
                  <a:pt x="3970527" y="1852385"/>
                  <a:pt x="3927340" y="1918423"/>
                </a:cubicBezTo>
                <a:cubicBezTo>
                  <a:pt x="3978900" y="1918674"/>
                  <a:pt x="4018341" y="1918423"/>
                  <a:pt x="4056460" y="1903999"/>
                </a:cubicBezTo>
                <a:cubicBezTo>
                  <a:pt x="4072325" y="1898179"/>
                  <a:pt x="4089732" y="1892109"/>
                  <a:pt x="4098545" y="1912096"/>
                </a:cubicBezTo>
                <a:cubicBezTo>
                  <a:pt x="4108901" y="1936132"/>
                  <a:pt x="4087529" y="1945241"/>
                  <a:pt x="4074527" y="1949542"/>
                </a:cubicBezTo>
                <a:cubicBezTo>
                  <a:pt x="4037951" y="1961686"/>
                  <a:pt x="4009969" y="1990529"/>
                  <a:pt x="3979782" y="2013047"/>
                </a:cubicBezTo>
                <a:cubicBezTo>
                  <a:pt x="3913460" y="2062386"/>
                  <a:pt x="3840746" y="2103626"/>
                  <a:pt x="3784559" y="2185097"/>
                </a:cubicBezTo>
                <a:cubicBezTo>
                  <a:pt x="3855290" y="2164349"/>
                  <a:pt x="3907951" y="2116025"/>
                  <a:pt x="3973612" y="2106157"/>
                </a:cubicBezTo>
                <a:cubicBezTo>
                  <a:pt x="3916764" y="2180290"/>
                  <a:pt x="3843611" y="2229120"/>
                  <a:pt x="3774426" y="2283011"/>
                </a:cubicBezTo>
                <a:cubicBezTo>
                  <a:pt x="3754594" y="2298192"/>
                  <a:pt x="3734543" y="2308566"/>
                  <a:pt x="3730136" y="2341710"/>
                </a:cubicBezTo>
                <a:cubicBezTo>
                  <a:pt x="3721542" y="2405976"/>
                  <a:pt x="3695763" y="2459107"/>
                  <a:pt x="3640678" y="2487444"/>
                </a:cubicBezTo>
                <a:cubicBezTo>
                  <a:pt x="3640238" y="2487699"/>
                  <a:pt x="3643322" y="2497314"/>
                  <a:pt x="3645085" y="2503890"/>
                </a:cubicBezTo>
                <a:cubicBezTo>
                  <a:pt x="3678797" y="2505916"/>
                  <a:pt x="3705458" y="2467963"/>
                  <a:pt x="3748425" y="2480360"/>
                </a:cubicBezTo>
                <a:cubicBezTo>
                  <a:pt x="3707220" y="2531974"/>
                  <a:pt x="3672847" y="2578277"/>
                  <a:pt x="3614458" y="2602819"/>
                </a:cubicBezTo>
                <a:cubicBezTo>
                  <a:pt x="3567745" y="2622300"/>
                  <a:pt x="3510016" y="2633686"/>
                  <a:pt x="3476083" y="2696937"/>
                </a:cubicBezTo>
                <a:cubicBezTo>
                  <a:pt x="3515524" y="2709337"/>
                  <a:pt x="3544831" y="2693651"/>
                  <a:pt x="3574357" y="2682517"/>
                </a:cubicBezTo>
                <a:cubicBezTo>
                  <a:pt x="3619525" y="2665312"/>
                  <a:pt x="3664255" y="2645832"/>
                  <a:pt x="3709425" y="2628625"/>
                </a:cubicBezTo>
                <a:cubicBezTo>
                  <a:pt x="3726611" y="2622047"/>
                  <a:pt x="3745340" y="2617491"/>
                  <a:pt x="3756357" y="2648866"/>
                </a:cubicBezTo>
                <a:cubicBezTo>
                  <a:pt x="3698847" y="2655446"/>
                  <a:pt x="3664475" y="2697951"/>
                  <a:pt x="3628340" y="2737926"/>
                </a:cubicBezTo>
                <a:cubicBezTo>
                  <a:pt x="3608067" y="2760445"/>
                  <a:pt x="3591541" y="2790554"/>
                  <a:pt x="3554967" y="2779169"/>
                </a:cubicBezTo>
                <a:cubicBezTo>
                  <a:pt x="3535796" y="2773097"/>
                  <a:pt x="3523678" y="2790046"/>
                  <a:pt x="3525662" y="2810794"/>
                </a:cubicBezTo>
                <a:cubicBezTo>
                  <a:pt x="3532932" y="2883915"/>
                  <a:pt x="3488203" y="2909469"/>
                  <a:pt x="3441932" y="2923637"/>
                </a:cubicBezTo>
                <a:cubicBezTo>
                  <a:pt x="3354236" y="2950204"/>
                  <a:pt x="3281303" y="3012697"/>
                  <a:pt x="3196032" y="3046854"/>
                </a:cubicBezTo>
                <a:cubicBezTo>
                  <a:pt x="3113184" y="3079999"/>
                  <a:pt x="3049065" y="3158685"/>
                  <a:pt x="2965998" y="3199927"/>
                </a:cubicBezTo>
                <a:cubicBezTo>
                  <a:pt x="2905843" y="3229783"/>
                  <a:pt x="2848335" y="3268239"/>
                  <a:pt x="2786418" y="3295311"/>
                </a:cubicBezTo>
                <a:cubicBezTo>
                  <a:pt x="2639894" y="3359324"/>
                  <a:pt x="2490503" y="3410685"/>
                  <a:pt x="2332519" y="3418022"/>
                </a:cubicBezTo>
                <a:cubicBezTo>
                  <a:pt x="2202077" y="3423842"/>
                  <a:pt x="1070633" y="3418277"/>
                  <a:pt x="611003" y="2585615"/>
                </a:cubicBezTo>
                <a:cubicBezTo>
                  <a:pt x="602189" y="2581565"/>
                  <a:pt x="592275" y="2570939"/>
                  <a:pt x="589190" y="2560818"/>
                </a:cubicBezTo>
                <a:cubicBezTo>
                  <a:pt x="574427" y="2513505"/>
                  <a:pt x="538291" y="2493011"/>
                  <a:pt x="505681" y="2467457"/>
                </a:cubicBezTo>
                <a:cubicBezTo>
                  <a:pt x="477036" y="2444939"/>
                  <a:pt x="446628" y="2421409"/>
                  <a:pt x="434730" y="2383456"/>
                </a:cubicBezTo>
                <a:cubicBezTo>
                  <a:pt x="419086" y="2332854"/>
                  <a:pt x="463594" y="2374348"/>
                  <a:pt x="471748" y="2355119"/>
                </a:cubicBezTo>
                <a:cubicBezTo>
                  <a:pt x="454782" y="2328807"/>
                  <a:pt x="428560" y="2304770"/>
                  <a:pt x="421730" y="2274915"/>
                </a:cubicBezTo>
                <a:cubicBezTo>
                  <a:pt x="396833" y="2167131"/>
                  <a:pt x="343069" y="2088698"/>
                  <a:pt x="262645" y="2027722"/>
                </a:cubicBezTo>
                <a:cubicBezTo>
                  <a:pt x="239509" y="2010264"/>
                  <a:pt x="224307" y="1978384"/>
                  <a:pt x="192799" y="1973326"/>
                </a:cubicBezTo>
                <a:cubicBezTo>
                  <a:pt x="122730" y="1962193"/>
                  <a:pt x="144764" y="1875156"/>
                  <a:pt x="107746" y="1836446"/>
                </a:cubicBezTo>
                <a:cubicBezTo>
                  <a:pt x="100695" y="1829107"/>
                  <a:pt x="94306" y="1814687"/>
                  <a:pt x="95627" y="1804821"/>
                </a:cubicBezTo>
                <a:cubicBezTo>
                  <a:pt x="97609" y="1790649"/>
                  <a:pt x="105983" y="1777240"/>
                  <a:pt x="113034" y="1764589"/>
                </a:cubicBezTo>
                <a:cubicBezTo>
                  <a:pt x="120306" y="1751939"/>
                  <a:pt x="131322" y="1740806"/>
                  <a:pt x="126034" y="1724108"/>
                </a:cubicBezTo>
                <a:cubicBezTo>
                  <a:pt x="123833" y="1717277"/>
                  <a:pt x="125373" y="1693494"/>
                  <a:pt x="109068" y="1712215"/>
                </a:cubicBezTo>
                <a:cubicBezTo>
                  <a:pt x="64340" y="1763578"/>
                  <a:pt x="38339" y="1715001"/>
                  <a:pt x="0" y="1691723"/>
                </a:cubicBezTo>
                <a:cubicBezTo>
                  <a:pt x="30848" y="1667686"/>
                  <a:pt x="58610" y="1650735"/>
                  <a:pt x="63238" y="1614808"/>
                </a:cubicBezTo>
                <a:cubicBezTo>
                  <a:pt x="72712" y="1540674"/>
                  <a:pt x="113253" y="1506772"/>
                  <a:pt x="174729" y="1500192"/>
                </a:cubicBezTo>
                <a:cubicBezTo>
                  <a:pt x="152034" y="1428591"/>
                  <a:pt x="152034" y="1428591"/>
                  <a:pt x="225408" y="1418722"/>
                </a:cubicBezTo>
                <a:cubicBezTo>
                  <a:pt x="197204" y="1373181"/>
                  <a:pt x="197204" y="1361542"/>
                  <a:pt x="231358" y="1345855"/>
                </a:cubicBezTo>
                <a:cubicBezTo>
                  <a:pt x="264188" y="1330927"/>
                  <a:pt x="300543" y="1325867"/>
                  <a:pt x="330952" y="1302844"/>
                </a:cubicBezTo>
                <a:cubicBezTo>
                  <a:pt x="302967" y="1244651"/>
                  <a:pt x="295035" y="1177097"/>
                  <a:pt x="237307" y="1148758"/>
                </a:cubicBezTo>
                <a:cubicBezTo>
                  <a:pt x="228273" y="1144458"/>
                  <a:pt x="222103" y="1127000"/>
                  <a:pt x="227831" y="1116880"/>
                </a:cubicBezTo>
                <a:cubicBezTo>
                  <a:pt x="248764" y="1080194"/>
                  <a:pt x="218798" y="1010614"/>
                  <a:pt x="284017" y="1002772"/>
                </a:cubicBezTo>
                <a:cubicBezTo>
                  <a:pt x="292171" y="1002013"/>
                  <a:pt x="299663" y="994421"/>
                  <a:pt x="293273" y="984554"/>
                </a:cubicBezTo>
                <a:cubicBezTo>
                  <a:pt x="271238" y="950145"/>
                  <a:pt x="297900" y="952421"/>
                  <a:pt x="313983" y="948120"/>
                </a:cubicBezTo>
                <a:cubicBezTo>
                  <a:pt x="333375" y="942809"/>
                  <a:pt x="355409" y="957988"/>
                  <a:pt x="373477" y="939265"/>
                </a:cubicBezTo>
                <a:cubicBezTo>
                  <a:pt x="369289" y="919530"/>
                  <a:pt x="353646" y="919783"/>
                  <a:pt x="342629" y="913458"/>
                </a:cubicBezTo>
                <a:cubicBezTo>
                  <a:pt x="310460" y="895240"/>
                  <a:pt x="284238" y="873483"/>
                  <a:pt x="282695" y="826169"/>
                </a:cubicBezTo>
                <a:cubicBezTo>
                  <a:pt x="281595" y="787964"/>
                  <a:pt x="278069" y="754314"/>
                  <a:pt x="322578" y="742675"/>
                </a:cubicBezTo>
                <a:cubicBezTo>
                  <a:pt x="341086" y="737866"/>
                  <a:pt x="335797" y="710289"/>
                  <a:pt x="325221" y="696626"/>
                </a:cubicBezTo>
                <a:cubicBezTo>
                  <a:pt x="306272" y="672338"/>
                  <a:pt x="290629" y="639953"/>
                  <a:pt x="258017" y="637675"/>
                </a:cubicBezTo>
                <a:cubicBezTo>
                  <a:pt x="238187" y="636158"/>
                  <a:pt x="222983" y="626035"/>
                  <a:pt x="207340" y="614398"/>
                </a:cubicBezTo>
                <a:cubicBezTo>
                  <a:pt x="196103" y="606047"/>
                  <a:pt x="182662" y="598964"/>
                  <a:pt x="183983" y="581001"/>
                </a:cubicBezTo>
                <a:cubicBezTo>
                  <a:pt x="185306" y="563795"/>
                  <a:pt x="198305" y="556711"/>
                  <a:pt x="211526" y="553169"/>
                </a:cubicBezTo>
                <a:cubicBezTo>
                  <a:pt x="255595" y="541784"/>
                  <a:pt x="297017" y="525085"/>
                  <a:pt x="333816" y="486880"/>
                </a:cubicBezTo>
                <a:cubicBezTo>
                  <a:pt x="309357" y="466639"/>
                  <a:pt x="286001" y="451964"/>
                  <a:pt x="267934" y="431469"/>
                </a:cubicBezTo>
                <a:cubicBezTo>
                  <a:pt x="224307" y="381881"/>
                  <a:pt x="593817" y="225772"/>
                  <a:pt x="612325" y="170108"/>
                </a:cubicBezTo>
                <a:cubicBezTo>
                  <a:pt x="618054" y="152904"/>
                  <a:pt x="637663" y="135194"/>
                  <a:pt x="653971" y="130133"/>
                </a:cubicBezTo>
                <a:cubicBezTo>
                  <a:pt x="730427" y="106350"/>
                  <a:pt x="796748" y="52963"/>
                  <a:pt x="874970" y="33228"/>
                </a:cubicBezTo>
                <a:cubicBezTo>
                  <a:pt x="911877" y="23867"/>
                  <a:pt x="948509" y="12925"/>
                  <a:pt x="986021" y="1223"/>
                </a:cubicBezTo>
                <a:close/>
              </a:path>
            </a:pathLst>
          </a:cu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6CA06E-0B84-439F-9CED-3E27FF5228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06844" y="5021831"/>
            <a:ext cx="6946955" cy="1299943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sz="2000">
                <a:cs typeface="Calibri"/>
              </a:rPr>
              <a:t>Kerättiin roskia koulualueelta (piha, parakkien väli, parkkipaikan linja-autopysäkki)</a:t>
            </a:r>
          </a:p>
          <a:p>
            <a:r>
              <a:rPr lang="fi-FI" sz="2000">
                <a:cs typeface="Calibri"/>
              </a:rPr>
              <a:t>Lajiteltiin roskat jätelajikkeittain</a:t>
            </a:r>
          </a:p>
          <a:p>
            <a:r>
              <a:rPr lang="fi-FI" sz="2000">
                <a:cs typeface="Calibri"/>
              </a:rPr>
              <a:t>Mitattiin jätelajikkeiden paino</a:t>
            </a:r>
          </a:p>
        </p:txBody>
      </p:sp>
      <p:pic>
        <p:nvPicPr>
          <p:cNvPr id="6" name="Kuva 6" descr="Kuva, joka sisältää kohteen teksti, sisä, kohteet, sotkuinen&#10;&#10;Kuvaus luotu automaattisesti">
            <a:extLst>
              <a:ext uri="{FF2B5EF4-FFF2-40B4-BE49-F238E27FC236}">
                <a16:creationId xmlns:a16="http://schemas.microsoft.com/office/drawing/2014/main" id="{E5E53691-A818-4EEA-A60E-3F1A196E7A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" b="2046"/>
          <a:stretch/>
        </p:blipFill>
        <p:spPr>
          <a:xfrm>
            <a:off x="20" y="277472"/>
            <a:ext cx="4552718" cy="5946218"/>
          </a:xfrm>
          <a:custGeom>
            <a:avLst/>
            <a:gdLst/>
            <a:ahLst/>
            <a:cxnLst/>
            <a:rect l="l" t="t" r="r" b="b"/>
            <a:pathLst>
              <a:path w="4552738" h="5946218">
                <a:moveTo>
                  <a:pt x="0" y="0"/>
                </a:moveTo>
                <a:lnTo>
                  <a:pt x="193217" y="10418"/>
                </a:lnTo>
                <a:cubicBezTo>
                  <a:pt x="612089" y="35802"/>
                  <a:pt x="1030148" y="71660"/>
                  <a:pt x="1446580" y="128061"/>
                </a:cubicBezTo>
                <a:cubicBezTo>
                  <a:pt x="1735723" y="167547"/>
                  <a:pt x="2027715" y="194943"/>
                  <a:pt x="2320927" y="163517"/>
                </a:cubicBezTo>
                <a:cubicBezTo>
                  <a:pt x="2335563" y="161905"/>
                  <a:pt x="2352239" y="156669"/>
                  <a:pt x="2364438" y="161905"/>
                </a:cubicBezTo>
                <a:cubicBezTo>
                  <a:pt x="2506776" y="220729"/>
                  <a:pt x="2662121" y="178424"/>
                  <a:pt x="2809744" y="215490"/>
                </a:cubicBezTo>
                <a:cubicBezTo>
                  <a:pt x="2771925" y="358517"/>
                  <a:pt x="2609662" y="346832"/>
                  <a:pt x="2518162" y="445944"/>
                </a:cubicBezTo>
                <a:cubicBezTo>
                  <a:pt x="2667409" y="485424"/>
                  <a:pt x="2801610" y="525312"/>
                  <a:pt x="2937846" y="555124"/>
                </a:cubicBezTo>
                <a:cubicBezTo>
                  <a:pt x="3082216" y="586550"/>
                  <a:pt x="3204622" y="671561"/>
                  <a:pt x="3345734" y="709433"/>
                </a:cubicBezTo>
                <a:cubicBezTo>
                  <a:pt x="3375832" y="717492"/>
                  <a:pt x="3412025" y="745693"/>
                  <a:pt x="3422598" y="773089"/>
                </a:cubicBezTo>
                <a:cubicBezTo>
                  <a:pt x="3456757" y="861726"/>
                  <a:pt x="4138745" y="1110310"/>
                  <a:pt x="4058225" y="1189273"/>
                </a:cubicBezTo>
                <a:cubicBezTo>
                  <a:pt x="4024878" y="1221909"/>
                  <a:pt x="3981773" y="1245276"/>
                  <a:pt x="3936629" y="1277508"/>
                </a:cubicBezTo>
                <a:cubicBezTo>
                  <a:pt x="4004547" y="1338344"/>
                  <a:pt x="4080998" y="1364935"/>
                  <a:pt x="4162334" y="1383065"/>
                </a:cubicBezTo>
                <a:cubicBezTo>
                  <a:pt x="4186736" y="1388705"/>
                  <a:pt x="4210728" y="1399986"/>
                  <a:pt x="4213168" y="1427383"/>
                </a:cubicBezTo>
                <a:cubicBezTo>
                  <a:pt x="4215607" y="1455987"/>
                  <a:pt x="4190800" y="1467266"/>
                  <a:pt x="4170061" y="1480564"/>
                </a:cubicBezTo>
                <a:cubicBezTo>
                  <a:pt x="4141188" y="1499095"/>
                  <a:pt x="4113127" y="1515214"/>
                  <a:pt x="4076527" y="1517630"/>
                </a:cubicBezTo>
                <a:cubicBezTo>
                  <a:pt x="4016337" y="1521257"/>
                  <a:pt x="3987466" y="1572826"/>
                  <a:pt x="3952493" y="1611502"/>
                </a:cubicBezTo>
                <a:cubicBezTo>
                  <a:pt x="3932973" y="1633259"/>
                  <a:pt x="3923211" y="1677172"/>
                  <a:pt x="3957370" y="1684828"/>
                </a:cubicBezTo>
                <a:cubicBezTo>
                  <a:pt x="4039518" y="1703363"/>
                  <a:pt x="4033011" y="1756946"/>
                  <a:pt x="4030981" y="1817782"/>
                </a:cubicBezTo>
                <a:cubicBezTo>
                  <a:pt x="4028133" y="1893124"/>
                  <a:pt x="3979737" y="1927770"/>
                  <a:pt x="3920363" y="1956780"/>
                </a:cubicBezTo>
                <a:cubicBezTo>
                  <a:pt x="3900029" y="1966851"/>
                  <a:pt x="3871158" y="1966449"/>
                  <a:pt x="3863429" y="1997874"/>
                </a:cubicBezTo>
                <a:cubicBezTo>
                  <a:pt x="3896777" y="2027688"/>
                  <a:pt x="3937444" y="2003517"/>
                  <a:pt x="3973233" y="2011975"/>
                </a:cubicBezTo>
                <a:cubicBezTo>
                  <a:pt x="4002918" y="2018824"/>
                  <a:pt x="4052127" y="2015199"/>
                  <a:pt x="4011458" y="2069991"/>
                </a:cubicBezTo>
                <a:cubicBezTo>
                  <a:pt x="3999664" y="2085704"/>
                  <a:pt x="4013491" y="2097792"/>
                  <a:pt x="4028540" y="2099000"/>
                </a:cubicBezTo>
                <a:cubicBezTo>
                  <a:pt x="4148913" y="2111489"/>
                  <a:pt x="4093606" y="2222285"/>
                  <a:pt x="4132241" y="2280703"/>
                </a:cubicBezTo>
                <a:cubicBezTo>
                  <a:pt x="4142812" y="2296818"/>
                  <a:pt x="4131425" y="2324618"/>
                  <a:pt x="4114752" y="2331466"/>
                </a:cubicBezTo>
                <a:cubicBezTo>
                  <a:pt x="4008205" y="2376592"/>
                  <a:pt x="3993565" y="2484163"/>
                  <a:pt x="3941916" y="2576828"/>
                </a:cubicBezTo>
                <a:cubicBezTo>
                  <a:pt x="3998039" y="2613488"/>
                  <a:pt x="4065138" y="2621547"/>
                  <a:pt x="4125732" y="2645318"/>
                </a:cubicBezTo>
                <a:cubicBezTo>
                  <a:pt x="4188768" y="2670298"/>
                  <a:pt x="4188768" y="2688831"/>
                  <a:pt x="4136714" y="2761349"/>
                </a:cubicBezTo>
                <a:cubicBezTo>
                  <a:pt x="4272135" y="2777064"/>
                  <a:pt x="4272135" y="2777064"/>
                  <a:pt x="4230249" y="2891080"/>
                </a:cubicBezTo>
                <a:cubicBezTo>
                  <a:pt x="4343713" y="2901557"/>
                  <a:pt x="4418537" y="2955542"/>
                  <a:pt x="4436023" y="3073591"/>
                </a:cubicBezTo>
                <a:cubicBezTo>
                  <a:pt x="4444564" y="3130800"/>
                  <a:pt x="4495804" y="3157792"/>
                  <a:pt x="4552738" y="3196068"/>
                </a:cubicBezTo>
                <a:cubicBezTo>
                  <a:pt x="4481978" y="3233136"/>
                  <a:pt x="4433989" y="3310489"/>
                  <a:pt x="4351436" y="3228700"/>
                </a:cubicBezTo>
                <a:cubicBezTo>
                  <a:pt x="4321344" y="3198888"/>
                  <a:pt x="4324186" y="3236761"/>
                  <a:pt x="4320122" y="3247637"/>
                </a:cubicBezTo>
                <a:cubicBezTo>
                  <a:pt x="4310364" y="3274227"/>
                  <a:pt x="4330695" y="3291956"/>
                  <a:pt x="4344116" y="3312099"/>
                </a:cubicBezTo>
                <a:cubicBezTo>
                  <a:pt x="4357130" y="3332244"/>
                  <a:pt x="4372586" y="3353596"/>
                  <a:pt x="4376244" y="3376163"/>
                </a:cubicBezTo>
                <a:cubicBezTo>
                  <a:pt x="4378682" y="3391874"/>
                  <a:pt x="4366890" y="3414835"/>
                  <a:pt x="4353877" y="3426522"/>
                </a:cubicBezTo>
                <a:cubicBezTo>
                  <a:pt x="4285554" y="3488163"/>
                  <a:pt x="4326221" y="3626757"/>
                  <a:pt x="4196898" y="3644486"/>
                </a:cubicBezTo>
                <a:cubicBezTo>
                  <a:pt x="4138745" y="3652541"/>
                  <a:pt x="4110687" y="3703306"/>
                  <a:pt x="4067986" y="3731106"/>
                </a:cubicBezTo>
                <a:cubicBezTo>
                  <a:pt x="3919551" y="3828201"/>
                  <a:pt x="3820322" y="3953097"/>
                  <a:pt x="3774370" y="4124729"/>
                </a:cubicBezTo>
                <a:cubicBezTo>
                  <a:pt x="3761764" y="4172269"/>
                  <a:pt x="3713368" y="4210546"/>
                  <a:pt x="3682054" y="4252444"/>
                </a:cubicBezTo>
                <a:cubicBezTo>
                  <a:pt x="3697103" y="4283064"/>
                  <a:pt x="3779250" y="4216990"/>
                  <a:pt x="3750377" y="4297567"/>
                </a:cubicBezTo>
                <a:cubicBezTo>
                  <a:pt x="3728417" y="4358002"/>
                  <a:pt x="3672294" y="4395470"/>
                  <a:pt x="3619425" y="4431328"/>
                </a:cubicBezTo>
                <a:cubicBezTo>
                  <a:pt x="3559239" y="4472019"/>
                  <a:pt x="3492545" y="4504653"/>
                  <a:pt x="3465296" y="4579993"/>
                </a:cubicBezTo>
                <a:cubicBezTo>
                  <a:pt x="3459603" y="4596110"/>
                  <a:pt x="3441305" y="4613031"/>
                  <a:pt x="3425038" y="4619479"/>
                </a:cubicBezTo>
                <a:cubicBezTo>
                  <a:pt x="2576720" y="5945389"/>
                  <a:pt x="488463" y="5954251"/>
                  <a:pt x="247714" y="5944983"/>
                </a:cubicBezTo>
                <a:cubicBezTo>
                  <a:pt x="174818" y="5942062"/>
                  <a:pt x="102913" y="5934760"/>
                  <a:pt x="31834" y="5923857"/>
                </a:cubicBezTo>
                <a:lnTo>
                  <a:pt x="0" y="5917408"/>
                </a:lnTo>
                <a:close/>
              </a:path>
            </a:pathLst>
          </a:custGeom>
        </p:spPr>
      </p:pic>
      <p:pic>
        <p:nvPicPr>
          <p:cNvPr id="4" name="Kuva 4">
            <a:extLst>
              <a:ext uri="{FF2B5EF4-FFF2-40B4-BE49-F238E27FC236}">
                <a16:creationId xmlns:a16="http://schemas.microsoft.com/office/drawing/2014/main" id="{F57C7CF3-7050-4EF5-A326-D17E52950E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61" r="13974" b="3"/>
          <a:stretch/>
        </p:blipFill>
        <p:spPr>
          <a:xfrm>
            <a:off x="8653074" y="-2"/>
            <a:ext cx="3538926" cy="4290182"/>
          </a:xfrm>
          <a:custGeom>
            <a:avLst/>
            <a:gdLst/>
            <a:ahLst/>
            <a:cxnLst/>
            <a:rect l="l" t="t" r="r" b="b"/>
            <a:pathLst>
              <a:path w="3538926" h="4290182">
                <a:moveTo>
                  <a:pt x="1370437" y="0"/>
                </a:moveTo>
                <a:lnTo>
                  <a:pt x="3538926" y="0"/>
                </a:lnTo>
                <a:lnTo>
                  <a:pt x="3538926" y="4256362"/>
                </a:lnTo>
                <a:lnTo>
                  <a:pt x="3455334" y="4273195"/>
                </a:lnTo>
                <a:cubicBezTo>
                  <a:pt x="3401009" y="4281478"/>
                  <a:pt x="3346052" y="4287025"/>
                  <a:pt x="3290337" y="4289244"/>
                </a:cubicBezTo>
                <a:cubicBezTo>
                  <a:pt x="3106332" y="4296285"/>
                  <a:pt x="1510274" y="4289552"/>
                  <a:pt x="861903" y="3282295"/>
                </a:cubicBezTo>
                <a:cubicBezTo>
                  <a:pt x="849470" y="3277397"/>
                  <a:pt x="835485" y="3264542"/>
                  <a:pt x="831133" y="3252299"/>
                </a:cubicBezTo>
                <a:cubicBezTo>
                  <a:pt x="810307" y="3195065"/>
                  <a:pt x="759333" y="3170274"/>
                  <a:pt x="713332" y="3139362"/>
                </a:cubicBezTo>
                <a:cubicBezTo>
                  <a:pt x="672925" y="3112122"/>
                  <a:pt x="630030" y="3083658"/>
                  <a:pt x="613246" y="3037747"/>
                </a:cubicBezTo>
                <a:cubicBezTo>
                  <a:pt x="591178" y="2976535"/>
                  <a:pt x="653963" y="3026730"/>
                  <a:pt x="665465" y="3003469"/>
                </a:cubicBezTo>
                <a:cubicBezTo>
                  <a:pt x="641532" y="2971640"/>
                  <a:pt x="604543" y="2942562"/>
                  <a:pt x="594908" y="2906447"/>
                </a:cubicBezTo>
                <a:cubicBezTo>
                  <a:pt x="559787" y="2776063"/>
                  <a:pt x="483946" y="2681183"/>
                  <a:pt x="370497" y="2607422"/>
                </a:cubicBezTo>
                <a:cubicBezTo>
                  <a:pt x="337860" y="2586304"/>
                  <a:pt x="316415" y="2547739"/>
                  <a:pt x="271969" y="2541620"/>
                </a:cubicBezTo>
                <a:cubicBezTo>
                  <a:pt x="173127" y="2528152"/>
                  <a:pt x="204209" y="2422866"/>
                  <a:pt x="151990" y="2376038"/>
                </a:cubicBezTo>
                <a:cubicBezTo>
                  <a:pt x="142044" y="2367161"/>
                  <a:pt x="133031" y="2349717"/>
                  <a:pt x="134895" y="2337782"/>
                </a:cubicBezTo>
                <a:cubicBezTo>
                  <a:pt x="137691" y="2320639"/>
                  <a:pt x="149504" y="2304419"/>
                  <a:pt x="159450" y="2289115"/>
                </a:cubicBezTo>
                <a:cubicBezTo>
                  <a:pt x="169707" y="2273813"/>
                  <a:pt x="185247" y="2260344"/>
                  <a:pt x="177788" y="2240145"/>
                </a:cubicBezTo>
                <a:cubicBezTo>
                  <a:pt x="174683" y="2231882"/>
                  <a:pt x="176855" y="2203112"/>
                  <a:pt x="153855" y="2225759"/>
                </a:cubicBezTo>
                <a:cubicBezTo>
                  <a:pt x="90759" y="2287892"/>
                  <a:pt x="54081" y="2229129"/>
                  <a:pt x="0" y="2200970"/>
                </a:cubicBezTo>
                <a:cubicBezTo>
                  <a:pt x="43514" y="2171892"/>
                  <a:pt x="82677" y="2151388"/>
                  <a:pt x="89205" y="2107927"/>
                </a:cubicBezTo>
                <a:cubicBezTo>
                  <a:pt x="102570" y="2018249"/>
                  <a:pt x="159758" y="1977237"/>
                  <a:pt x="246479" y="1969279"/>
                </a:cubicBezTo>
                <a:cubicBezTo>
                  <a:pt x="214465" y="1882663"/>
                  <a:pt x="214465" y="1882663"/>
                  <a:pt x="317968" y="1870725"/>
                </a:cubicBezTo>
                <a:cubicBezTo>
                  <a:pt x="278183" y="1815635"/>
                  <a:pt x="278183" y="1801556"/>
                  <a:pt x="326361" y="1782580"/>
                </a:cubicBezTo>
                <a:cubicBezTo>
                  <a:pt x="372673" y="1764521"/>
                  <a:pt x="423957" y="1758400"/>
                  <a:pt x="466852" y="1730550"/>
                </a:cubicBezTo>
                <a:cubicBezTo>
                  <a:pt x="427377" y="1660155"/>
                  <a:pt x="416187" y="1578436"/>
                  <a:pt x="334753" y="1544155"/>
                </a:cubicBezTo>
                <a:cubicBezTo>
                  <a:pt x="322010" y="1538952"/>
                  <a:pt x="313307" y="1517834"/>
                  <a:pt x="321386" y="1505592"/>
                </a:cubicBezTo>
                <a:cubicBezTo>
                  <a:pt x="350915" y="1461214"/>
                  <a:pt x="308644" y="1377045"/>
                  <a:pt x="400645" y="1367557"/>
                </a:cubicBezTo>
                <a:cubicBezTo>
                  <a:pt x="412147" y="1366640"/>
                  <a:pt x="422716" y="1357456"/>
                  <a:pt x="413701" y="1345520"/>
                </a:cubicBezTo>
                <a:cubicBezTo>
                  <a:pt x="382618" y="1303896"/>
                  <a:pt x="420228" y="1306649"/>
                  <a:pt x="442916" y="1301447"/>
                </a:cubicBezTo>
                <a:cubicBezTo>
                  <a:pt x="470270" y="1295021"/>
                  <a:pt x="501352" y="1313384"/>
                  <a:pt x="526840" y="1290735"/>
                </a:cubicBezTo>
                <a:cubicBezTo>
                  <a:pt x="520932" y="1266862"/>
                  <a:pt x="498866" y="1267167"/>
                  <a:pt x="483325" y="1259517"/>
                </a:cubicBezTo>
                <a:cubicBezTo>
                  <a:pt x="437945" y="1237479"/>
                  <a:pt x="400956" y="1211159"/>
                  <a:pt x="398780" y="1153924"/>
                </a:cubicBezTo>
                <a:cubicBezTo>
                  <a:pt x="397228" y="1107708"/>
                  <a:pt x="392254" y="1067003"/>
                  <a:pt x="455041" y="1052922"/>
                </a:cubicBezTo>
                <a:cubicBezTo>
                  <a:pt x="481149" y="1047106"/>
                  <a:pt x="473687" y="1013747"/>
                  <a:pt x="458768" y="997218"/>
                </a:cubicBezTo>
                <a:cubicBezTo>
                  <a:pt x="432038" y="967837"/>
                  <a:pt x="409972" y="928661"/>
                  <a:pt x="363968" y="925907"/>
                </a:cubicBezTo>
                <a:cubicBezTo>
                  <a:pt x="335995" y="924071"/>
                  <a:pt x="314548" y="911826"/>
                  <a:pt x="292481" y="897749"/>
                </a:cubicBezTo>
                <a:cubicBezTo>
                  <a:pt x="276630" y="887646"/>
                  <a:pt x="257670" y="879078"/>
                  <a:pt x="259533" y="857348"/>
                </a:cubicBezTo>
                <a:cubicBezTo>
                  <a:pt x="261399" y="836535"/>
                  <a:pt x="279736" y="827966"/>
                  <a:pt x="298387" y="823681"/>
                </a:cubicBezTo>
                <a:cubicBezTo>
                  <a:pt x="360552" y="809909"/>
                  <a:pt x="418983" y="789708"/>
                  <a:pt x="470893" y="743493"/>
                </a:cubicBezTo>
                <a:cubicBezTo>
                  <a:pt x="436390" y="719007"/>
                  <a:pt x="403444" y="701256"/>
                  <a:pt x="377957" y="676463"/>
                </a:cubicBezTo>
                <a:cubicBezTo>
                  <a:pt x="316415" y="616477"/>
                  <a:pt x="837660" y="427634"/>
                  <a:pt x="863768" y="360299"/>
                </a:cubicBezTo>
                <a:cubicBezTo>
                  <a:pt x="871849" y="339488"/>
                  <a:pt x="899511" y="318064"/>
                  <a:pt x="922515" y="311942"/>
                </a:cubicBezTo>
                <a:cubicBezTo>
                  <a:pt x="1030367" y="283171"/>
                  <a:pt x="1123922" y="218591"/>
                  <a:pt x="1234265" y="194718"/>
                </a:cubicBezTo>
                <a:cubicBezTo>
                  <a:pt x="1338390" y="172070"/>
                  <a:pt x="1440960" y="141768"/>
                  <a:pt x="1555030" y="111776"/>
                </a:cubicBezTo>
                <a:cubicBezTo>
                  <a:pt x="1520063" y="74130"/>
                  <a:pt x="1471575" y="57526"/>
                  <a:pt x="1428216" y="36752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82271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ECA3D46-3BF9-456B-BBF0-65CD23C7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>
                <a:cs typeface="Calibri Light"/>
              </a:rPr>
              <a:t>Tutkimusvälineet:</a:t>
            </a:r>
            <a:endParaRPr lang="fi-FI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F8D1272-F316-4232-A2A3-EC589CDE93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Suojahanskat</a:t>
            </a:r>
            <a:endParaRPr lang="fi-FI"/>
          </a:p>
          <a:p>
            <a:r>
              <a:rPr lang="fi-FI">
                <a:cs typeface="Calibri"/>
              </a:rPr>
              <a:t>Pinsetit</a:t>
            </a:r>
          </a:p>
          <a:p>
            <a:r>
              <a:rPr lang="fi-FI">
                <a:cs typeface="Calibri"/>
              </a:rPr>
              <a:t>Muovipussi</a:t>
            </a:r>
          </a:p>
          <a:p>
            <a:r>
              <a:rPr lang="fi-FI">
                <a:cs typeface="Calibri"/>
              </a:rPr>
              <a:t>Vaaka</a:t>
            </a:r>
          </a:p>
          <a:p>
            <a:endParaRPr lang="fi-FI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8316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5583C28-E4C2-4AED-A938-623AFB21D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Tulokset:</a:t>
            </a:r>
          </a:p>
        </p:txBody>
      </p:sp>
      <p:graphicFrame>
        <p:nvGraphicFramePr>
          <p:cNvPr id="4" name="Taulukko 4">
            <a:extLst>
              <a:ext uri="{FF2B5EF4-FFF2-40B4-BE49-F238E27FC236}">
                <a16:creationId xmlns:a16="http://schemas.microsoft.com/office/drawing/2014/main" id="{A7E84A22-E094-4392-B557-95D64A8C6E4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508304"/>
              </p:ext>
            </p:extLst>
          </p:nvPr>
        </p:nvGraphicFramePr>
        <p:xfrm>
          <a:off x="5040458" y="643466"/>
          <a:ext cx="6254417" cy="4988852"/>
        </p:xfrm>
        <a:graphic>
          <a:graphicData uri="http://schemas.openxmlformats.org/drawingml/2006/table">
            <a:tbl>
              <a:tblPr firstRow="1" bandRow="1">
                <a:solidFill>
                  <a:schemeClr val="bg1">
                    <a:lumMod val="95000"/>
                  </a:schemeClr>
                </a:solidFill>
                <a:tableStyleId>{5C22544A-7EE6-4342-B048-85BDC9FD1C3A}</a:tableStyleId>
              </a:tblPr>
              <a:tblGrid>
                <a:gridCol w="3621935">
                  <a:extLst>
                    <a:ext uri="{9D8B030D-6E8A-4147-A177-3AD203B41FA5}">
                      <a16:colId xmlns:a16="http://schemas.microsoft.com/office/drawing/2014/main" val="1637367200"/>
                    </a:ext>
                  </a:extLst>
                </a:gridCol>
                <a:gridCol w="2632482">
                  <a:extLst>
                    <a:ext uri="{9D8B030D-6E8A-4147-A177-3AD203B41FA5}">
                      <a16:colId xmlns:a16="http://schemas.microsoft.com/office/drawing/2014/main" val="75451073"/>
                    </a:ext>
                  </a:extLst>
                </a:gridCol>
              </a:tblGrid>
              <a:tr h="633013">
                <a:tc>
                  <a:txBody>
                    <a:bodyPr/>
                    <a:lstStyle/>
                    <a:p>
                      <a:r>
                        <a:rPr lang="fi-FI" sz="2300" b="1" cap="none" spc="0">
                          <a:solidFill>
                            <a:schemeClr val="tx1"/>
                          </a:solidFill>
                        </a:rPr>
                        <a:t>Jätelajike</a:t>
                      </a:r>
                    </a:p>
                  </a:txBody>
                  <a:tcPr marL="92960" marR="132800" marT="26560" marB="1992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2300" b="1" cap="none" spc="0">
                          <a:solidFill>
                            <a:schemeClr val="tx1"/>
                          </a:solidFill>
                        </a:rPr>
                        <a:t>Paino</a:t>
                      </a:r>
                    </a:p>
                  </a:txBody>
                  <a:tcPr marL="92960" marR="132800" marT="26560" marB="199200" anchor="b">
                    <a:lnL w="12700" cmpd="sng">
                      <a:noFill/>
                    </a:lnL>
                    <a:lnR w="12700" cmpd="sng">
                      <a:noFill/>
                    </a:lnR>
                    <a:lnT w="9525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4997819"/>
                  </a:ext>
                </a:extLst>
              </a:tr>
              <a:tr h="54447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Lasi</a:t>
                      </a:r>
                      <a:endParaRPr lang="fi-FI"/>
                    </a:p>
                  </a:txBody>
                  <a:tcPr marL="92960" marR="132799" marT="26559" marB="199200">
                    <a:lnL w="12700">
                      <a:solidFill>
                        <a:schemeClr val="accent1"/>
                      </a:solidFill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0g</a:t>
                      </a:r>
                      <a:endParaRPr lang="fi-FI"/>
                    </a:p>
                  </a:txBody>
                  <a:tcPr marL="92960" marR="132799" marT="26559" marB="199200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305343"/>
                  </a:ext>
                </a:extLst>
              </a:tr>
              <a:tr h="544480"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Muu</a:t>
                      </a:r>
                    </a:p>
                  </a:txBody>
                  <a:tcPr marL="92960" marR="132800" marT="26560" marB="19920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14g</a:t>
                      </a:r>
                    </a:p>
                  </a:txBody>
                  <a:tcPr marL="92960" marR="132800" marT="26560" marB="1992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7400053"/>
                  </a:ext>
                </a:extLst>
              </a:tr>
              <a:tr h="544480"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Kartonki</a:t>
                      </a:r>
                    </a:p>
                  </a:txBody>
                  <a:tcPr marL="92960" marR="132800" marT="26560" marB="19920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29g</a:t>
                      </a:r>
                    </a:p>
                  </a:txBody>
                  <a:tcPr marL="92960" marR="132800" marT="26560" marB="1992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3334913"/>
                  </a:ext>
                </a:extLst>
              </a:tr>
              <a:tr h="544480"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Metalli</a:t>
                      </a:r>
                    </a:p>
                  </a:txBody>
                  <a:tcPr marL="92960" marR="132800" marT="26560" marB="19920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35g</a:t>
                      </a:r>
                    </a:p>
                  </a:txBody>
                  <a:tcPr marL="92960" marR="132800" marT="26560" marB="1992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3953344"/>
                  </a:ext>
                </a:extLst>
              </a:tr>
              <a:tr h="544480"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Biojäte</a:t>
                      </a:r>
                    </a:p>
                  </a:txBody>
                  <a:tcPr marL="92960" marR="132800" marT="26560" marB="19920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45g</a:t>
                      </a:r>
                    </a:p>
                  </a:txBody>
                  <a:tcPr marL="92960" marR="132800" marT="26560" marB="1992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1715323"/>
                  </a:ext>
                </a:extLst>
              </a:tr>
              <a:tr h="544480"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Muovi</a:t>
                      </a:r>
                    </a:p>
                  </a:txBody>
                  <a:tcPr marL="92960" marR="132800" marT="26560" marB="19920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114g</a:t>
                      </a:r>
                    </a:p>
                  </a:txBody>
                  <a:tcPr marL="92960" marR="132800" marT="26560" marB="1992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1781230"/>
                  </a:ext>
                </a:extLst>
              </a:tr>
              <a:tr h="544480"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Sekajäte</a:t>
                      </a:r>
                    </a:p>
                  </a:txBody>
                  <a:tcPr marL="92960" marR="132800" marT="26560" marB="19920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133g</a:t>
                      </a:r>
                    </a:p>
                  </a:txBody>
                  <a:tcPr marL="92960" marR="132800" marT="26560" marB="1992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674855"/>
                  </a:ext>
                </a:extLst>
              </a:tr>
              <a:tr h="544480"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Paperi</a:t>
                      </a:r>
                    </a:p>
                  </a:txBody>
                  <a:tcPr marL="92960" marR="132800" marT="26560" marB="199200">
                    <a:lnL w="12700" cap="flat" cmpd="sng" algn="ctr">
                      <a:solidFill>
                        <a:schemeClr val="accent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i-FI" sz="1700" cap="none" spc="0">
                          <a:solidFill>
                            <a:schemeClr val="tx1"/>
                          </a:solidFill>
                        </a:rPr>
                        <a:t>299g</a:t>
                      </a:r>
                    </a:p>
                  </a:txBody>
                  <a:tcPr marL="92960" marR="132800" marT="26560" marB="19920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4811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79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DBAC84-672D-488D-8AD1-4B2F637C7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Muovi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FA3457-1DAC-404E-A52E-33FEE8053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2963119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>
                <a:cs typeface="Calibri"/>
              </a:rPr>
              <a:t>114g</a:t>
            </a:r>
          </a:p>
          <a:p>
            <a:r>
              <a:rPr lang="fi-FI">
                <a:cs typeface="Calibri"/>
              </a:rPr>
              <a:t>Karkkipusseja- ja papereita</a:t>
            </a:r>
          </a:p>
          <a:p>
            <a:r>
              <a:rPr lang="fi-FI">
                <a:cs typeface="Calibri"/>
              </a:rPr>
              <a:t>Tikkarintikkuja</a:t>
            </a:r>
          </a:p>
          <a:p>
            <a:r>
              <a:rPr lang="fi-FI">
                <a:cs typeface="Calibri"/>
              </a:rPr>
              <a:t>Pullonkorkkeja</a:t>
            </a: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  <a:p>
            <a:endParaRPr lang="fi-FI">
              <a:cs typeface="Calibri"/>
            </a:endParaRP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D7B53861-0F5E-4681-B767-F57A59BD29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4627311" y="-342721"/>
            <a:ext cx="6376660" cy="7384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344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5F63FF5A-B9E2-4989-825C-C62CD37CB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D4DA8F2-7F6B-4912-BC13-ABCF312A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30" y="629266"/>
            <a:ext cx="3605572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/>
              <a:t>Metalli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790E85A4-79A8-4349-A258-BD72C52640B6}"/>
              </a:ext>
            </a:extLst>
          </p:cNvPr>
          <p:cNvSpPr txBox="1"/>
          <p:nvPr/>
        </p:nvSpPr>
        <p:spPr>
          <a:xfrm>
            <a:off x="648931" y="2438401"/>
            <a:ext cx="3605571" cy="3779520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t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/>
              <a:t>35g</a:t>
            </a:r>
            <a:endParaRPr lang="fi-FI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err="1">
                <a:cs typeface="Calibri"/>
              </a:rPr>
              <a:t>Rutattuja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alumiinitölkkejä</a:t>
            </a:r>
            <a:r>
              <a:rPr lang="en-US">
                <a:cs typeface="Calibri"/>
              </a:rPr>
              <a:t>, </a:t>
            </a:r>
            <a:r>
              <a:rPr lang="en-US" err="1">
                <a:cs typeface="Calibri"/>
              </a:rPr>
              <a:t>eivät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kelpaa</a:t>
            </a:r>
            <a:r>
              <a:rPr lang="en-US">
                <a:cs typeface="Calibri"/>
              </a:rPr>
              <a:t> panttina kierrätykseen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577D1452-F0B7-431E-9A24-D3F7103D8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ounded Rectangle 20">
            <a:extLst>
              <a:ext uri="{FF2B5EF4-FFF2-40B4-BE49-F238E27FC236}">
                <a16:creationId xmlns:a16="http://schemas.microsoft.com/office/drawing/2014/main" id="{A660F4F9-5DF5-4F15-BE6A-CD8648BB1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18267" y="559407"/>
            <a:ext cx="6594522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Kuva 51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BF9747F2-8438-455D-996E-EA259341F4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3217"/>
          <a:stretch/>
        </p:blipFill>
        <p:spPr>
          <a:xfrm rot="-5400000">
            <a:off x="5708904" y="297180"/>
            <a:ext cx="5413248" cy="626364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685882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13F1AFB-3E33-49B6-9325-22400F2C6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fi-FI"/>
              <a:t>Lasi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DA832F4-5448-4AB8-B823-4C30BB17E8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2000">
                <a:cs typeface="Calibri"/>
              </a:rPr>
              <a:t>0g</a:t>
            </a:r>
          </a:p>
          <a:p>
            <a:r>
              <a:rPr lang="fi-FI" sz="2000">
                <a:cs typeface="Calibri"/>
              </a:rPr>
              <a:t>Lasia ei löytynyt yhtään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DAD60308-2E78-4E73-AF38-2DA618E85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158278" y="417711"/>
            <a:ext cx="4514498" cy="6019331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6809468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EC69563A114840B154FCA0891CF8FD" ma:contentTypeVersion="7" ma:contentTypeDescription="Create a new document." ma:contentTypeScope="" ma:versionID="7977da2bf1ca509b3dc041f6b30d8639">
  <xsd:schema xmlns:xsd="http://www.w3.org/2001/XMLSchema" xmlns:xs="http://www.w3.org/2001/XMLSchema" xmlns:p="http://schemas.microsoft.com/office/2006/metadata/properties" xmlns:ns2="9d01be50-2a7f-4faa-9058-53cec2e61627" targetNamespace="http://schemas.microsoft.com/office/2006/metadata/properties" ma:root="true" ma:fieldsID="d1d8f342304130ac0c87bccf044deb93" ns2:_="">
    <xsd:import namespace="9d01be50-2a7f-4faa-9058-53cec2e6162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01be50-2a7f-4faa-9058-53cec2e6162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2ECC298-1F2B-4F4A-A5AC-6D0F278A3A9A}">
  <ds:schemaRefs>
    <ds:schemaRef ds:uri="9d01be50-2a7f-4faa-9058-53cec2e6162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19BA0D6-F93A-44E8-BC2A-D6312632D20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7DC66BA-AED4-4ED1-8D09-2E190774941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311</Words>
  <Application>Microsoft Office PowerPoint</Application>
  <PresentationFormat>Laajakuva</PresentationFormat>
  <Paragraphs>103</Paragraphs>
  <Slides>16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Office-teema</vt:lpstr>
      <vt:lpstr>Roska-projekti 7D</vt:lpstr>
      <vt:lpstr>Aikataulu ja projektin eteneminen:</vt:lpstr>
      <vt:lpstr>Tutkimuskysymykset:</vt:lpstr>
      <vt:lpstr>Tutkimustavat:</vt:lpstr>
      <vt:lpstr>Tutkimusvälineet:</vt:lpstr>
      <vt:lpstr>Tulokset:</vt:lpstr>
      <vt:lpstr>Muovi</vt:lpstr>
      <vt:lpstr>Metalli</vt:lpstr>
      <vt:lpstr>Lasi</vt:lpstr>
      <vt:lpstr>Paperi</vt:lpstr>
      <vt:lpstr>Kartonki</vt:lpstr>
      <vt:lpstr>Biojäte</vt:lpstr>
      <vt:lpstr>Sekajäte</vt:lpstr>
      <vt:lpstr>Muu</vt:lpstr>
      <vt:lpstr>Purkkaroskat</vt:lpstr>
      <vt:lpstr>Johtopäätökset: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Roska-projekti 7D</dc:title>
  <dc:creator>Nousiainen Riikka</dc:creator>
  <cp:lastModifiedBy>Nousiainen Riikka</cp:lastModifiedBy>
  <cp:revision>2</cp:revision>
  <dcterms:created xsi:type="dcterms:W3CDTF">2021-04-09T09:06:57Z</dcterms:created>
  <dcterms:modified xsi:type="dcterms:W3CDTF">2021-05-11T09:07:37Z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0x01010087EC69563A114840B154FCA0891CF8FD</vt:lpwstr>
  </property>
</Properties>
</file>