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EB86C2-DC86-4F70-63F8-CA30C3C828F5}" v="2" dt="2022-03-23T07:51:38.0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8.6.2022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82244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8.6.2022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01203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8.6.2022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406455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8.6.2022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91875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8.6.2022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625772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8.6.2022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36837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A02ABAE3-D89C-4001-9AEC-5083F82B749C}" type="datetimeFigureOut">
              <a:rPr lang="fi-FI" smtClean="0"/>
              <a:t>8.6.2022</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423436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A02ABAE3-D89C-4001-9AEC-5083F82B749C}" type="datetimeFigureOut">
              <a:rPr lang="fi-FI" smtClean="0"/>
              <a:t>8.6.2022</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2387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02ABAE3-D89C-4001-9AEC-5083F82B749C}" type="datetimeFigureOut">
              <a:rPr lang="fi-FI" smtClean="0"/>
              <a:t>8.6.2022</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58361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8.6.2022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82707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8.6.2022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13998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2ABAE3-D89C-4001-9AEC-5083F82B749C}" type="datetimeFigureOut">
              <a:rPr lang="fi-FI" smtClean="0"/>
              <a:t>8.6.2022</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AEF5D-7FAC-4949-84D2-DA5A9BB3D225}" type="slidenum">
              <a:rPr lang="fi-FI" smtClean="0"/>
              <a:t>‹#›</a:t>
            </a:fld>
            <a:endParaRPr lang="fi-FI"/>
          </a:p>
        </p:txBody>
      </p:sp>
    </p:spTree>
    <p:extLst>
      <p:ext uri="{BB962C8B-B14F-4D97-AF65-F5344CB8AC3E}">
        <p14:creationId xmlns:p14="http://schemas.microsoft.com/office/powerpoint/2010/main" val="103452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moneypedia.de/index.php/V%C3%A4in%C3%B6_Linna" TargetMode="External"/><Relationship Id="rId3" Type="http://schemas.openxmlformats.org/officeDocument/2006/relationships/hyperlink" Target="https://holynpoly.blogspot.com/2008/12/6-itsenisyyspiv.html" TargetMode="External"/><Relationship Id="rId7"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fi.wikipedia.org/wiki/T%C3%A4%C3%A4ll%C3%A4_Pohjant%C3%A4hden_alla" TargetMode="External"/><Relationship Id="rId10" Type="http://schemas.openxmlformats.org/officeDocument/2006/relationships/hyperlink" Target="https://hu.wikipedia.org/wiki/Finn_m%C3%A1rka" TargetMode="External"/><Relationship Id="rId4" Type="http://schemas.openxmlformats.org/officeDocument/2006/relationships/image" Target="../media/image2.jpeg"/><Relationship Id="rId9"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weiterweltkrieg.org/phpBB2/viewtopic.php?t=11519"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lickr.com/photos/vapriikki/26970235575/in/album-72157668009883972/"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lovemeow.com/video-cute-jumping-kitten-1607956059.html" TargetMode="Externa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hyperlink" Target="https://www.youtube.com/watch?v=ANV5R-c5h30" TargetMode="External"/><Relationship Id="rId5" Type="http://schemas.openxmlformats.org/officeDocument/2006/relationships/hyperlink" Target="https://www.youtube.com/watch?v=QzXGdy8Et30" TargetMode="External"/><Relationship Id="rId4" Type="http://schemas.openxmlformats.org/officeDocument/2006/relationships/hyperlink" Target="https://www.google.com/url?sa=t&amp;rct=j&amp;q=&amp;esrc=s&amp;source=video&amp;cd=&amp;cad=rja&amp;uact=8&amp;ved=2ahUKEwj70NDkwZr2AhXvs4sKHavZA2sQtwJ6BAgFEAI&amp;url=https%3A%2F%2Fwww.youtube.com%2Fwatch%3Fv%3Dyr4ds4C6M0s&amp;usg=AOvVaw0ZFbU2xZunqGnSUnsMq6_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2018E1B-E0B9-4440-AFF3-4112E50A27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p:cNvSpPr>
            <a:spLocks noGrp="1"/>
          </p:cNvSpPr>
          <p:nvPr>
            <p:ph type="ctrTitle"/>
          </p:nvPr>
        </p:nvSpPr>
        <p:spPr>
          <a:xfrm>
            <a:off x="841248" y="4068772"/>
            <a:ext cx="10506456" cy="1110868"/>
          </a:xfrm>
        </p:spPr>
        <p:txBody>
          <a:bodyPr>
            <a:normAutofit/>
          </a:bodyPr>
          <a:lstStyle/>
          <a:p>
            <a:r>
              <a:rPr lang="fi-FI" sz="5200">
                <a:cs typeface="Calibri Light"/>
              </a:rPr>
              <a:t>Väinö Linna</a:t>
            </a:r>
            <a:endParaRPr lang="fi-FI" sz="5200"/>
          </a:p>
        </p:txBody>
      </p:sp>
      <p:sp>
        <p:nvSpPr>
          <p:cNvPr id="3" name="Alaotsikko 2"/>
          <p:cNvSpPr>
            <a:spLocks noGrp="1"/>
          </p:cNvSpPr>
          <p:nvPr>
            <p:ph type="subTitle" idx="1"/>
          </p:nvPr>
        </p:nvSpPr>
        <p:spPr>
          <a:xfrm>
            <a:off x="841248" y="5358142"/>
            <a:ext cx="10506456" cy="764161"/>
          </a:xfrm>
        </p:spPr>
        <p:txBody>
          <a:bodyPr vert="horz" lIns="91440" tIns="45720" rIns="91440" bIns="45720" rtlCol="0">
            <a:normAutofit/>
          </a:bodyPr>
          <a:lstStyle/>
          <a:p>
            <a:r>
              <a:rPr lang="fi-FI" err="1">
                <a:cs typeface="Calibri"/>
              </a:rPr>
              <a:t>Finnish</a:t>
            </a:r>
            <a:r>
              <a:rPr lang="fi-FI">
                <a:cs typeface="Calibri"/>
              </a:rPr>
              <a:t> </a:t>
            </a:r>
            <a:r>
              <a:rPr lang="fi-FI" err="1">
                <a:cs typeface="Calibri"/>
              </a:rPr>
              <a:t>war</a:t>
            </a:r>
            <a:r>
              <a:rPr lang="fi-FI">
                <a:cs typeface="Calibri"/>
              </a:rPr>
              <a:t> </a:t>
            </a:r>
            <a:r>
              <a:rPr lang="fi-FI" err="1">
                <a:cs typeface="Calibri"/>
              </a:rPr>
              <a:t>author</a:t>
            </a:r>
            <a:endParaRPr lang="fi-FI" err="1"/>
          </a:p>
        </p:txBody>
      </p:sp>
      <p:pic>
        <p:nvPicPr>
          <p:cNvPr id="7" name="Kuva 7" descr="Kuva, joka sisältää kohteen teksti&#10;&#10;Kuvaus luotu automaattisesti">
            <a:extLst>
              <a:ext uri="{FF2B5EF4-FFF2-40B4-BE49-F238E27FC236}">
                <a16:creationId xmlns:a16="http://schemas.microsoft.com/office/drawing/2014/main" id="{2269807E-7633-4412-B974-33DE1171CA64}"/>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7622" r="5" b="5"/>
          <a:stretch/>
        </p:blipFill>
        <p:spPr>
          <a:xfrm>
            <a:off x="240296" y="171715"/>
            <a:ext cx="2108998" cy="3731891"/>
          </a:xfrm>
          <a:prstGeom prst="rect">
            <a:avLst/>
          </a:prstGeom>
        </p:spPr>
      </p:pic>
      <p:pic>
        <p:nvPicPr>
          <p:cNvPr id="10" name="Kuva 10" descr="Kuva, joka sisältää kohteen teksti&#10;&#10;Kuvaus luotu automaattisesti">
            <a:extLst>
              <a:ext uri="{FF2B5EF4-FFF2-40B4-BE49-F238E27FC236}">
                <a16:creationId xmlns:a16="http://schemas.microsoft.com/office/drawing/2014/main" id="{5BB6458E-8A4A-4DCF-B968-71D505D9FC3C}"/>
              </a:ext>
            </a:extLst>
          </p:cNvPr>
          <p:cNvPicPr>
            <a:picLocks noChangeAspect="1"/>
          </p:cNvPicPr>
          <p:nvPr/>
        </p:nvPicPr>
        <p:blipFill rotWithShape="1">
          <a:blip r:embed="rId4">
            <a:extLst>
              <a:ext uri="{837473B0-CC2E-450A-ABE3-18F120FF3D39}">
                <a1611:picAttrSrcUrl xmlns:a1611="http://schemas.microsoft.com/office/drawing/2016/11/main" r:id="rId5"/>
              </a:ext>
            </a:extLst>
          </a:blip>
          <a:srcRect t="8302" r="1" b="5479"/>
          <a:stretch/>
        </p:blipFill>
        <p:spPr>
          <a:xfrm>
            <a:off x="2634420" y="171715"/>
            <a:ext cx="1907715" cy="3731891"/>
          </a:xfrm>
          <a:prstGeom prst="rect">
            <a:avLst/>
          </a:prstGeom>
        </p:spPr>
      </p:pic>
      <p:pic>
        <p:nvPicPr>
          <p:cNvPr id="13" name="Kuva 13" descr="Kuva, joka sisältää kohteen henkilö, mies, silmälasit, ulko&#10;&#10;Kuvaus luotu automaattisesti">
            <a:extLst>
              <a:ext uri="{FF2B5EF4-FFF2-40B4-BE49-F238E27FC236}">
                <a16:creationId xmlns:a16="http://schemas.microsoft.com/office/drawing/2014/main" id="{D15EB5B2-25A9-42E8-B743-105F2AE13F21}"/>
              </a:ext>
            </a:extLst>
          </p:cNvPr>
          <p:cNvPicPr>
            <a:picLocks noChangeAspect="1"/>
          </p:cNvPicPr>
          <p:nvPr/>
        </p:nvPicPr>
        <p:blipFill rotWithShape="1">
          <a:blip r:embed="rId6"/>
          <a:srcRect l="12390" r="29643" b="2"/>
          <a:stretch/>
        </p:blipFill>
        <p:spPr>
          <a:xfrm>
            <a:off x="4820377" y="175360"/>
            <a:ext cx="2827865" cy="3731891"/>
          </a:xfrm>
          <a:prstGeom prst="rect">
            <a:avLst/>
          </a:prstGeom>
        </p:spPr>
      </p:pic>
      <p:pic>
        <p:nvPicPr>
          <p:cNvPr id="14" name="Kuva 14" descr="Kuva, joka sisältää kohteen teksti&#10;&#10;Kuvaus luotu automaattisesti">
            <a:extLst>
              <a:ext uri="{FF2B5EF4-FFF2-40B4-BE49-F238E27FC236}">
                <a16:creationId xmlns:a16="http://schemas.microsoft.com/office/drawing/2014/main" id="{83CE02F6-2EAD-429E-AF0E-C0A75578BD24}"/>
              </a:ext>
            </a:extLst>
          </p:cNvPr>
          <p:cNvPicPr>
            <a:picLocks noChangeAspect="1"/>
          </p:cNvPicPr>
          <p:nvPr/>
        </p:nvPicPr>
        <p:blipFill>
          <a:blip r:embed="rId7">
            <a:extLst>
              <a:ext uri="{837473B0-CC2E-450A-ABE3-18F120FF3D39}">
                <a1611:picAttrSrcUrl xmlns:a1611="http://schemas.microsoft.com/office/drawing/2016/11/main" r:id="rId8"/>
              </a:ext>
            </a:extLst>
          </a:blip>
          <a:stretch>
            <a:fillRect/>
          </a:stretch>
        </p:blipFill>
        <p:spPr>
          <a:xfrm>
            <a:off x="7916174" y="150042"/>
            <a:ext cx="3821502" cy="1856520"/>
          </a:xfrm>
          <a:prstGeom prst="rect">
            <a:avLst/>
          </a:prstGeom>
        </p:spPr>
      </p:pic>
      <p:pic>
        <p:nvPicPr>
          <p:cNvPr id="17" name="Kuva 18" descr="Kuva, joka sisältää kohteen teksti&#10;&#10;Kuvaus luotu automaattisesti">
            <a:extLst>
              <a:ext uri="{FF2B5EF4-FFF2-40B4-BE49-F238E27FC236}">
                <a16:creationId xmlns:a16="http://schemas.microsoft.com/office/drawing/2014/main" id="{97018F52-ECE1-41B3-B7E9-B0D3A1AA9AA1}"/>
              </a:ext>
            </a:extLst>
          </p:cNvPr>
          <p:cNvPicPr>
            <a:picLocks noChangeAspect="1"/>
          </p:cNvPicPr>
          <p:nvPr/>
        </p:nvPicPr>
        <p:blipFill>
          <a:blip r:embed="rId9">
            <a:extLst>
              <a:ext uri="{837473B0-CC2E-450A-ABE3-18F120FF3D39}">
                <a1611:picAttrSrcUrl xmlns:a1611="http://schemas.microsoft.com/office/drawing/2016/11/main" r:id="rId10"/>
              </a:ext>
            </a:extLst>
          </a:blip>
          <a:stretch>
            <a:fillRect/>
          </a:stretch>
        </p:blipFill>
        <p:spPr>
          <a:xfrm>
            <a:off x="7916175" y="2100573"/>
            <a:ext cx="3821499" cy="1808590"/>
          </a:xfrm>
          <a:prstGeom prst="rect">
            <a:avLst/>
          </a:prstGeom>
        </p:spPr>
      </p:pic>
    </p:spTree>
    <p:extLst>
      <p:ext uri="{BB962C8B-B14F-4D97-AF65-F5344CB8AC3E}">
        <p14:creationId xmlns:p14="http://schemas.microsoft.com/office/powerpoint/2010/main" val="782385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A20ED052-A719-4892-ACD2-09BF4AA6A4CD}"/>
              </a:ext>
            </a:extLst>
          </p:cNvPr>
          <p:cNvSpPr>
            <a:spLocks noGrp="1"/>
          </p:cNvSpPr>
          <p:nvPr>
            <p:ph type="title"/>
          </p:nvPr>
        </p:nvSpPr>
        <p:spPr>
          <a:xfrm>
            <a:off x="836679" y="91295"/>
            <a:ext cx="6002110" cy="1351651"/>
          </a:xfrm>
        </p:spPr>
        <p:txBody>
          <a:bodyPr>
            <a:normAutofit/>
          </a:bodyPr>
          <a:lstStyle/>
          <a:p>
            <a:r>
              <a:rPr lang="fi-FI" sz="4000">
                <a:cs typeface="Calibri Light"/>
              </a:rPr>
              <a:t>Basic information</a:t>
            </a:r>
            <a:endParaRPr lang="fi-FI" sz="4000"/>
          </a:p>
        </p:txBody>
      </p:sp>
      <p:sp>
        <p:nvSpPr>
          <p:cNvPr id="3" name="Sisällön paikkamerkki 2">
            <a:extLst>
              <a:ext uri="{FF2B5EF4-FFF2-40B4-BE49-F238E27FC236}">
                <a16:creationId xmlns:a16="http://schemas.microsoft.com/office/drawing/2014/main" id="{D18BB75E-890B-48B0-A717-B83EED431C4D}"/>
              </a:ext>
            </a:extLst>
          </p:cNvPr>
          <p:cNvSpPr>
            <a:spLocks noGrp="1"/>
          </p:cNvSpPr>
          <p:nvPr>
            <p:ph idx="1"/>
          </p:nvPr>
        </p:nvSpPr>
        <p:spPr>
          <a:xfrm>
            <a:off x="275964" y="1269256"/>
            <a:ext cx="6778486" cy="5339297"/>
          </a:xfrm>
        </p:spPr>
        <p:txBody>
          <a:bodyPr vert="horz" lIns="91440" tIns="45720" rIns="91440" bIns="45720" rtlCol="0" anchor="t">
            <a:normAutofit/>
          </a:bodyPr>
          <a:lstStyle/>
          <a:p>
            <a:r>
              <a:rPr lang="fi-FI" sz="1800" b="1">
                <a:cs typeface="Calibri"/>
              </a:rPr>
              <a:t>Full </a:t>
            </a:r>
            <a:r>
              <a:rPr lang="fi-FI" sz="1800" b="1" err="1">
                <a:cs typeface="Calibri"/>
              </a:rPr>
              <a:t>name</a:t>
            </a:r>
            <a:r>
              <a:rPr lang="fi-FI" sz="1800" b="1">
                <a:cs typeface="Calibri"/>
              </a:rPr>
              <a:t>:</a:t>
            </a:r>
            <a:r>
              <a:rPr lang="fi-FI" sz="1800">
                <a:cs typeface="Calibri"/>
              </a:rPr>
              <a:t> Väinö Valtteri Linna</a:t>
            </a:r>
          </a:p>
          <a:p>
            <a:r>
              <a:rPr lang="fi-FI" sz="1800" b="1" err="1">
                <a:cs typeface="Calibri"/>
              </a:rPr>
              <a:t>Known</a:t>
            </a:r>
            <a:r>
              <a:rPr lang="fi-FI" sz="1800" b="1">
                <a:cs typeface="Calibri"/>
              </a:rPr>
              <a:t> as:</a:t>
            </a:r>
            <a:r>
              <a:rPr lang="fi-FI" sz="1800">
                <a:cs typeface="Calibri"/>
              </a:rPr>
              <a:t> </a:t>
            </a:r>
            <a:r>
              <a:rPr lang="fi-FI" sz="1800" err="1">
                <a:cs typeface="Calibri"/>
              </a:rPr>
              <a:t>Finnish</a:t>
            </a:r>
            <a:r>
              <a:rPr lang="fi-FI" sz="1800">
                <a:cs typeface="Calibri"/>
              </a:rPr>
              <a:t> </a:t>
            </a:r>
            <a:r>
              <a:rPr lang="fi-FI" sz="1800" err="1">
                <a:cs typeface="Calibri"/>
              </a:rPr>
              <a:t>war</a:t>
            </a:r>
            <a:r>
              <a:rPr lang="fi-FI" sz="1800">
                <a:cs typeface="Calibri"/>
              </a:rPr>
              <a:t> </a:t>
            </a:r>
            <a:r>
              <a:rPr lang="fi-FI" sz="1800" err="1">
                <a:cs typeface="Calibri"/>
              </a:rPr>
              <a:t>author</a:t>
            </a:r>
            <a:r>
              <a:rPr lang="fi-FI" sz="1800">
                <a:cs typeface="Calibri"/>
              </a:rPr>
              <a:t>. </a:t>
            </a:r>
            <a:r>
              <a:rPr lang="fi-FI" sz="1800" err="1">
                <a:cs typeface="Calibri"/>
              </a:rPr>
              <a:t>Have</a:t>
            </a:r>
            <a:r>
              <a:rPr lang="fi-FI" sz="1800">
                <a:cs typeface="Calibri"/>
              </a:rPr>
              <a:t> </a:t>
            </a:r>
            <a:r>
              <a:rPr lang="fi-FI" sz="1800" err="1">
                <a:cs typeface="Calibri"/>
              </a:rPr>
              <a:t>written</a:t>
            </a:r>
            <a:r>
              <a:rPr lang="fi-FI" sz="1800">
                <a:cs typeface="Calibri"/>
              </a:rPr>
              <a:t> </a:t>
            </a:r>
            <a:r>
              <a:rPr lang="fi-FI" sz="1800" err="1">
                <a:cs typeface="Calibri"/>
              </a:rPr>
              <a:t>famous</a:t>
            </a:r>
            <a:r>
              <a:rPr lang="fi-FI" sz="1800">
                <a:cs typeface="Calibri"/>
              </a:rPr>
              <a:t> </a:t>
            </a:r>
            <a:r>
              <a:rPr lang="fi-FI" sz="1800" err="1">
                <a:cs typeface="Calibri"/>
              </a:rPr>
              <a:t>Finnish</a:t>
            </a:r>
            <a:r>
              <a:rPr lang="fi-FI" sz="1800">
                <a:cs typeface="Calibri"/>
              </a:rPr>
              <a:t> </a:t>
            </a:r>
            <a:r>
              <a:rPr lang="fi-FI" sz="1800" err="1">
                <a:cs typeface="Calibri"/>
              </a:rPr>
              <a:t>books</a:t>
            </a:r>
            <a:r>
              <a:rPr lang="fi-FI" sz="1800">
                <a:cs typeface="Calibri"/>
              </a:rPr>
              <a:t> </a:t>
            </a:r>
            <a:r>
              <a:rPr lang="fi-FI" sz="1800" err="1">
                <a:cs typeface="Calibri"/>
              </a:rPr>
              <a:t>e.g</a:t>
            </a:r>
            <a:r>
              <a:rPr lang="fi-FI" sz="1800">
                <a:cs typeface="Calibri"/>
              </a:rPr>
              <a:t>. </a:t>
            </a:r>
            <a:r>
              <a:rPr lang="fi-FI" sz="1800" err="1">
                <a:cs typeface="Calibri"/>
              </a:rPr>
              <a:t>The</a:t>
            </a:r>
            <a:r>
              <a:rPr lang="fi-FI" sz="1800">
                <a:cs typeface="Calibri"/>
              </a:rPr>
              <a:t> Unknown </a:t>
            </a:r>
            <a:r>
              <a:rPr lang="fi-FI" sz="1800" err="1">
                <a:cs typeface="Calibri"/>
              </a:rPr>
              <a:t>Soldier</a:t>
            </a:r>
            <a:r>
              <a:rPr lang="fi-FI" sz="1800">
                <a:cs typeface="Calibri"/>
              </a:rPr>
              <a:t>.</a:t>
            </a:r>
          </a:p>
          <a:p>
            <a:r>
              <a:rPr lang="fi-FI" sz="1800" b="1" err="1">
                <a:cs typeface="Calibri"/>
              </a:rPr>
              <a:t>Born</a:t>
            </a:r>
            <a:r>
              <a:rPr lang="fi-FI" sz="1800" b="1">
                <a:cs typeface="Calibri"/>
              </a:rPr>
              <a:t>:</a:t>
            </a:r>
            <a:r>
              <a:rPr lang="fi-FI" sz="1800">
                <a:cs typeface="Calibri"/>
              </a:rPr>
              <a:t> 20.12.1920, Urjala</a:t>
            </a:r>
          </a:p>
          <a:p>
            <a:r>
              <a:rPr lang="fi-FI" sz="1800" b="1" err="1">
                <a:cs typeface="Calibri"/>
              </a:rPr>
              <a:t>Died</a:t>
            </a:r>
            <a:r>
              <a:rPr lang="fi-FI" sz="1800" b="1">
                <a:cs typeface="Calibri"/>
              </a:rPr>
              <a:t>:</a:t>
            </a:r>
            <a:r>
              <a:rPr lang="fi-FI" sz="1800">
                <a:cs typeface="Calibri"/>
              </a:rPr>
              <a:t> 21.4.1992, Kangasala (71 </a:t>
            </a:r>
            <a:r>
              <a:rPr lang="fi-FI" sz="1800" err="1">
                <a:cs typeface="Calibri"/>
              </a:rPr>
              <a:t>years-old</a:t>
            </a:r>
            <a:r>
              <a:rPr lang="fi-FI" sz="1800">
                <a:cs typeface="Calibri"/>
              </a:rPr>
              <a:t>)</a:t>
            </a:r>
          </a:p>
          <a:p>
            <a:r>
              <a:rPr lang="fi-FI" sz="1800" b="1" err="1">
                <a:cs typeface="Calibri"/>
              </a:rPr>
              <a:t>Childs</a:t>
            </a:r>
            <a:r>
              <a:rPr lang="fi-FI" sz="1800" b="1">
                <a:cs typeface="Calibri"/>
              </a:rPr>
              <a:t>:</a:t>
            </a:r>
            <a:r>
              <a:rPr lang="fi-FI" sz="1800">
                <a:cs typeface="Calibri"/>
              </a:rPr>
              <a:t> 2</a:t>
            </a:r>
          </a:p>
          <a:p>
            <a:r>
              <a:rPr lang="fi-FI" sz="1800" b="1" err="1">
                <a:cs typeface="Calibri"/>
              </a:rPr>
              <a:t>Wife</a:t>
            </a:r>
            <a:r>
              <a:rPr lang="fi-FI" sz="1800" b="1">
                <a:cs typeface="Calibri"/>
              </a:rPr>
              <a:t>:</a:t>
            </a:r>
            <a:r>
              <a:rPr lang="fi-FI" sz="1800">
                <a:cs typeface="Calibri"/>
              </a:rPr>
              <a:t> Kerttu Linna. </a:t>
            </a:r>
            <a:r>
              <a:rPr lang="fi-FI" sz="1800" err="1">
                <a:cs typeface="Calibri"/>
              </a:rPr>
              <a:t>Married</a:t>
            </a:r>
            <a:r>
              <a:rPr lang="fi-FI" sz="1800">
                <a:cs typeface="Calibri"/>
              </a:rPr>
              <a:t> 1945-1992</a:t>
            </a:r>
          </a:p>
          <a:p>
            <a:r>
              <a:rPr lang="fi-FI" sz="1800">
                <a:cs typeface="Calibri"/>
              </a:rPr>
              <a:t>Linna </a:t>
            </a:r>
            <a:r>
              <a:rPr lang="fi-FI" sz="1800" err="1">
                <a:cs typeface="Calibri"/>
              </a:rPr>
              <a:t>was</a:t>
            </a:r>
            <a:r>
              <a:rPr lang="fi-FI" sz="1800">
                <a:cs typeface="Calibri"/>
              </a:rPr>
              <a:t> </a:t>
            </a:r>
            <a:r>
              <a:rPr lang="fi-FI" sz="1800" err="1">
                <a:cs typeface="Calibri"/>
              </a:rPr>
              <a:t>born</a:t>
            </a:r>
            <a:r>
              <a:rPr lang="fi-FI" sz="1800">
                <a:cs typeface="Calibri"/>
              </a:rPr>
              <a:t> to </a:t>
            </a:r>
            <a:r>
              <a:rPr lang="fi-FI" sz="1800" err="1">
                <a:cs typeface="Calibri"/>
              </a:rPr>
              <a:t>poor</a:t>
            </a:r>
            <a:r>
              <a:rPr lang="fi-FI" sz="1800">
                <a:cs typeface="Calibri"/>
              </a:rPr>
              <a:t> </a:t>
            </a:r>
            <a:r>
              <a:rPr lang="fi-FI" sz="1800" err="1">
                <a:cs typeface="Calibri"/>
              </a:rPr>
              <a:t>rural</a:t>
            </a:r>
            <a:r>
              <a:rPr lang="fi-FI" sz="1800">
                <a:cs typeface="Calibri"/>
              </a:rPr>
              <a:t> </a:t>
            </a:r>
            <a:r>
              <a:rPr lang="fi-FI" sz="1800" err="1">
                <a:cs typeface="Calibri"/>
              </a:rPr>
              <a:t>family</a:t>
            </a:r>
            <a:r>
              <a:rPr lang="fi-FI" sz="1800">
                <a:cs typeface="Calibri"/>
              </a:rPr>
              <a:t>, in 1920. </a:t>
            </a:r>
            <a:r>
              <a:rPr lang="fi-FI" sz="1800" err="1">
                <a:cs typeface="Calibri"/>
              </a:rPr>
              <a:t>His</a:t>
            </a:r>
            <a:r>
              <a:rPr lang="fi-FI" sz="1800">
                <a:cs typeface="Calibri"/>
              </a:rPr>
              <a:t> </a:t>
            </a:r>
            <a:r>
              <a:rPr lang="fi-FI" sz="1800" err="1">
                <a:cs typeface="Calibri"/>
              </a:rPr>
              <a:t>father</a:t>
            </a:r>
            <a:r>
              <a:rPr lang="fi-FI" sz="1800">
                <a:cs typeface="Calibri"/>
              </a:rPr>
              <a:t> </a:t>
            </a:r>
            <a:r>
              <a:rPr lang="fi-FI" sz="1800" err="1">
                <a:cs typeface="Calibri"/>
              </a:rPr>
              <a:t>died</a:t>
            </a:r>
            <a:r>
              <a:rPr lang="fi-FI" sz="1800">
                <a:cs typeface="Calibri"/>
              </a:rPr>
              <a:t> </a:t>
            </a:r>
            <a:r>
              <a:rPr lang="fi-FI" sz="1800" err="1">
                <a:cs typeface="Calibri"/>
              </a:rPr>
              <a:t>when</a:t>
            </a:r>
            <a:r>
              <a:rPr lang="fi-FI" sz="1800">
                <a:cs typeface="Calibri"/>
              </a:rPr>
              <a:t> Väinö </a:t>
            </a:r>
            <a:r>
              <a:rPr lang="fi-FI" sz="1800" err="1">
                <a:cs typeface="Calibri"/>
              </a:rPr>
              <a:t>was</a:t>
            </a:r>
            <a:r>
              <a:rPr lang="fi-FI" sz="1800">
                <a:cs typeface="Calibri"/>
              </a:rPr>
              <a:t> just 7 </a:t>
            </a:r>
            <a:r>
              <a:rPr lang="fi-FI" sz="1800" err="1">
                <a:cs typeface="Calibri"/>
              </a:rPr>
              <a:t>years-old</a:t>
            </a:r>
            <a:r>
              <a:rPr lang="fi-FI" sz="1800">
                <a:cs typeface="Calibri"/>
              </a:rPr>
              <a:t>. </a:t>
            </a:r>
            <a:r>
              <a:rPr lang="fi-FI" sz="1800" err="1">
                <a:cs typeface="Calibri"/>
              </a:rPr>
              <a:t>During</a:t>
            </a:r>
            <a:r>
              <a:rPr lang="fi-FI" sz="1800">
                <a:cs typeface="Calibri"/>
              </a:rPr>
              <a:t> </a:t>
            </a:r>
            <a:r>
              <a:rPr lang="fi-FI" sz="1800" err="1">
                <a:cs typeface="Calibri"/>
              </a:rPr>
              <a:t>the</a:t>
            </a:r>
            <a:r>
              <a:rPr lang="fi-FI" sz="1800">
                <a:cs typeface="Calibri"/>
              </a:rPr>
              <a:t> Winter </a:t>
            </a:r>
            <a:r>
              <a:rPr lang="fi-FI" sz="1800" err="1">
                <a:cs typeface="Calibri"/>
              </a:rPr>
              <a:t>war</a:t>
            </a:r>
            <a:r>
              <a:rPr lang="fi-FI" sz="1800">
                <a:cs typeface="Calibri"/>
              </a:rPr>
              <a:t> Linna </a:t>
            </a:r>
            <a:r>
              <a:rPr lang="fi-FI" sz="1800" err="1">
                <a:cs typeface="Calibri"/>
              </a:rPr>
              <a:t>was</a:t>
            </a:r>
            <a:r>
              <a:rPr lang="fi-FI" sz="1800">
                <a:cs typeface="Calibri"/>
              </a:rPr>
              <a:t> </a:t>
            </a:r>
            <a:r>
              <a:rPr lang="fi-FI" sz="1800" err="1">
                <a:cs typeface="Calibri"/>
              </a:rPr>
              <a:t>soldier</a:t>
            </a:r>
            <a:r>
              <a:rPr lang="fi-FI" sz="1800">
                <a:cs typeface="Calibri"/>
              </a:rPr>
              <a:t> in </a:t>
            </a:r>
            <a:r>
              <a:rPr lang="fi-FI" sz="1800" err="1">
                <a:cs typeface="Calibri"/>
              </a:rPr>
              <a:t>the</a:t>
            </a:r>
            <a:r>
              <a:rPr lang="fi-FI" sz="1800">
                <a:cs typeface="Calibri"/>
              </a:rPr>
              <a:t> </a:t>
            </a:r>
            <a:r>
              <a:rPr lang="fi-FI" sz="1800" err="1">
                <a:cs typeface="Calibri"/>
              </a:rPr>
              <a:t>war</a:t>
            </a:r>
            <a:r>
              <a:rPr lang="fi-FI" sz="1800">
                <a:cs typeface="Calibri"/>
              </a:rPr>
              <a:t>. He </a:t>
            </a:r>
            <a:r>
              <a:rPr lang="fi-FI" sz="1800" err="1">
                <a:cs typeface="Calibri"/>
              </a:rPr>
              <a:t>began</a:t>
            </a:r>
            <a:r>
              <a:rPr lang="fi-FI" sz="1800">
                <a:cs typeface="Calibri"/>
              </a:rPr>
              <a:t> </a:t>
            </a:r>
            <a:r>
              <a:rPr lang="fi-FI" sz="1800" err="1">
                <a:cs typeface="Calibri"/>
              </a:rPr>
              <a:t>writting</a:t>
            </a:r>
            <a:r>
              <a:rPr lang="fi-FI" sz="1800">
                <a:cs typeface="Calibri"/>
              </a:rPr>
              <a:t> </a:t>
            </a:r>
            <a:r>
              <a:rPr lang="fi-FI" sz="1800" err="1">
                <a:cs typeface="Calibri"/>
              </a:rPr>
              <a:t>while</a:t>
            </a:r>
            <a:r>
              <a:rPr lang="fi-FI" sz="1800">
                <a:cs typeface="Calibri"/>
              </a:rPr>
              <a:t> he </a:t>
            </a:r>
            <a:r>
              <a:rPr lang="fi-FI" sz="1800" err="1">
                <a:cs typeface="Calibri"/>
              </a:rPr>
              <a:t>was</a:t>
            </a:r>
            <a:r>
              <a:rPr lang="fi-FI" sz="1800">
                <a:cs typeface="Calibri"/>
              </a:rPr>
              <a:t> </a:t>
            </a:r>
            <a:r>
              <a:rPr lang="fi-FI" sz="1800" err="1">
                <a:cs typeface="Calibri"/>
              </a:rPr>
              <a:t>working</a:t>
            </a:r>
            <a:r>
              <a:rPr lang="fi-FI" sz="1800">
                <a:cs typeface="Calibri"/>
              </a:rPr>
              <a:t> in </a:t>
            </a:r>
            <a:r>
              <a:rPr lang="fi-FI" sz="1800" err="1">
                <a:cs typeface="Calibri"/>
              </a:rPr>
              <a:t>factory</a:t>
            </a:r>
            <a:r>
              <a:rPr lang="fi-FI" sz="1800">
                <a:cs typeface="Calibri"/>
              </a:rPr>
              <a:t> as a </a:t>
            </a:r>
            <a:r>
              <a:rPr lang="fi-FI" sz="1800" err="1">
                <a:cs typeface="Calibri"/>
              </a:rPr>
              <a:t>carder</a:t>
            </a:r>
            <a:r>
              <a:rPr lang="fi-FI" sz="1800">
                <a:cs typeface="Calibri"/>
              </a:rPr>
              <a:t>. Linna </a:t>
            </a:r>
            <a:r>
              <a:rPr lang="fi-FI" sz="1800" err="1">
                <a:cs typeface="Calibri"/>
              </a:rPr>
              <a:t>wrote</a:t>
            </a:r>
            <a:r>
              <a:rPr lang="fi-FI" sz="1800">
                <a:cs typeface="Calibri"/>
              </a:rPr>
              <a:t> a </a:t>
            </a:r>
            <a:r>
              <a:rPr lang="fi-FI" sz="1800" err="1">
                <a:cs typeface="Calibri"/>
              </a:rPr>
              <a:t>few</a:t>
            </a:r>
            <a:r>
              <a:rPr lang="fi-FI" sz="1800">
                <a:cs typeface="Calibri"/>
              </a:rPr>
              <a:t> </a:t>
            </a:r>
            <a:r>
              <a:rPr lang="fi-FI" sz="1800" err="1">
                <a:cs typeface="Calibri"/>
              </a:rPr>
              <a:t>books</a:t>
            </a:r>
            <a:r>
              <a:rPr lang="fi-FI" sz="1800">
                <a:cs typeface="Calibri"/>
              </a:rPr>
              <a:t> </a:t>
            </a:r>
            <a:r>
              <a:rPr lang="fi-FI" sz="1800" err="1">
                <a:cs typeface="Calibri"/>
              </a:rPr>
              <a:t>before</a:t>
            </a:r>
            <a:r>
              <a:rPr lang="fi-FI" sz="1800">
                <a:cs typeface="Calibri"/>
              </a:rPr>
              <a:t> </a:t>
            </a:r>
            <a:r>
              <a:rPr lang="fi-FI" sz="1800" err="1">
                <a:cs typeface="Calibri"/>
              </a:rPr>
              <a:t>breaktrough</a:t>
            </a:r>
            <a:r>
              <a:rPr lang="fi-FI" sz="1800">
                <a:cs typeface="Calibri"/>
              </a:rPr>
              <a:t> (</a:t>
            </a:r>
            <a:r>
              <a:rPr lang="fi-FI" sz="1800" err="1">
                <a:ea typeface="+mn-lt"/>
                <a:cs typeface="+mn-lt"/>
              </a:rPr>
              <a:t>The</a:t>
            </a:r>
            <a:r>
              <a:rPr lang="fi-FI" sz="1800">
                <a:ea typeface="+mn-lt"/>
                <a:cs typeface="+mn-lt"/>
              </a:rPr>
              <a:t> Unknown </a:t>
            </a:r>
            <a:r>
              <a:rPr lang="fi-FI" sz="1800" err="1">
                <a:ea typeface="+mn-lt"/>
                <a:cs typeface="+mn-lt"/>
              </a:rPr>
              <a:t>Soldier</a:t>
            </a:r>
            <a:r>
              <a:rPr lang="fi-FI" sz="1800">
                <a:ea typeface="+mn-lt"/>
                <a:cs typeface="+mn-lt"/>
              </a:rPr>
              <a:t>). He </a:t>
            </a:r>
            <a:r>
              <a:rPr lang="fi-FI" sz="1800" err="1">
                <a:ea typeface="+mn-lt"/>
                <a:cs typeface="+mn-lt"/>
              </a:rPr>
              <a:t>died</a:t>
            </a:r>
            <a:r>
              <a:rPr lang="fi-FI" sz="1800">
                <a:ea typeface="+mn-lt"/>
                <a:cs typeface="+mn-lt"/>
              </a:rPr>
              <a:t> </a:t>
            </a:r>
            <a:r>
              <a:rPr lang="fi-FI" sz="1800" err="1">
                <a:ea typeface="+mn-lt"/>
                <a:cs typeface="+mn-lt"/>
              </a:rPr>
              <a:t>because</a:t>
            </a:r>
            <a:r>
              <a:rPr lang="fi-FI" sz="1800">
                <a:ea typeface="+mn-lt"/>
                <a:cs typeface="+mn-lt"/>
              </a:rPr>
              <a:t> of </a:t>
            </a:r>
            <a:r>
              <a:rPr lang="fi-FI" sz="1800" err="1">
                <a:ea typeface="+mn-lt"/>
                <a:cs typeface="+mn-lt"/>
              </a:rPr>
              <a:t>lung</a:t>
            </a:r>
            <a:r>
              <a:rPr lang="fi-FI" sz="1800">
                <a:ea typeface="+mn-lt"/>
                <a:cs typeface="+mn-lt"/>
              </a:rPr>
              <a:t> </a:t>
            </a:r>
            <a:r>
              <a:rPr lang="fi-FI" sz="1800" err="1">
                <a:ea typeface="+mn-lt"/>
                <a:cs typeface="+mn-lt"/>
              </a:rPr>
              <a:t>cancer</a:t>
            </a:r>
            <a:r>
              <a:rPr lang="fi-FI" sz="1800">
                <a:ea typeface="+mn-lt"/>
                <a:cs typeface="+mn-lt"/>
              </a:rPr>
              <a:t>.</a:t>
            </a:r>
            <a:endParaRPr lang="fi-FI" sz="1800">
              <a:cs typeface="Calibri"/>
            </a:endParaRPr>
          </a:p>
          <a:p>
            <a:r>
              <a:rPr lang="fi-FI" sz="1800" err="1">
                <a:cs typeface="Calibri"/>
              </a:rPr>
              <a:t>His</a:t>
            </a:r>
            <a:r>
              <a:rPr lang="fi-FI" sz="1800">
                <a:cs typeface="Calibri"/>
              </a:rPr>
              <a:t> </a:t>
            </a:r>
            <a:r>
              <a:rPr lang="fi-FI" sz="1800" err="1">
                <a:cs typeface="Calibri"/>
              </a:rPr>
              <a:t>face</a:t>
            </a:r>
            <a:r>
              <a:rPr lang="fi-FI" sz="1800">
                <a:cs typeface="Calibri"/>
              </a:rPr>
              <a:t> </a:t>
            </a:r>
            <a:r>
              <a:rPr lang="fi-FI" sz="1800" err="1">
                <a:cs typeface="Calibri"/>
              </a:rPr>
              <a:t>could've</a:t>
            </a:r>
            <a:r>
              <a:rPr lang="fi-FI" sz="1800">
                <a:cs typeface="Calibri"/>
              </a:rPr>
              <a:t> </a:t>
            </a:r>
            <a:r>
              <a:rPr lang="fi-FI" sz="1800" err="1">
                <a:cs typeface="Calibri"/>
              </a:rPr>
              <a:t>been</a:t>
            </a:r>
            <a:r>
              <a:rPr lang="fi-FI" sz="1800">
                <a:cs typeface="Calibri"/>
              </a:rPr>
              <a:t> </a:t>
            </a:r>
            <a:r>
              <a:rPr lang="fi-FI" sz="1800" err="1">
                <a:cs typeface="Calibri"/>
              </a:rPr>
              <a:t>seen</a:t>
            </a:r>
            <a:r>
              <a:rPr lang="fi-FI" sz="1800">
                <a:cs typeface="Calibri"/>
              </a:rPr>
              <a:t> in </a:t>
            </a:r>
            <a:r>
              <a:rPr lang="fi-FI" sz="1800" err="1">
                <a:cs typeface="Calibri"/>
              </a:rPr>
              <a:t>old</a:t>
            </a:r>
            <a:r>
              <a:rPr lang="fi-FI" sz="1800">
                <a:cs typeface="Calibri"/>
              </a:rPr>
              <a:t> </a:t>
            </a:r>
            <a:r>
              <a:rPr lang="fi-FI" sz="1800" err="1">
                <a:cs typeface="Calibri"/>
              </a:rPr>
              <a:t>finnish</a:t>
            </a:r>
            <a:r>
              <a:rPr lang="fi-FI" sz="1800">
                <a:cs typeface="Calibri"/>
              </a:rPr>
              <a:t> 20 </a:t>
            </a:r>
            <a:r>
              <a:rPr lang="fi-FI" sz="1800" err="1">
                <a:cs typeface="Calibri"/>
              </a:rPr>
              <a:t>mark-bill</a:t>
            </a:r>
            <a:r>
              <a:rPr lang="fi-FI" sz="1800">
                <a:cs typeface="Calibri"/>
              </a:rPr>
              <a:t>. Mark </a:t>
            </a:r>
            <a:r>
              <a:rPr lang="fi-FI" sz="1800" err="1">
                <a:cs typeface="Calibri"/>
              </a:rPr>
              <a:t>was</a:t>
            </a:r>
            <a:r>
              <a:rPr lang="fi-FI" sz="1800">
                <a:cs typeface="Calibri"/>
              </a:rPr>
              <a:t> </a:t>
            </a:r>
            <a:r>
              <a:rPr lang="fi-FI" sz="1800" err="1">
                <a:cs typeface="Calibri"/>
              </a:rPr>
              <a:t>currency</a:t>
            </a:r>
            <a:r>
              <a:rPr lang="fi-FI" sz="1800">
                <a:cs typeface="Calibri"/>
              </a:rPr>
              <a:t> of Finland </a:t>
            </a:r>
            <a:r>
              <a:rPr lang="fi-FI" sz="1800" err="1">
                <a:cs typeface="Calibri"/>
              </a:rPr>
              <a:t>till</a:t>
            </a:r>
            <a:r>
              <a:rPr lang="fi-FI" sz="1800">
                <a:cs typeface="Calibri"/>
              </a:rPr>
              <a:t> </a:t>
            </a:r>
            <a:r>
              <a:rPr lang="fi-FI" sz="1800" err="1">
                <a:cs typeface="Calibri"/>
              </a:rPr>
              <a:t>year</a:t>
            </a:r>
            <a:r>
              <a:rPr lang="fi-FI" sz="1800">
                <a:cs typeface="Calibri"/>
              </a:rPr>
              <a:t> 2002.</a:t>
            </a:r>
          </a:p>
          <a:p>
            <a:endParaRPr lang="fi-FI" sz="1600">
              <a:cs typeface="Calibri"/>
            </a:endParaRPr>
          </a:p>
        </p:txBody>
      </p:sp>
      <p:pic>
        <p:nvPicPr>
          <p:cNvPr id="4" name="Kuva 4" descr="Kuva, joka sisältää kohteen henkilö, seinä, mies, sisä&#10;&#10;Kuvaus luotu automaattisesti">
            <a:extLst>
              <a:ext uri="{FF2B5EF4-FFF2-40B4-BE49-F238E27FC236}">
                <a16:creationId xmlns:a16="http://schemas.microsoft.com/office/drawing/2014/main" id="{BDE62D69-D555-4FB2-9F76-11DE9A75CF08}"/>
              </a:ext>
            </a:extLst>
          </p:cNvPr>
          <p:cNvPicPr>
            <a:picLocks noChangeAspect="1"/>
          </p:cNvPicPr>
          <p:nvPr/>
        </p:nvPicPr>
        <p:blipFill rotWithShape="1">
          <a:blip r:embed="rId2"/>
          <a:srcRect l="275"/>
          <a:stretch/>
        </p:blipFill>
        <p:spPr>
          <a:xfrm>
            <a:off x="7199440" y="10"/>
            <a:ext cx="4992560" cy="6857990"/>
          </a:xfrm>
          <a:prstGeom prst="rect">
            <a:avLst/>
          </a:prstGeom>
          <a:effectLst/>
        </p:spPr>
      </p:pic>
    </p:spTree>
    <p:extLst>
      <p:ext uri="{BB962C8B-B14F-4D97-AF65-F5344CB8AC3E}">
        <p14:creationId xmlns:p14="http://schemas.microsoft.com/office/powerpoint/2010/main" val="558800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Kuva 4" descr="Kuva, joka sisältää kohteen henkilö, ulko, ase&#10;&#10;Kuvaus luotu automaattisesti">
            <a:extLst>
              <a:ext uri="{FF2B5EF4-FFF2-40B4-BE49-F238E27FC236}">
                <a16:creationId xmlns:a16="http://schemas.microsoft.com/office/drawing/2014/main" id="{8E5F630E-7238-4EFC-90EB-8B02B78FE9D9}"/>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r="13808" b="9091"/>
          <a:stretch/>
        </p:blipFill>
        <p:spPr>
          <a:xfrm>
            <a:off x="3522468" y="10"/>
            <a:ext cx="8669532" cy="6857990"/>
          </a:xfrm>
          <a:prstGeom prst="rect">
            <a:avLst/>
          </a:prstGeom>
        </p:spPr>
      </p:pic>
      <p:sp>
        <p:nvSpPr>
          <p:cNvPr id="12" name="Rectangle 11">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B4B9DAC1-7B0A-44DF-BDF9-B86C7C918791}"/>
              </a:ext>
            </a:extLst>
          </p:cNvPr>
          <p:cNvSpPr>
            <a:spLocks noGrp="1"/>
          </p:cNvSpPr>
          <p:nvPr>
            <p:ph type="title"/>
          </p:nvPr>
        </p:nvSpPr>
        <p:spPr>
          <a:xfrm>
            <a:off x="371094" y="1161288"/>
            <a:ext cx="3438144" cy="1124712"/>
          </a:xfrm>
        </p:spPr>
        <p:txBody>
          <a:bodyPr anchor="b">
            <a:normAutofit/>
          </a:bodyPr>
          <a:lstStyle/>
          <a:p>
            <a:r>
              <a:rPr lang="fi-FI" sz="2600">
                <a:cs typeface="Calibri Light"/>
              </a:rPr>
              <a:t>The Unknown Soldier (fin. Tuntematon sotilas)</a:t>
            </a:r>
            <a:endParaRPr lang="fi-FI" sz="2600"/>
          </a:p>
        </p:txBody>
      </p:sp>
      <p:sp>
        <p:nvSpPr>
          <p:cNvPr id="14" name="Rectangle 13">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isällön paikkamerkki 2">
            <a:extLst>
              <a:ext uri="{FF2B5EF4-FFF2-40B4-BE49-F238E27FC236}">
                <a16:creationId xmlns:a16="http://schemas.microsoft.com/office/drawing/2014/main" id="{D97FF3F0-1CE9-4742-9EFD-D63665A58FB4}"/>
              </a:ext>
            </a:extLst>
          </p:cNvPr>
          <p:cNvSpPr>
            <a:spLocks noGrp="1"/>
          </p:cNvSpPr>
          <p:nvPr>
            <p:ph idx="1"/>
          </p:nvPr>
        </p:nvSpPr>
        <p:spPr>
          <a:xfrm>
            <a:off x="371094" y="2718054"/>
            <a:ext cx="4028377" cy="4041144"/>
          </a:xfrm>
        </p:spPr>
        <p:txBody>
          <a:bodyPr vert="horz" lIns="91440" tIns="45720" rIns="91440" bIns="45720" rtlCol="0" anchor="t">
            <a:normAutofit/>
          </a:bodyPr>
          <a:lstStyle/>
          <a:p>
            <a:r>
              <a:rPr lang="fi-FI" sz="1400" err="1">
                <a:cs typeface="Calibri"/>
              </a:rPr>
              <a:t>This</a:t>
            </a:r>
            <a:r>
              <a:rPr lang="fi-FI" sz="1400">
                <a:cs typeface="Calibri"/>
              </a:rPr>
              <a:t> </a:t>
            </a:r>
            <a:r>
              <a:rPr lang="fi-FI" sz="1400" err="1">
                <a:cs typeface="Calibri"/>
              </a:rPr>
              <a:t>book</a:t>
            </a:r>
            <a:r>
              <a:rPr lang="fi-FI" sz="1400">
                <a:cs typeface="Calibri"/>
              </a:rPr>
              <a:t> and </a:t>
            </a:r>
            <a:r>
              <a:rPr lang="fi-FI" sz="1400" err="1">
                <a:cs typeface="Calibri"/>
              </a:rPr>
              <a:t>movie</a:t>
            </a:r>
            <a:r>
              <a:rPr lang="fi-FI" sz="1400">
                <a:cs typeface="Calibri"/>
              </a:rPr>
              <a:t> </a:t>
            </a:r>
            <a:r>
              <a:rPr lang="fi-FI" sz="1400" err="1">
                <a:cs typeface="Calibri"/>
              </a:rPr>
              <a:t>tells</a:t>
            </a:r>
            <a:r>
              <a:rPr lang="fi-FI" sz="1400">
                <a:cs typeface="Calibri"/>
              </a:rPr>
              <a:t> </a:t>
            </a:r>
            <a:r>
              <a:rPr lang="fi-FI" sz="1400" err="1">
                <a:cs typeface="Calibri"/>
              </a:rPr>
              <a:t>story</a:t>
            </a:r>
            <a:r>
              <a:rPr lang="fi-FI" sz="1400">
                <a:cs typeface="Calibri"/>
              </a:rPr>
              <a:t> of </a:t>
            </a:r>
            <a:r>
              <a:rPr lang="fi-FI" sz="1400" err="1">
                <a:cs typeface="Calibri"/>
              </a:rPr>
              <a:t>finnish</a:t>
            </a:r>
            <a:r>
              <a:rPr lang="fi-FI" sz="1400">
                <a:cs typeface="Calibri"/>
              </a:rPr>
              <a:t> </a:t>
            </a:r>
            <a:r>
              <a:rPr lang="fi-FI" sz="1400" err="1">
                <a:cs typeface="Calibri"/>
              </a:rPr>
              <a:t>machine</a:t>
            </a:r>
            <a:r>
              <a:rPr lang="fi-FI" sz="1400">
                <a:cs typeface="Calibri"/>
              </a:rPr>
              <a:t> gun </a:t>
            </a:r>
            <a:r>
              <a:rPr lang="fi-FI" sz="1400" err="1">
                <a:cs typeface="Calibri"/>
              </a:rPr>
              <a:t>company</a:t>
            </a:r>
            <a:r>
              <a:rPr lang="fi-FI" sz="1400">
                <a:cs typeface="Calibri"/>
              </a:rPr>
              <a:t> </a:t>
            </a:r>
            <a:r>
              <a:rPr lang="fi-FI" sz="1400" err="1">
                <a:cs typeface="Calibri"/>
              </a:rPr>
              <a:t>during</a:t>
            </a:r>
            <a:r>
              <a:rPr lang="fi-FI" sz="1400">
                <a:cs typeface="Calibri"/>
              </a:rPr>
              <a:t> </a:t>
            </a:r>
            <a:r>
              <a:rPr lang="fi-FI" sz="1400" err="1">
                <a:cs typeface="Calibri"/>
              </a:rPr>
              <a:t>Continuation</a:t>
            </a:r>
            <a:r>
              <a:rPr lang="fi-FI" sz="1400">
                <a:cs typeface="Calibri"/>
              </a:rPr>
              <a:t> </a:t>
            </a:r>
            <a:r>
              <a:rPr lang="fi-FI" sz="1400" err="1">
                <a:cs typeface="Calibri"/>
              </a:rPr>
              <a:t>war</a:t>
            </a:r>
            <a:r>
              <a:rPr lang="fi-FI" sz="1400">
                <a:cs typeface="Calibri"/>
              </a:rPr>
              <a:t> (1941-1944). </a:t>
            </a:r>
            <a:r>
              <a:rPr lang="fi-FI" sz="1400" err="1">
                <a:cs typeface="Calibri"/>
              </a:rPr>
              <a:t>It's</a:t>
            </a:r>
            <a:r>
              <a:rPr lang="fi-FI" sz="1400">
                <a:cs typeface="Calibri"/>
              </a:rPr>
              <a:t> </a:t>
            </a:r>
            <a:r>
              <a:rPr lang="fi-FI" sz="1400" err="1">
                <a:cs typeface="Calibri"/>
              </a:rPr>
              <a:t>very</a:t>
            </a:r>
            <a:r>
              <a:rPr lang="fi-FI" sz="1400">
                <a:cs typeface="Calibri"/>
              </a:rPr>
              <a:t> </a:t>
            </a:r>
            <a:r>
              <a:rPr lang="fi-FI" sz="1400" err="1">
                <a:cs typeface="Calibri"/>
              </a:rPr>
              <a:t>realistic</a:t>
            </a:r>
            <a:r>
              <a:rPr lang="fi-FI" sz="1400">
                <a:cs typeface="Calibri"/>
              </a:rPr>
              <a:t> </a:t>
            </a:r>
            <a:r>
              <a:rPr lang="fi-FI" sz="1400" err="1">
                <a:cs typeface="Calibri"/>
              </a:rPr>
              <a:t>description</a:t>
            </a:r>
            <a:r>
              <a:rPr lang="fi-FI" sz="1400">
                <a:cs typeface="Calibri"/>
              </a:rPr>
              <a:t> </a:t>
            </a:r>
            <a:r>
              <a:rPr lang="fi-FI" sz="1400" err="1">
                <a:cs typeface="Calibri"/>
              </a:rPr>
              <a:t>about</a:t>
            </a:r>
            <a:r>
              <a:rPr lang="fi-FI" sz="1400">
                <a:cs typeface="Calibri"/>
              </a:rPr>
              <a:t> </a:t>
            </a:r>
            <a:r>
              <a:rPr lang="fi-FI" sz="1400" err="1">
                <a:cs typeface="Calibri"/>
              </a:rPr>
              <a:t>events</a:t>
            </a:r>
            <a:r>
              <a:rPr lang="fi-FI" sz="1400">
                <a:cs typeface="Calibri"/>
              </a:rPr>
              <a:t> </a:t>
            </a:r>
            <a:r>
              <a:rPr lang="fi-FI" sz="1400" err="1">
                <a:cs typeface="Calibri"/>
              </a:rPr>
              <a:t>that</a:t>
            </a:r>
            <a:r>
              <a:rPr lang="fi-FI" sz="1400">
                <a:cs typeface="Calibri"/>
              </a:rPr>
              <a:t> </a:t>
            </a:r>
            <a:r>
              <a:rPr lang="fi-FI" sz="1400" err="1">
                <a:cs typeface="Calibri"/>
              </a:rPr>
              <a:t>happened</a:t>
            </a:r>
            <a:r>
              <a:rPr lang="fi-FI" sz="1400">
                <a:cs typeface="Calibri"/>
              </a:rPr>
              <a:t> </a:t>
            </a:r>
            <a:r>
              <a:rPr lang="fi-FI" sz="1400" err="1">
                <a:cs typeface="Calibri"/>
              </a:rPr>
              <a:t>during</a:t>
            </a:r>
            <a:r>
              <a:rPr lang="fi-FI" sz="1400">
                <a:cs typeface="Calibri"/>
              </a:rPr>
              <a:t> </a:t>
            </a:r>
            <a:r>
              <a:rPr lang="fi-FI" sz="1400" err="1">
                <a:cs typeface="Calibri"/>
              </a:rPr>
              <a:t>finnish</a:t>
            </a:r>
            <a:r>
              <a:rPr lang="fi-FI" sz="1400">
                <a:cs typeface="Calibri"/>
              </a:rPr>
              <a:t> </a:t>
            </a:r>
            <a:r>
              <a:rPr lang="fi-FI" sz="1400" err="1">
                <a:cs typeface="Calibri"/>
              </a:rPr>
              <a:t>wars</a:t>
            </a:r>
            <a:r>
              <a:rPr lang="fi-FI" sz="1400">
                <a:cs typeface="Calibri"/>
              </a:rPr>
              <a:t>. It </a:t>
            </a:r>
            <a:r>
              <a:rPr lang="fi-FI" sz="1400" err="1">
                <a:cs typeface="Calibri"/>
              </a:rPr>
              <a:t>has</a:t>
            </a:r>
            <a:r>
              <a:rPr lang="fi-FI" sz="1400">
                <a:cs typeface="Calibri"/>
              </a:rPr>
              <a:t> </a:t>
            </a:r>
            <a:r>
              <a:rPr lang="fi-FI" sz="1400" err="1">
                <a:cs typeface="Calibri"/>
              </a:rPr>
              <a:t>been</a:t>
            </a:r>
            <a:r>
              <a:rPr lang="fi-FI" sz="1400">
                <a:cs typeface="Calibri"/>
              </a:rPr>
              <a:t> </a:t>
            </a:r>
            <a:r>
              <a:rPr lang="fi-FI" sz="1400" err="1">
                <a:cs typeface="Calibri"/>
              </a:rPr>
              <a:t>filmed</a:t>
            </a:r>
            <a:r>
              <a:rPr lang="fi-FI" sz="1400">
                <a:cs typeface="Calibri"/>
              </a:rPr>
              <a:t> 3 </a:t>
            </a:r>
            <a:r>
              <a:rPr lang="fi-FI" sz="1400" err="1">
                <a:cs typeface="Calibri"/>
              </a:rPr>
              <a:t>times</a:t>
            </a:r>
            <a:r>
              <a:rPr lang="fi-FI" sz="1400">
                <a:cs typeface="Calibri"/>
              </a:rPr>
              <a:t> </a:t>
            </a:r>
            <a:r>
              <a:rPr lang="fi-FI" sz="1400" err="1">
                <a:cs typeface="Calibri"/>
              </a:rPr>
              <a:t>before</a:t>
            </a:r>
            <a:r>
              <a:rPr lang="fi-FI" sz="1400">
                <a:cs typeface="Calibri"/>
              </a:rPr>
              <a:t>. I </a:t>
            </a:r>
            <a:r>
              <a:rPr lang="fi-FI" sz="1400" err="1">
                <a:cs typeface="Calibri"/>
              </a:rPr>
              <a:t>recommend</a:t>
            </a:r>
            <a:r>
              <a:rPr lang="fi-FI" sz="1400">
                <a:cs typeface="Calibri"/>
              </a:rPr>
              <a:t> </a:t>
            </a:r>
            <a:r>
              <a:rPr lang="fi-FI" sz="1400" err="1">
                <a:cs typeface="Calibri"/>
              </a:rPr>
              <a:t>watching</a:t>
            </a:r>
            <a:r>
              <a:rPr lang="fi-FI" sz="1400">
                <a:cs typeface="Calibri"/>
              </a:rPr>
              <a:t> </a:t>
            </a:r>
            <a:r>
              <a:rPr lang="fi-FI" sz="1400" err="1">
                <a:cs typeface="Calibri"/>
              </a:rPr>
              <a:t>the</a:t>
            </a:r>
            <a:r>
              <a:rPr lang="fi-FI" sz="1400">
                <a:cs typeface="Calibri"/>
              </a:rPr>
              <a:t> </a:t>
            </a:r>
            <a:r>
              <a:rPr lang="fi-FI" sz="1400" err="1">
                <a:cs typeface="Calibri"/>
              </a:rPr>
              <a:t>latest</a:t>
            </a:r>
            <a:r>
              <a:rPr lang="fi-FI" sz="1400">
                <a:cs typeface="Calibri"/>
              </a:rPr>
              <a:t> </a:t>
            </a:r>
            <a:r>
              <a:rPr lang="fi-FI" sz="1400" err="1">
                <a:cs typeface="Calibri"/>
              </a:rPr>
              <a:t>movie</a:t>
            </a:r>
            <a:r>
              <a:rPr lang="fi-FI" sz="1400">
                <a:cs typeface="Calibri"/>
              </a:rPr>
              <a:t> </a:t>
            </a:r>
            <a:r>
              <a:rPr lang="fi-FI" sz="1400" err="1">
                <a:cs typeface="Calibri"/>
              </a:rPr>
              <a:t>from</a:t>
            </a:r>
            <a:r>
              <a:rPr lang="fi-FI" sz="1400">
                <a:cs typeface="Calibri"/>
              </a:rPr>
              <a:t> 2017. </a:t>
            </a:r>
          </a:p>
          <a:p>
            <a:r>
              <a:rPr lang="fi-FI" sz="1400" err="1">
                <a:cs typeface="Calibri"/>
              </a:rPr>
              <a:t>The</a:t>
            </a:r>
            <a:r>
              <a:rPr lang="fi-FI" sz="1400">
                <a:cs typeface="Calibri"/>
              </a:rPr>
              <a:t> Unknown </a:t>
            </a:r>
            <a:r>
              <a:rPr lang="fi-FI" sz="1400" err="1">
                <a:cs typeface="Calibri"/>
              </a:rPr>
              <a:t>Soldier</a:t>
            </a:r>
            <a:r>
              <a:rPr lang="fi-FI" sz="1400">
                <a:cs typeface="Calibri"/>
              </a:rPr>
              <a:t> </a:t>
            </a:r>
            <a:r>
              <a:rPr lang="fi-FI" sz="1400" err="1">
                <a:cs typeface="Calibri"/>
              </a:rPr>
              <a:t>begins</a:t>
            </a:r>
            <a:r>
              <a:rPr lang="fi-FI" sz="1400">
                <a:cs typeface="Calibri"/>
              </a:rPr>
              <a:t> </a:t>
            </a:r>
            <a:r>
              <a:rPr lang="fi-FI" sz="1400" err="1">
                <a:cs typeface="Calibri"/>
              </a:rPr>
              <a:t>with</a:t>
            </a:r>
            <a:r>
              <a:rPr lang="fi-FI" sz="1400">
                <a:cs typeface="Calibri"/>
              </a:rPr>
              <a:t> </a:t>
            </a:r>
            <a:r>
              <a:rPr lang="fi-FI" sz="1400" err="1">
                <a:cs typeface="Calibri"/>
              </a:rPr>
              <a:t>famous</a:t>
            </a:r>
            <a:r>
              <a:rPr lang="fi-FI" sz="1400">
                <a:cs typeface="Calibri"/>
              </a:rPr>
              <a:t> </a:t>
            </a:r>
            <a:r>
              <a:rPr lang="fi-FI" sz="1400" err="1">
                <a:cs typeface="Calibri"/>
              </a:rPr>
              <a:t>words</a:t>
            </a:r>
            <a:r>
              <a:rPr lang="fi-FI" sz="1400">
                <a:cs typeface="Calibri"/>
              </a:rPr>
              <a:t>, </a:t>
            </a:r>
            <a:r>
              <a:rPr lang="fi-FI" sz="1400" err="1">
                <a:cs typeface="Calibri"/>
              </a:rPr>
              <a:t>which</a:t>
            </a:r>
            <a:r>
              <a:rPr lang="fi-FI" sz="1400">
                <a:cs typeface="Calibri"/>
              </a:rPr>
              <a:t> </a:t>
            </a:r>
            <a:r>
              <a:rPr lang="fi-FI" sz="1400" err="1">
                <a:cs typeface="Calibri"/>
              </a:rPr>
              <a:t>are</a:t>
            </a:r>
            <a:r>
              <a:rPr lang="fi-FI" sz="1400">
                <a:cs typeface="Calibri"/>
              </a:rPr>
              <a:t> </a:t>
            </a:r>
            <a:r>
              <a:rPr lang="fi-FI" sz="1400" err="1">
                <a:cs typeface="Calibri"/>
              </a:rPr>
              <a:t>based</a:t>
            </a:r>
            <a:r>
              <a:rPr lang="fi-FI" sz="1400">
                <a:cs typeface="Calibri"/>
              </a:rPr>
              <a:t> on </a:t>
            </a:r>
            <a:r>
              <a:rPr lang="fi-FI" sz="1400" err="1">
                <a:cs typeface="Calibri"/>
              </a:rPr>
              <a:t>The</a:t>
            </a:r>
            <a:r>
              <a:rPr lang="fi-FI" sz="1400">
                <a:cs typeface="Calibri"/>
              </a:rPr>
              <a:t> </a:t>
            </a:r>
            <a:r>
              <a:rPr lang="fi-FI" sz="1400" err="1">
                <a:cs typeface="Calibri"/>
              </a:rPr>
              <a:t>Bible</a:t>
            </a:r>
            <a:r>
              <a:rPr lang="fi-FI" sz="1400">
                <a:cs typeface="Calibri"/>
              </a:rPr>
              <a:t>. </a:t>
            </a:r>
            <a:r>
              <a:rPr lang="fi-FI" sz="1400" err="1">
                <a:cs typeface="Calibri"/>
              </a:rPr>
              <a:t>During</a:t>
            </a:r>
            <a:r>
              <a:rPr lang="fi-FI" sz="1400">
                <a:cs typeface="Calibri"/>
              </a:rPr>
              <a:t> </a:t>
            </a:r>
            <a:r>
              <a:rPr lang="fi-FI" sz="1400" err="1">
                <a:cs typeface="Calibri"/>
              </a:rPr>
              <a:t>wars</a:t>
            </a:r>
            <a:r>
              <a:rPr lang="fi-FI" sz="1400">
                <a:cs typeface="Calibri"/>
              </a:rPr>
              <a:t> </a:t>
            </a:r>
            <a:r>
              <a:rPr lang="fi-FI" sz="1400" err="1">
                <a:cs typeface="Calibri"/>
              </a:rPr>
              <a:t>Finns</a:t>
            </a:r>
            <a:r>
              <a:rPr lang="fi-FI" sz="1400">
                <a:cs typeface="Calibri"/>
              </a:rPr>
              <a:t> </a:t>
            </a:r>
            <a:r>
              <a:rPr lang="fi-FI" sz="1400" err="1">
                <a:cs typeface="Calibri"/>
              </a:rPr>
              <a:t>have</a:t>
            </a:r>
            <a:r>
              <a:rPr lang="fi-FI" sz="1400">
                <a:cs typeface="Calibri"/>
              </a:rPr>
              <a:t> </a:t>
            </a:r>
            <a:r>
              <a:rPr lang="fi-FI" sz="1400" err="1">
                <a:cs typeface="Calibri"/>
              </a:rPr>
              <a:t>always</a:t>
            </a:r>
            <a:r>
              <a:rPr lang="fi-FI" sz="1400">
                <a:cs typeface="Calibri"/>
              </a:rPr>
              <a:t> </a:t>
            </a:r>
            <a:r>
              <a:rPr lang="fi-FI" sz="1400" err="1">
                <a:cs typeface="Calibri"/>
              </a:rPr>
              <a:t>been</a:t>
            </a:r>
            <a:r>
              <a:rPr lang="fi-FI" sz="1400">
                <a:cs typeface="Calibri"/>
              </a:rPr>
              <a:t> </a:t>
            </a:r>
            <a:r>
              <a:rPr lang="fi-FI" sz="1400" err="1">
                <a:cs typeface="Calibri"/>
              </a:rPr>
              <a:t>pretty</a:t>
            </a:r>
            <a:r>
              <a:rPr lang="fi-FI" sz="1400">
                <a:cs typeface="Calibri"/>
              </a:rPr>
              <a:t> </a:t>
            </a:r>
            <a:r>
              <a:rPr lang="fi-FI" sz="1400" err="1">
                <a:cs typeface="Calibri"/>
              </a:rPr>
              <a:t>religional</a:t>
            </a:r>
            <a:r>
              <a:rPr lang="fi-FI" sz="1400">
                <a:cs typeface="Calibri"/>
              </a:rPr>
              <a:t> </a:t>
            </a:r>
            <a:r>
              <a:rPr lang="fi-FI" sz="1400" err="1">
                <a:cs typeface="Calibri"/>
              </a:rPr>
              <a:t>which</a:t>
            </a:r>
            <a:r>
              <a:rPr lang="fi-FI" sz="1400">
                <a:cs typeface="Calibri"/>
              </a:rPr>
              <a:t> </a:t>
            </a:r>
            <a:r>
              <a:rPr lang="fi-FI" sz="1400" err="1">
                <a:cs typeface="Calibri"/>
              </a:rPr>
              <a:t>can</a:t>
            </a:r>
            <a:r>
              <a:rPr lang="fi-FI" sz="1400">
                <a:cs typeface="Calibri"/>
              </a:rPr>
              <a:t> </a:t>
            </a:r>
            <a:r>
              <a:rPr lang="fi-FI" sz="1400" err="1">
                <a:cs typeface="Calibri"/>
              </a:rPr>
              <a:t>be</a:t>
            </a:r>
            <a:r>
              <a:rPr lang="fi-FI" sz="1400">
                <a:cs typeface="Calibri"/>
              </a:rPr>
              <a:t> </a:t>
            </a:r>
            <a:r>
              <a:rPr lang="fi-FI" sz="1400" err="1">
                <a:cs typeface="Calibri"/>
              </a:rPr>
              <a:t>noticed</a:t>
            </a:r>
            <a:r>
              <a:rPr lang="fi-FI" sz="1400">
                <a:cs typeface="Calibri"/>
              </a:rPr>
              <a:t> </a:t>
            </a:r>
            <a:r>
              <a:rPr lang="fi-FI" sz="1400" err="1">
                <a:cs typeface="Calibri"/>
              </a:rPr>
              <a:t>from</a:t>
            </a:r>
            <a:r>
              <a:rPr lang="fi-FI" sz="1400">
                <a:cs typeface="Calibri"/>
              </a:rPr>
              <a:t> </a:t>
            </a:r>
            <a:r>
              <a:rPr lang="fi-FI" sz="1400" err="1">
                <a:cs typeface="Calibri"/>
              </a:rPr>
              <a:t>Linna's</a:t>
            </a:r>
            <a:r>
              <a:rPr lang="fi-FI" sz="1400">
                <a:cs typeface="Calibri"/>
              </a:rPr>
              <a:t> </a:t>
            </a:r>
            <a:r>
              <a:rPr lang="fi-FI" sz="1400" err="1">
                <a:cs typeface="Calibri"/>
              </a:rPr>
              <a:t>books</a:t>
            </a:r>
            <a:r>
              <a:rPr lang="fi-FI" sz="1400">
                <a:cs typeface="Calibri"/>
              </a:rPr>
              <a:t>.</a:t>
            </a:r>
          </a:p>
          <a:p>
            <a:r>
              <a:rPr lang="fi-FI" sz="1400" err="1">
                <a:cs typeface="Calibri"/>
              </a:rPr>
              <a:t>Fact</a:t>
            </a:r>
            <a:r>
              <a:rPr lang="fi-FI" sz="1400">
                <a:cs typeface="Calibri"/>
              </a:rPr>
              <a:t>: </a:t>
            </a:r>
            <a:r>
              <a:rPr lang="fi-FI" sz="1400" err="1">
                <a:cs typeface="Calibri"/>
              </a:rPr>
              <a:t>The</a:t>
            </a:r>
            <a:r>
              <a:rPr lang="fi-FI" sz="1400">
                <a:cs typeface="Calibri"/>
              </a:rPr>
              <a:t> </a:t>
            </a:r>
            <a:r>
              <a:rPr lang="fi-FI" sz="1400" err="1">
                <a:cs typeface="Calibri"/>
              </a:rPr>
              <a:t>book</a:t>
            </a:r>
            <a:r>
              <a:rPr lang="fi-FI" sz="1400">
                <a:cs typeface="Calibri"/>
              </a:rPr>
              <a:t> </a:t>
            </a:r>
            <a:r>
              <a:rPr lang="fi-FI" sz="1400" err="1">
                <a:cs typeface="Calibri"/>
              </a:rPr>
              <a:t>starts</a:t>
            </a:r>
            <a:r>
              <a:rPr lang="fi-FI" sz="1400">
                <a:cs typeface="Calibri"/>
              </a:rPr>
              <a:t> </a:t>
            </a:r>
            <a:r>
              <a:rPr lang="fi-FI" sz="1400" err="1">
                <a:cs typeface="Calibri"/>
              </a:rPr>
              <a:t>from</a:t>
            </a:r>
            <a:r>
              <a:rPr lang="fi-FI" sz="1400">
                <a:cs typeface="Calibri"/>
              </a:rPr>
              <a:t> </a:t>
            </a:r>
            <a:r>
              <a:rPr lang="fi-FI" sz="1400" err="1">
                <a:cs typeface="Calibri"/>
              </a:rPr>
              <a:t>place</a:t>
            </a:r>
            <a:r>
              <a:rPr lang="fi-FI" sz="1400">
                <a:cs typeface="Calibri"/>
              </a:rPr>
              <a:t> </a:t>
            </a:r>
            <a:r>
              <a:rPr lang="fi-FI" sz="1400" err="1">
                <a:cs typeface="Calibri"/>
              </a:rPr>
              <a:t>called</a:t>
            </a:r>
            <a:r>
              <a:rPr lang="fi-FI" sz="1400">
                <a:cs typeface="Calibri"/>
              </a:rPr>
              <a:t>: "Paloaukea". </a:t>
            </a:r>
            <a:r>
              <a:rPr lang="fi-FI" sz="1400" err="1">
                <a:cs typeface="Calibri"/>
              </a:rPr>
              <a:t>Our</a:t>
            </a:r>
            <a:r>
              <a:rPr lang="fi-FI" sz="1400">
                <a:cs typeface="Calibri"/>
              </a:rPr>
              <a:t> </a:t>
            </a:r>
            <a:r>
              <a:rPr lang="fi-FI" sz="1400" err="1">
                <a:cs typeface="Calibri"/>
              </a:rPr>
              <a:t>school</a:t>
            </a:r>
            <a:r>
              <a:rPr lang="fi-FI" sz="1400">
                <a:cs typeface="Calibri"/>
              </a:rPr>
              <a:t> is in Paloaukea, </a:t>
            </a:r>
            <a:r>
              <a:rPr lang="fi-FI" sz="1400" err="1">
                <a:cs typeface="Calibri"/>
              </a:rPr>
              <a:t>same</a:t>
            </a:r>
            <a:r>
              <a:rPr lang="fi-FI" sz="1400">
                <a:cs typeface="Calibri"/>
              </a:rPr>
              <a:t> </a:t>
            </a:r>
            <a:r>
              <a:rPr lang="fi-FI" sz="1400" err="1">
                <a:cs typeface="Calibri"/>
              </a:rPr>
              <a:t>place</a:t>
            </a:r>
            <a:r>
              <a:rPr lang="fi-FI" sz="1400">
                <a:cs typeface="Calibri"/>
              </a:rPr>
              <a:t>! In 20th </a:t>
            </a:r>
            <a:r>
              <a:rPr lang="fi-FI" sz="1400" err="1">
                <a:cs typeface="Calibri"/>
              </a:rPr>
              <a:t>century</a:t>
            </a:r>
            <a:r>
              <a:rPr lang="fi-FI" sz="1400">
                <a:cs typeface="Calibri"/>
              </a:rPr>
              <a:t>, </a:t>
            </a:r>
            <a:r>
              <a:rPr lang="fi-FI" sz="1400" err="1">
                <a:cs typeface="Calibri"/>
              </a:rPr>
              <a:t>there</a:t>
            </a:r>
            <a:r>
              <a:rPr lang="fi-FI" sz="1400">
                <a:cs typeface="Calibri"/>
              </a:rPr>
              <a:t> </a:t>
            </a:r>
            <a:r>
              <a:rPr lang="fi-FI" sz="1400" err="1">
                <a:cs typeface="Calibri"/>
              </a:rPr>
              <a:t>was</a:t>
            </a:r>
            <a:r>
              <a:rPr lang="fi-FI" sz="1400">
                <a:cs typeface="Calibri"/>
              </a:rPr>
              <a:t> </a:t>
            </a:r>
            <a:r>
              <a:rPr lang="fi-FI" sz="1400" err="1">
                <a:cs typeface="Calibri"/>
              </a:rPr>
              <a:t>real</a:t>
            </a:r>
            <a:r>
              <a:rPr lang="fi-FI" sz="1400">
                <a:cs typeface="Calibri"/>
              </a:rPr>
              <a:t> </a:t>
            </a:r>
            <a:r>
              <a:rPr lang="fi-FI" sz="1400" err="1">
                <a:cs typeface="Calibri"/>
              </a:rPr>
              <a:t>garrison</a:t>
            </a:r>
            <a:r>
              <a:rPr lang="fi-FI" sz="1400">
                <a:cs typeface="Calibri"/>
              </a:rPr>
              <a:t> </a:t>
            </a:r>
            <a:r>
              <a:rPr lang="fi-FI" sz="1400" err="1">
                <a:cs typeface="Calibri"/>
              </a:rPr>
              <a:t>called</a:t>
            </a:r>
            <a:r>
              <a:rPr lang="fi-FI" sz="1400">
                <a:cs typeface="Calibri"/>
              </a:rPr>
              <a:t> "Pohjois-Karjalan patteristo", </a:t>
            </a:r>
            <a:r>
              <a:rPr lang="fi-FI" sz="1400" err="1">
                <a:cs typeface="Calibri"/>
              </a:rPr>
              <a:t>which</a:t>
            </a:r>
            <a:r>
              <a:rPr lang="fi-FI" sz="1400">
                <a:cs typeface="Calibri"/>
              </a:rPr>
              <a:t> </a:t>
            </a:r>
            <a:r>
              <a:rPr lang="fi-FI" sz="1400" err="1">
                <a:cs typeface="Calibri"/>
              </a:rPr>
              <a:t>means</a:t>
            </a:r>
            <a:r>
              <a:rPr lang="fi-FI" sz="1400">
                <a:cs typeface="Calibri"/>
              </a:rPr>
              <a:t> "North-Karelian </a:t>
            </a:r>
            <a:r>
              <a:rPr lang="fi-FI" sz="1400" err="1">
                <a:cs typeface="Calibri"/>
              </a:rPr>
              <a:t>artillery</a:t>
            </a:r>
            <a:r>
              <a:rPr lang="fi-FI" sz="1400">
                <a:cs typeface="Calibri"/>
              </a:rPr>
              <a:t>". </a:t>
            </a:r>
            <a:r>
              <a:rPr lang="fi-FI" sz="1400" err="1">
                <a:cs typeface="Calibri"/>
              </a:rPr>
              <a:t>Garrison</a:t>
            </a:r>
            <a:r>
              <a:rPr lang="fi-FI" sz="1400">
                <a:cs typeface="Calibri"/>
              </a:rPr>
              <a:t> </a:t>
            </a:r>
            <a:r>
              <a:rPr lang="fi-FI" sz="1400" err="1">
                <a:cs typeface="Calibri"/>
              </a:rPr>
              <a:t>was</a:t>
            </a:r>
            <a:r>
              <a:rPr lang="fi-FI" sz="1400">
                <a:cs typeface="Calibri"/>
              </a:rPr>
              <a:t> </a:t>
            </a:r>
            <a:r>
              <a:rPr lang="fi-FI" sz="1400" err="1">
                <a:cs typeface="Calibri"/>
              </a:rPr>
              <a:t>determined</a:t>
            </a:r>
            <a:r>
              <a:rPr lang="fi-FI" sz="1400">
                <a:cs typeface="Calibri"/>
              </a:rPr>
              <a:t> in 90's. </a:t>
            </a:r>
            <a:r>
              <a:rPr lang="fi-FI" sz="1400" err="1">
                <a:cs typeface="Calibri"/>
              </a:rPr>
              <a:t>Nowdays</a:t>
            </a:r>
            <a:r>
              <a:rPr lang="fi-FI" sz="1400">
                <a:cs typeface="Calibri"/>
              </a:rPr>
              <a:t> </a:t>
            </a:r>
            <a:r>
              <a:rPr lang="fi-FI" sz="1400" err="1">
                <a:cs typeface="Calibri"/>
              </a:rPr>
              <a:t>old</a:t>
            </a:r>
            <a:r>
              <a:rPr lang="fi-FI" sz="1400">
                <a:cs typeface="Calibri"/>
              </a:rPr>
              <a:t> </a:t>
            </a:r>
            <a:r>
              <a:rPr lang="fi-FI" sz="1400" err="1">
                <a:cs typeface="Calibri"/>
              </a:rPr>
              <a:t>casarm</a:t>
            </a:r>
            <a:r>
              <a:rPr lang="fi-FI" sz="1400">
                <a:cs typeface="Calibri"/>
              </a:rPr>
              <a:t> is </a:t>
            </a:r>
            <a:r>
              <a:rPr lang="fi-FI" sz="1400" err="1">
                <a:cs typeface="Calibri"/>
              </a:rPr>
              <a:t>used</a:t>
            </a:r>
            <a:r>
              <a:rPr lang="fi-FI" sz="1400">
                <a:cs typeface="Calibri"/>
              </a:rPr>
              <a:t> as</a:t>
            </a:r>
            <a:r>
              <a:rPr lang="en-US" sz="1400">
                <a:cs typeface="Calibri"/>
              </a:rPr>
              <a:t> an</a:t>
            </a:r>
            <a:r>
              <a:rPr lang="fi-FI" sz="1400">
                <a:cs typeface="Calibri"/>
              </a:rPr>
              <a:t> </a:t>
            </a:r>
            <a:r>
              <a:rPr lang="fi-FI" sz="1400" err="1">
                <a:cs typeface="Calibri"/>
              </a:rPr>
              <a:t>elementary</a:t>
            </a:r>
            <a:r>
              <a:rPr lang="fi-FI" sz="1400">
                <a:cs typeface="Calibri"/>
              </a:rPr>
              <a:t> </a:t>
            </a:r>
            <a:r>
              <a:rPr lang="fi-FI" sz="1400" err="1">
                <a:cs typeface="Calibri"/>
              </a:rPr>
              <a:t>school</a:t>
            </a:r>
            <a:r>
              <a:rPr lang="fi-FI" sz="1400">
                <a:cs typeface="Calibri"/>
              </a:rPr>
              <a:t>. </a:t>
            </a:r>
            <a:r>
              <a:rPr lang="fi-FI" sz="1400" err="1">
                <a:cs typeface="Calibri"/>
              </a:rPr>
              <a:t>Writers</a:t>
            </a:r>
            <a:r>
              <a:rPr lang="fi-FI" sz="1400">
                <a:cs typeface="Calibri"/>
              </a:rPr>
              <a:t> of </a:t>
            </a:r>
            <a:r>
              <a:rPr lang="fi-FI" sz="1400" err="1">
                <a:cs typeface="Calibri"/>
              </a:rPr>
              <a:t>this</a:t>
            </a:r>
            <a:r>
              <a:rPr lang="fi-FI" sz="1400">
                <a:cs typeface="Calibri"/>
              </a:rPr>
              <a:t> dia </a:t>
            </a:r>
            <a:r>
              <a:rPr lang="fi-FI" sz="1400" err="1">
                <a:cs typeface="Calibri"/>
              </a:rPr>
              <a:t>used</a:t>
            </a:r>
            <a:r>
              <a:rPr lang="fi-FI" sz="1400">
                <a:cs typeface="Calibri"/>
              </a:rPr>
              <a:t> to </a:t>
            </a:r>
            <a:r>
              <a:rPr lang="fi-FI" sz="1400" err="1">
                <a:cs typeface="Calibri"/>
              </a:rPr>
              <a:t>study</a:t>
            </a:r>
            <a:r>
              <a:rPr lang="fi-FI" sz="1400">
                <a:cs typeface="Calibri"/>
              </a:rPr>
              <a:t> </a:t>
            </a:r>
            <a:r>
              <a:rPr lang="fi-FI" sz="1400" err="1">
                <a:cs typeface="Calibri"/>
              </a:rPr>
              <a:t>there</a:t>
            </a:r>
            <a:r>
              <a:rPr lang="fi-FI" sz="1400">
                <a:cs typeface="Calibri"/>
              </a:rPr>
              <a:t>.</a:t>
            </a:r>
          </a:p>
        </p:txBody>
      </p:sp>
    </p:spTree>
    <p:extLst>
      <p:ext uri="{BB962C8B-B14F-4D97-AF65-F5344CB8AC3E}">
        <p14:creationId xmlns:p14="http://schemas.microsoft.com/office/powerpoint/2010/main" val="139881102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4" name="Kuva 4" descr="Kuva, joka sisältää kohteen maa, ulko, henkilö, ryhmä&#10;&#10;Kuvaus luotu automaattisesti">
            <a:extLst>
              <a:ext uri="{FF2B5EF4-FFF2-40B4-BE49-F238E27FC236}">
                <a16:creationId xmlns:a16="http://schemas.microsoft.com/office/drawing/2014/main" id="{6B18F814-1985-413F-91D1-DAF519C9FC5C}"/>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2217" r="-1" b="13175"/>
          <a:stretch/>
        </p:blipFill>
        <p:spPr>
          <a:xfrm>
            <a:off x="-1" y="10"/>
            <a:ext cx="12192000" cy="6857990"/>
          </a:xfrm>
          <a:prstGeom prst="rect">
            <a:avLst/>
          </a:prstGeom>
        </p:spPr>
      </p:pic>
      <p:sp>
        <p:nvSpPr>
          <p:cNvPr id="17" name="Freeform: Shape 16">
            <a:extLst>
              <a:ext uri="{FF2B5EF4-FFF2-40B4-BE49-F238E27FC236}">
                <a16:creationId xmlns:a16="http://schemas.microsoft.com/office/drawing/2014/main" id="{5E8D2E83-FB3A-40E7-A9E5-7AB389D612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23809"/>
            <a:ext cx="11016943" cy="2262375"/>
          </a:xfrm>
          <a:custGeom>
            <a:avLst/>
            <a:gdLst>
              <a:gd name="connsiteX0" fmla="*/ 0 w 11016943"/>
              <a:gd name="connsiteY0" fmla="*/ 0 h 2262375"/>
              <a:gd name="connsiteX1" fmla="*/ 9969166 w 11016943"/>
              <a:gd name="connsiteY1" fmla="*/ 0 h 2262375"/>
              <a:gd name="connsiteX2" fmla="*/ 11016943 w 11016943"/>
              <a:gd name="connsiteY2" fmla="*/ 2262375 h 2262375"/>
              <a:gd name="connsiteX3" fmla="*/ 4942050 w 11016943"/>
              <a:gd name="connsiteY3" fmla="*/ 2262375 h 2262375"/>
              <a:gd name="connsiteX4" fmla="*/ 4582160 w 11016943"/>
              <a:gd name="connsiteY4" fmla="*/ 2262375 h 2262375"/>
              <a:gd name="connsiteX5" fmla="*/ 0 w 11016943"/>
              <a:gd name="connsiteY5" fmla="*/ 2262375 h 2262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943" h="2262375">
                <a:moveTo>
                  <a:pt x="0" y="0"/>
                </a:moveTo>
                <a:lnTo>
                  <a:pt x="9969166" y="0"/>
                </a:lnTo>
                <a:lnTo>
                  <a:pt x="11016943" y="2262375"/>
                </a:lnTo>
                <a:lnTo>
                  <a:pt x="4942050" y="2262375"/>
                </a:lnTo>
                <a:lnTo>
                  <a:pt x="4582160" y="2262375"/>
                </a:lnTo>
                <a:lnTo>
                  <a:pt x="0" y="2262375"/>
                </a:lnTo>
                <a:close/>
              </a:path>
            </a:pathLst>
          </a:custGeom>
          <a:solidFill>
            <a:schemeClr val="bg1">
              <a:lumMod val="85000"/>
              <a:lumOff val="15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Otsikko 1">
            <a:extLst>
              <a:ext uri="{FF2B5EF4-FFF2-40B4-BE49-F238E27FC236}">
                <a16:creationId xmlns:a16="http://schemas.microsoft.com/office/drawing/2014/main" id="{0022FBD4-3661-4073-81A5-26CE3F97F171}"/>
              </a:ext>
            </a:extLst>
          </p:cNvPr>
          <p:cNvSpPr>
            <a:spLocks noGrp="1"/>
          </p:cNvSpPr>
          <p:nvPr>
            <p:ph type="title"/>
          </p:nvPr>
        </p:nvSpPr>
        <p:spPr>
          <a:xfrm>
            <a:off x="618062" y="4185749"/>
            <a:ext cx="9265771" cy="622836"/>
          </a:xfrm>
        </p:spPr>
        <p:txBody>
          <a:bodyPr>
            <a:normAutofit/>
          </a:bodyPr>
          <a:lstStyle/>
          <a:p>
            <a:r>
              <a:rPr lang="en" sz="1700">
                <a:latin typeface="Consolas"/>
              </a:rPr>
              <a:t>  Here under the North Star </a:t>
            </a:r>
            <a:br>
              <a:rPr lang="en" sz="1700">
                <a:latin typeface="Consolas"/>
              </a:rPr>
            </a:br>
            <a:r>
              <a:rPr lang="en" sz="1700">
                <a:latin typeface="Consolas"/>
              </a:rPr>
              <a:t>(Fin: Täällä Pohjantähden alla)</a:t>
            </a:r>
            <a:endParaRPr lang="fi-FI" sz="1700"/>
          </a:p>
        </p:txBody>
      </p:sp>
      <p:sp>
        <p:nvSpPr>
          <p:cNvPr id="3" name="Sisällön paikkamerkki 2">
            <a:extLst>
              <a:ext uri="{FF2B5EF4-FFF2-40B4-BE49-F238E27FC236}">
                <a16:creationId xmlns:a16="http://schemas.microsoft.com/office/drawing/2014/main" id="{D10C7D89-4CF6-4AAE-A850-65F40CF427DF}"/>
              </a:ext>
            </a:extLst>
          </p:cNvPr>
          <p:cNvSpPr>
            <a:spLocks noGrp="1"/>
          </p:cNvSpPr>
          <p:nvPr>
            <p:ph idx="1"/>
          </p:nvPr>
        </p:nvSpPr>
        <p:spPr>
          <a:xfrm>
            <a:off x="618063" y="4856921"/>
            <a:ext cx="9565028" cy="1249240"/>
          </a:xfrm>
        </p:spPr>
        <p:txBody>
          <a:bodyPr vert="horz" lIns="91440" tIns="45720" rIns="91440" bIns="45720" rtlCol="0">
            <a:normAutofit/>
          </a:bodyPr>
          <a:lstStyle/>
          <a:p>
            <a:r>
              <a:rPr lang="fi-FI" sz="1400">
                <a:cs typeface="Calibri"/>
              </a:rPr>
              <a:t>This book tells story of Koskela family during big events in finnish history for example the Finnish civil war (from january to may in 1918) and Winter war. And just like The Unknown Soldier, this is also very realistic. And it is also filmed many times. When book was released, it was a cultural shock. Reason of it was because the Civil war was very bloody and many families were sent to prison camps after war. It is still taboo not to speak about the Civil war in Finland.</a:t>
            </a:r>
          </a:p>
          <a:p>
            <a:r>
              <a:rPr lang="fi-FI" sz="1400">
                <a:cs typeface="Calibri"/>
              </a:rPr>
              <a:t>This book first, famous words are: "In the beginning, there was swamp, hoe and Jussi". Jussi is father of the main character.</a:t>
            </a:r>
          </a:p>
        </p:txBody>
      </p:sp>
    </p:spTree>
    <p:extLst>
      <p:ext uri="{BB962C8B-B14F-4D97-AF65-F5344CB8AC3E}">
        <p14:creationId xmlns:p14="http://schemas.microsoft.com/office/powerpoint/2010/main" val="399250188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Kuva 4" descr="Kuva, joka sisältää kohteen kissa, sisä, oranssi, nisäkäs&#10;&#10;Kuvaus luotu automaattisesti">
            <a:extLst>
              <a:ext uri="{FF2B5EF4-FFF2-40B4-BE49-F238E27FC236}">
                <a16:creationId xmlns:a16="http://schemas.microsoft.com/office/drawing/2014/main" id="{5B14267C-5A4B-41BF-9F36-9EA3ECA04AC5}"/>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4959" r="5706" b="-1"/>
          <a:stretch/>
        </p:blipFill>
        <p:spPr>
          <a:xfrm>
            <a:off x="-1" y="10"/>
            <a:ext cx="12192000" cy="6857990"/>
          </a:xfrm>
          <a:prstGeom prst="rect">
            <a:avLst/>
          </a:prstGeom>
        </p:spPr>
      </p:pic>
      <p:sp>
        <p:nvSpPr>
          <p:cNvPr id="9"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Otsikko 1">
            <a:extLst>
              <a:ext uri="{FF2B5EF4-FFF2-40B4-BE49-F238E27FC236}">
                <a16:creationId xmlns:a16="http://schemas.microsoft.com/office/drawing/2014/main" id="{2A4D0B8C-7968-4140-B9A5-AF852EB897A0}"/>
              </a:ext>
            </a:extLst>
          </p:cNvPr>
          <p:cNvSpPr>
            <a:spLocks noGrp="1"/>
          </p:cNvSpPr>
          <p:nvPr>
            <p:ph type="title"/>
          </p:nvPr>
        </p:nvSpPr>
        <p:spPr>
          <a:xfrm>
            <a:off x="709448" y="1913950"/>
            <a:ext cx="4204137" cy="1342754"/>
          </a:xfrm>
        </p:spPr>
        <p:txBody>
          <a:bodyPr>
            <a:normAutofit/>
          </a:bodyPr>
          <a:lstStyle/>
          <a:p>
            <a:pPr algn="ctr"/>
            <a:r>
              <a:rPr lang="fi-FI" sz="3600">
                <a:cs typeface="Calibri Light"/>
              </a:rPr>
              <a:t>Others</a:t>
            </a:r>
          </a:p>
        </p:txBody>
      </p:sp>
      <p:cxnSp>
        <p:nvCxnSpPr>
          <p:cNvPr id="11" name="Straight Connector 10">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EDF131F9-2E03-49D0-9722-AC7AD03D59FF}"/>
              </a:ext>
            </a:extLst>
          </p:cNvPr>
          <p:cNvSpPr>
            <a:spLocks noGrp="1"/>
          </p:cNvSpPr>
          <p:nvPr>
            <p:ph idx="1"/>
          </p:nvPr>
        </p:nvSpPr>
        <p:spPr>
          <a:xfrm>
            <a:off x="525516" y="3417573"/>
            <a:ext cx="4593021" cy="2619839"/>
          </a:xfrm>
        </p:spPr>
        <p:txBody>
          <a:bodyPr vert="horz" lIns="91440" tIns="45720" rIns="91440" bIns="45720" rtlCol="0" anchor="ctr">
            <a:normAutofit fontScale="92500"/>
          </a:bodyPr>
          <a:lstStyle/>
          <a:p>
            <a:r>
              <a:rPr lang="fi-FI" sz="1700">
                <a:ea typeface="+mn-lt"/>
                <a:cs typeface="+mn-lt"/>
                <a:hlinkClick r:id="rId4"/>
              </a:rPr>
              <a:t>The trailer of The Unknown Soldier</a:t>
            </a:r>
            <a:r>
              <a:rPr lang="fi-FI" sz="1700">
                <a:ea typeface="+mn-lt"/>
                <a:cs typeface="+mn-lt"/>
              </a:rPr>
              <a:t> (YouTube)</a:t>
            </a:r>
          </a:p>
          <a:p>
            <a:r>
              <a:rPr lang="fi-FI" sz="1700">
                <a:ea typeface="+mn-lt"/>
                <a:cs typeface="+mn-lt"/>
                <a:hlinkClick r:id="rId5"/>
              </a:rPr>
              <a:t>Täällä Pohjantähden alla-song</a:t>
            </a:r>
            <a:r>
              <a:rPr lang="fi-FI" sz="1700">
                <a:ea typeface="+mn-lt"/>
                <a:cs typeface="+mn-lt"/>
              </a:rPr>
              <a:t> (YouTube)</a:t>
            </a:r>
          </a:p>
          <a:p>
            <a:r>
              <a:rPr lang="fi-FI" sz="1500">
                <a:ea typeface="+mn-lt"/>
                <a:cs typeface="+mn-lt"/>
                <a:hlinkClick r:id="rId6"/>
              </a:rPr>
              <a:t>The trailer of Täällä pohjantähden alla- movie</a:t>
            </a:r>
            <a:r>
              <a:rPr lang="fi-FI" sz="1500">
                <a:ea typeface="+mn-lt"/>
                <a:cs typeface="+mn-lt"/>
              </a:rPr>
              <a:t> (YouTube)</a:t>
            </a:r>
          </a:p>
          <a:p>
            <a:r>
              <a:rPr lang="fi-FI" sz="1700" err="1">
                <a:cs typeface="Calibri"/>
              </a:rPr>
              <a:t>Sources</a:t>
            </a:r>
            <a:r>
              <a:rPr lang="fi-FI" sz="1700">
                <a:cs typeface="Calibri"/>
              </a:rPr>
              <a:t>:</a:t>
            </a:r>
          </a:p>
          <a:p>
            <a:pPr lvl="1" indent="0"/>
            <a:r>
              <a:rPr lang="fi-FI" sz="1700">
                <a:cs typeface="Calibri"/>
              </a:rPr>
              <a:t>Wikipedia</a:t>
            </a:r>
          </a:p>
          <a:p>
            <a:pPr lvl="1" indent="0"/>
            <a:r>
              <a:rPr lang="fi-FI" sz="1700" err="1">
                <a:cs typeface="Calibri"/>
              </a:rPr>
              <a:t>Youtube</a:t>
            </a:r>
          </a:p>
          <a:p>
            <a:pPr lvl="1" indent="0"/>
            <a:endParaRPr lang="fi-FI" sz="1700">
              <a:cs typeface="Calibri"/>
            </a:endParaRPr>
          </a:p>
          <a:p>
            <a:pPr marL="0" indent="0">
              <a:buNone/>
            </a:pPr>
            <a:r>
              <a:rPr lang="fi-FI" sz="2100">
                <a:cs typeface="Calibri"/>
              </a:rPr>
              <a:t>Ps. </a:t>
            </a:r>
            <a:r>
              <a:rPr lang="fi-FI" sz="2100" err="1">
                <a:cs typeface="Calibri"/>
              </a:rPr>
              <a:t>See</a:t>
            </a:r>
            <a:r>
              <a:rPr lang="fi-FI" sz="2100">
                <a:cs typeface="Calibri"/>
              </a:rPr>
              <a:t> </a:t>
            </a:r>
            <a:r>
              <a:rPr lang="fi-FI" sz="2100" err="1">
                <a:cs typeface="Calibri"/>
              </a:rPr>
              <a:t>you</a:t>
            </a:r>
            <a:r>
              <a:rPr lang="fi-FI" sz="2100">
                <a:cs typeface="Calibri"/>
              </a:rPr>
              <a:t> :D </a:t>
            </a:r>
          </a:p>
        </p:txBody>
      </p:sp>
    </p:spTree>
    <p:extLst>
      <p:ext uri="{BB962C8B-B14F-4D97-AF65-F5344CB8AC3E}">
        <p14:creationId xmlns:p14="http://schemas.microsoft.com/office/powerpoint/2010/main" val="7063802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Office-teema</vt:lpstr>
      <vt:lpstr>Väinö Linna</vt:lpstr>
      <vt:lpstr>Basic information</vt:lpstr>
      <vt:lpstr>The Unknown Soldier (fin. Tuntematon sotilas)</vt:lpstr>
      <vt:lpstr>  Here under the North Star  (Fin: Täällä Pohjantähden alla)</vt:lpstr>
      <vt:lpstr>Others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
  <cp:lastModifiedBy>Renne Haavistola</cp:lastModifiedBy>
  <cp:revision>5</cp:revision>
  <dcterms:created xsi:type="dcterms:W3CDTF">2022-02-25T08:20:21Z</dcterms:created>
  <dcterms:modified xsi:type="dcterms:W3CDTF">2022-06-08T14:51:51Z</dcterms:modified>
</cp:coreProperties>
</file>