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3D6E62-0AB0-7796-8D8F-D865B2E4F3D4}" v="388" dt="2022-02-25T09:42:47.081"/>
    <p1510:client id="{56128E51-A3F2-4D68-9B55-739899CA6AD6}" v="564" dt="2022-03-01T12:05:24.198"/>
    <p1510:client id="{BF3057D9-0674-5A0E-C2FB-D31A88200D25}" v="84" dt="2022-02-25T09:41:54.092"/>
    <p1510:client id="{D19318EA-FFEC-48ED-89FD-1176DC0ABB83}" v="14" dt="2022-02-25T08:22:47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ajoelarce.blogspot.com/2017/10/celebrando-el-dia-de-las-escritoras.html" TargetMode="External"/><Relationship Id="rId7" Type="http://schemas.openxmlformats.org/officeDocument/2006/relationships/hyperlink" Target="http://et.wikipedia.org/wiki/muumimaj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en.wikipedia.org/wiki/List_of_Moomin_characters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E13DAD0-A4B0-4817-8995-A0D346584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1516014"/>
          </a:xfrm>
        </p:spPr>
        <p:txBody>
          <a:bodyPr>
            <a:normAutofit/>
          </a:bodyPr>
          <a:lstStyle/>
          <a:p>
            <a:pPr algn="l"/>
            <a:r>
              <a:rPr lang="fi-FI" sz="4800">
                <a:solidFill>
                  <a:srgbClr val="FFFFFF"/>
                </a:solidFill>
                <a:latin typeface="Dreaming Outloud Pro"/>
                <a:cs typeface="Calibri Light"/>
              </a:rPr>
              <a:t>Tove Jansson</a:t>
            </a:r>
            <a:endParaRPr lang="fi-FI" sz="4800">
              <a:solidFill>
                <a:srgbClr val="FFFFFF"/>
              </a:solidFill>
              <a:latin typeface="Dreaming Outloud Pro"/>
              <a:cs typeface="Dreaming Outloud Pro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021821" y="5550568"/>
            <a:ext cx="6465286" cy="6025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fi-FI" sz="2000" err="1">
                <a:solidFill>
                  <a:srgbClr val="E7E6E6"/>
                </a:solidFill>
                <a:latin typeface="Dreaming Outloud Pro"/>
                <a:cs typeface="Calibri"/>
              </a:rPr>
              <a:t>Very</a:t>
            </a:r>
            <a:r>
              <a:rPr lang="fi-FI" sz="2000">
                <a:solidFill>
                  <a:srgbClr val="E7E6E6"/>
                </a:solidFill>
                <a:latin typeface="Dreaming Outloud Pro"/>
                <a:cs typeface="Calibri"/>
              </a:rPr>
              <a:t> </a:t>
            </a:r>
            <a:r>
              <a:rPr lang="fi-FI" sz="2000" err="1">
                <a:solidFill>
                  <a:srgbClr val="E7E6E6"/>
                </a:solidFill>
                <a:latin typeface="Dreaming Outloud Pro"/>
                <a:cs typeface="Calibri"/>
              </a:rPr>
              <a:t>famous</a:t>
            </a:r>
            <a:r>
              <a:rPr lang="fi-FI" sz="2000">
                <a:solidFill>
                  <a:srgbClr val="E7E6E6"/>
                </a:solidFill>
                <a:latin typeface="Dreaming Outloud Pro"/>
                <a:cs typeface="Calibri"/>
              </a:rPr>
              <a:t> </a:t>
            </a:r>
            <a:r>
              <a:rPr lang="fi-FI" sz="2000" err="1">
                <a:solidFill>
                  <a:srgbClr val="E7E6E6"/>
                </a:solidFill>
                <a:latin typeface="Dreaming Outloud Pro"/>
                <a:cs typeface="Calibri"/>
              </a:rPr>
              <a:t>Finnish</a:t>
            </a:r>
            <a:r>
              <a:rPr lang="fi-FI" sz="2000">
                <a:solidFill>
                  <a:srgbClr val="E7E6E6"/>
                </a:solidFill>
                <a:latin typeface="Dreaming Outloud Pro"/>
                <a:cs typeface="Calibri"/>
              </a:rPr>
              <a:t> </a:t>
            </a:r>
            <a:r>
              <a:rPr lang="fi-FI" sz="2000" err="1">
                <a:solidFill>
                  <a:srgbClr val="E7E6E6"/>
                </a:solidFill>
                <a:latin typeface="Dreaming Outloud Pro"/>
                <a:cs typeface="Calibri"/>
              </a:rPr>
              <a:t>Swedish</a:t>
            </a:r>
            <a:r>
              <a:rPr lang="fi-FI" sz="2000">
                <a:solidFill>
                  <a:srgbClr val="E7E6E6"/>
                </a:solidFill>
                <a:latin typeface="Dreaming Outloud Pro"/>
                <a:cs typeface="Calibri"/>
              </a:rPr>
              <a:t> </a:t>
            </a:r>
            <a:r>
              <a:rPr lang="fi-FI" sz="2000" err="1">
                <a:solidFill>
                  <a:srgbClr val="E7E6E6"/>
                </a:solidFill>
                <a:latin typeface="Dreaming Outloud Pro"/>
                <a:cs typeface="Calibri"/>
              </a:rPr>
              <a:t>author</a:t>
            </a:r>
            <a:endParaRPr lang="fi-FI" sz="2000">
              <a:solidFill>
                <a:srgbClr val="E7E6E6"/>
              </a:solidFill>
              <a:latin typeface="Dreaming Outloud Pro"/>
              <a:cs typeface="Calibri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9F9672C-557D-4871-B58C-7874589D7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7" descr="Kuva, joka sisältää kohteen henkilö, sisä, tuijottaminen, sumea&#10;&#10;Kuvaus luotu automaattisesti">
            <a:extLst>
              <a:ext uri="{FF2B5EF4-FFF2-40B4-BE49-F238E27FC236}">
                <a16:creationId xmlns:a16="http://schemas.microsoft.com/office/drawing/2014/main" id="{FE7F8524-37EB-4DF1-ADD5-02BAD656C5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190" r="9834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4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CEDD566-AD26-48AE-9C94-3C575D24C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1979" r="5404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10" name="Kuva 10" descr="Kuva, joka sisältää kohteen taivas, ulko, puu, henkilöt&#10;&#10;Kuvaus luotu automaattisesti">
            <a:extLst>
              <a:ext uri="{FF2B5EF4-FFF2-40B4-BE49-F238E27FC236}">
                <a16:creationId xmlns:a16="http://schemas.microsoft.com/office/drawing/2014/main" id="{9A11D6EE-774B-4702-9BDD-648C8DC3FA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23279" r="1" b="6346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57CEEC-D2B0-4EE3-ADE5-75DCF698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fi-FI">
                <a:latin typeface="Dreaming Outloud Pro"/>
                <a:cs typeface="Calibri Light"/>
              </a:rPr>
              <a:t>Tove Jansson</a:t>
            </a:r>
            <a:endParaRPr lang="fi-FI">
              <a:latin typeface="Dreaming Outloud Pro"/>
              <a:cs typeface="Dreaming Outloud Pro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B8E688-992A-466D-9EBC-36252D97A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800" err="1">
                <a:latin typeface="Dreaming Outloud Pro"/>
                <a:cs typeface="Calibri"/>
              </a:rPr>
              <a:t>She</a:t>
            </a:r>
            <a:r>
              <a:rPr lang="fi-FI" sz="1800">
                <a:latin typeface="Dreaming Outloud Pro"/>
                <a:cs typeface="Calibri"/>
              </a:rPr>
              <a:t> </a:t>
            </a:r>
            <a:r>
              <a:rPr lang="fi-FI" sz="1800" err="1">
                <a:latin typeface="Dreaming Outloud Pro"/>
                <a:cs typeface="Calibri"/>
              </a:rPr>
              <a:t>was</a:t>
            </a:r>
            <a:r>
              <a:rPr lang="fi-FI" sz="1800">
                <a:latin typeface="Dreaming Outloud Pro"/>
                <a:cs typeface="Calibri"/>
              </a:rPr>
              <a:t> </a:t>
            </a:r>
            <a:r>
              <a:rPr lang="fi-FI" sz="1800" err="1">
                <a:latin typeface="Dreaming Outloud Pro"/>
                <a:cs typeface="Calibri"/>
              </a:rPr>
              <a:t>born</a:t>
            </a:r>
            <a:r>
              <a:rPr lang="fi-FI" sz="1800">
                <a:latin typeface="Dreaming Outloud Pro"/>
                <a:cs typeface="Calibri"/>
              </a:rPr>
              <a:t> in Helsinki 9 August 1914.</a:t>
            </a:r>
          </a:p>
          <a:p>
            <a:r>
              <a:rPr lang="fi-FI" sz="1800">
                <a:latin typeface="Dreaming Outloud Pro"/>
                <a:cs typeface="Calibri"/>
              </a:rPr>
              <a:t>Tove Marika Jansson </a:t>
            </a:r>
            <a:r>
              <a:rPr lang="fi-FI" sz="1800" err="1">
                <a:latin typeface="Dreaming Outloud Pro"/>
                <a:cs typeface="Calibri"/>
              </a:rPr>
              <a:t>was</a:t>
            </a:r>
            <a:r>
              <a:rPr lang="fi-FI" sz="1800">
                <a:latin typeface="Dreaming Outloud Pro"/>
                <a:cs typeface="Calibri"/>
              </a:rPr>
              <a:t> a </a:t>
            </a:r>
            <a:r>
              <a:rPr lang="fi-FI" sz="1800" err="1">
                <a:latin typeface="Dreaming Outloud Pro"/>
                <a:cs typeface="Calibri"/>
              </a:rPr>
              <a:t>Swedish-speaking</a:t>
            </a:r>
            <a:r>
              <a:rPr lang="fi-FI" sz="1800">
                <a:latin typeface="Dreaming Outloud Pro"/>
                <a:cs typeface="Calibri"/>
              </a:rPr>
              <a:t> </a:t>
            </a:r>
            <a:r>
              <a:rPr lang="fi-FI" sz="1800" err="1">
                <a:latin typeface="Dreaming Outloud Pro"/>
                <a:cs typeface="Calibri"/>
              </a:rPr>
              <a:t>Finnish</a:t>
            </a:r>
            <a:r>
              <a:rPr lang="fi-FI" sz="1800">
                <a:latin typeface="Dreaming Outloud Pro"/>
                <a:cs typeface="Calibri"/>
              </a:rPr>
              <a:t> </a:t>
            </a:r>
            <a:r>
              <a:rPr lang="fi-FI" sz="1800" err="1">
                <a:latin typeface="Dreaming Outloud Pro"/>
                <a:cs typeface="Calibri"/>
              </a:rPr>
              <a:t>author</a:t>
            </a:r>
            <a:r>
              <a:rPr lang="fi-FI" sz="1800">
                <a:latin typeface="Dreaming Outloud Pro"/>
                <a:cs typeface="Calibri"/>
              </a:rPr>
              <a:t>, </a:t>
            </a:r>
            <a:r>
              <a:rPr lang="fi-FI" sz="1800" err="1">
                <a:latin typeface="Dreaming Outloud Pro"/>
                <a:cs typeface="Calibri"/>
              </a:rPr>
              <a:t>novelist</a:t>
            </a:r>
            <a:r>
              <a:rPr lang="fi-FI" sz="1800">
                <a:latin typeface="Dreaming Outloud Pro"/>
                <a:cs typeface="Calibri"/>
              </a:rPr>
              <a:t>, </a:t>
            </a:r>
            <a:r>
              <a:rPr lang="fi-FI" sz="1800" err="1">
                <a:latin typeface="Dreaming Outloud Pro"/>
                <a:cs typeface="Calibri"/>
              </a:rPr>
              <a:t>painter</a:t>
            </a:r>
            <a:r>
              <a:rPr lang="fi-FI" sz="1800">
                <a:latin typeface="Dreaming Outloud Pro"/>
                <a:cs typeface="Calibri"/>
              </a:rPr>
              <a:t>, </a:t>
            </a:r>
            <a:r>
              <a:rPr lang="fi-FI" sz="1800" err="1">
                <a:latin typeface="Dreaming Outloud Pro"/>
                <a:cs typeface="Calibri"/>
              </a:rPr>
              <a:t>illustrator</a:t>
            </a:r>
            <a:r>
              <a:rPr lang="fi-FI" sz="1800">
                <a:latin typeface="Dreaming Outloud Pro"/>
                <a:cs typeface="Calibri"/>
              </a:rPr>
              <a:t> and </a:t>
            </a:r>
            <a:r>
              <a:rPr lang="fi-FI" sz="1800" err="1">
                <a:latin typeface="Dreaming Outloud Pro"/>
                <a:cs typeface="Calibri"/>
              </a:rPr>
              <a:t>comic</a:t>
            </a:r>
            <a:r>
              <a:rPr lang="fi-FI" sz="1800">
                <a:latin typeface="Dreaming Outloud Pro"/>
                <a:cs typeface="Calibri"/>
              </a:rPr>
              <a:t> </a:t>
            </a:r>
            <a:r>
              <a:rPr lang="fi-FI" sz="1800" err="1">
                <a:latin typeface="Dreaming Outloud Pro"/>
                <a:cs typeface="Calibri"/>
              </a:rPr>
              <a:t>strip</a:t>
            </a:r>
            <a:r>
              <a:rPr lang="fi-FI" sz="1800">
                <a:latin typeface="Dreaming Outloud Pro"/>
                <a:cs typeface="Calibri"/>
              </a:rPr>
              <a:t> </a:t>
            </a:r>
            <a:r>
              <a:rPr lang="fi-FI" sz="1800" err="1">
                <a:latin typeface="Dreaming Outloud Pro"/>
                <a:cs typeface="Calibri"/>
              </a:rPr>
              <a:t>author</a:t>
            </a:r>
            <a:r>
              <a:rPr lang="fi-FI" sz="1800">
                <a:latin typeface="Dreaming Outloud Pro"/>
                <a:cs typeface="Calibri"/>
              </a:rPr>
              <a:t>.</a:t>
            </a:r>
          </a:p>
          <a:p>
            <a:r>
              <a:rPr lang="fi-FI" sz="1800">
                <a:latin typeface="Dreaming Outloud Pro"/>
                <a:cs typeface="Calibri"/>
              </a:rPr>
              <a:t>Tove </a:t>
            </a:r>
            <a:r>
              <a:rPr lang="fi-FI" sz="1800" err="1">
                <a:latin typeface="Dreaming Outloud Pro"/>
                <a:cs typeface="Calibri"/>
              </a:rPr>
              <a:t>lived</a:t>
            </a:r>
            <a:r>
              <a:rPr lang="fi-FI" sz="1800">
                <a:latin typeface="Dreaming Outloud Pro"/>
                <a:cs typeface="Calibri"/>
              </a:rPr>
              <a:t> in </a:t>
            </a:r>
            <a:r>
              <a:rPr lang="fi-FI" sz="1800" err="1">
                <a:latin typeface="Dreaming Outloud Pro"/>
                <a:cs typeface="Calibri"/>
              </a:rPr>
              <a:t>cultural</a:t>
            </a:r>
            <a:r>
              <a:rPr lang="fi-FI" sz="1800">
                <a:latin typeface="Dreaming Outloud Pro"/>
                <a:cs typeface="Calibri"/>
              </a:rPr>
              <a:t> </a:t>
            </a:r>
            <a:r>
              <a:rPr lang="fi-FI" sz="1800" err="1">
                <a:latin typeface="Dreaming Outloud Pro"/>
                <a:cs typeface="Calibri"/>
              </a:rPr>
              <a:t>family</a:t>
            </a:r>
            <a:r>
              <a:rPr lang="fi-FI" sz="1800">
                <a:latin typeface="Dreaming Outloud Pro"/>
                <a:cs typeface="Calibri"/>
              </a:rPr>
              <a:t> </a:t>
            </a:r>
            <a:r>
              <a:rPr lang="fi-FI" sz="1800" err="1">
                <a:latin typeface="Dreaming Outloud Pro"/>
                <a:cs typeface="Calibri"/>
              </a:rPr>
              <a:t>when</a:t>
            </a:r>
            <a:r>
              <a:rPr lang="fi-FI" sz="1800">
                <a:latin typeface="Dreaming Outloud Pro"/>
                <a:cs typeface="Calibri"/>
              </a:rPr>
              <a:t> </a:t>
            </a:r>
            <a:r>
              <a:rPr lang="fi-FI" sz="1800" err="1">
                <a:latin typeface="Dreaming Outloud Pro"/>
                <a:cs typeface="Calibri"/>
              </a:rPr>
              <a:t>she</a:t>
            </a:r>
            <a:r>
              <a:rPr lang="fi-FI" sz="1800">
                <a:latin typeface="Dreaming Outloud Pro"/>
                <a:cs typeface="Calibri"/>
              </a:rPr>
              <a:t> </a:t>
            </a:r>
            <a:r>
              <a:rPr lang="fi-FI" sz="1800" err="1">
                <a:latin typeface="Dreaming Outloud Pro"/>
                <a:cs typeface="Calibri"/>
              </a:rPr>
              <a:t>was</a:t>
            </a:r>
            <a:r>
              <a:rPr lang="fi-FI" sz="1800">
                <a:latin typeface="Dreaming Outloud Pro"/>
                <a:cs typeface="Calibri"/>
              </a:rPr>
              <a:t> </a:t>
            </a:r>
            <a:r>
              <a:rPr lang="fi-FI" sz="1800" err="1">
                <a:latin typeface="Dreaming Outloud Pro"/>
                <a:cs typeface="Calibri"/>
              </a:rPr>
              <a:t>little</a:t>
            </a:r>
            <a:r>
              <a:rPr lang="fi-FI" sz="1800">
                <a:latin typeface="Dreaming Outloud Pro"/>
                <a:cs typeface="Calibri"/>
              </a:rPr>
              <a:t>. </a:t>
            </a:r>
          </a:p>
          <a:p>
            <a:r>
              <a:rPr lang="fi-FI" sz="1800" err="1">
                <a:latin typeface="Dreaming Outloud Pro"/>
                <a:cs typeface="Calibri"/>
              </a:rPr>
              <a:t>Her</a:t>
            </a:r>
            <a:r>
              <a:rPr lang="fi-FI" sz="1800">
                <a:latin typeface="Dreaming Outloud Pro"/>
                <a:cs typeface="Calibri"/>
              </a:rPr>
              <a:t> </a:t>
            </a:r>
            <a:r>
              <a:rPr lang="fi-FI" sz="1800" err="1">
                <a:latin typeface="Dreaming Outloud Pro"/>
                <a:cs typeface="Calibri"/>
              </a:rPr>
              <a:t>father</a:t>
            </a:r>
            <a:r>
              <a:rPr lang="fi-FI" sz="1800">
                <a:latin typeface="Dreaming Outloud Pro"/>
                <a:cs typeface="Calibri"/>
              </a:rPr>
              <a:t> </a:t>
            </a:r>
            <a:r>
              <a:rPr lang="fi-FI" sz="1800" err="1">
                <a:latin typeface="Dreaming Outloud Pro"/>
                <a:cs typeface="Calibri"/>
              </a:rPr>
              <a:t>was</a:t>
            </a:r>
            <a:r>
              <a:rPr lang="fi-FI" sz="1800">
                <a:latin typeface="Dreaming Outloud Pro"/>
                <a:cs typeface="Calibri"/>
              </a:rPr>
              <a:t> a </a:t>
            </a:r>
            <a:r>
              <a:rPr lang="fi-FI" sz="1800" err="1">
                <a:latin typeface="Dreaming Outloud Pro"/>
                <a:cs typeface="Calibri"/>
              </a:rPr>
              <a:t>sculptor</a:t>
            </a:r>
            <a:r>
              <a:rPr lang="fi-FI" sz="1800">
                <a:latin typeface="Dreaming Outloud Pro"/>
                <a:cs typeface="Calibri"/>
              </a:rPr>
              <a:t> and </a:t>
            </a:r>
            <a:r>
              <a:rPr lang="fi-FI" sz="1800" err="1">
                <a:latin typeface="Dreaming Outloud Pro"/>
                <a:cs typeface="Calibri"/>
              </a:rPr>
              <a:t>mother</a:t>
            </a:r>
            <a:r>
              <a:rPr lang="fi-FI" sz="1800">
                <a:latin typeface="Dreaming Outloud Pro"/>
                <a:cs typeface="Calibri"/>
              </a:rPr>
              <a:t> </a:t>
            </a:r>
            <a:r>
              <a:rPr lang="fi-FI" sz="1800" err="1">
                <a:latin typeface="Dreaming Outloud Pro"/>
                <a:cs typeface="Calibri"/>
              </a:rPr>
              <a:t>was</a:t>
            </a:r>
            <a:r>
              <a:rPr lang="fi-FI" sz="1800">
                <a:latin typeface="Dreaming Outloud Pro"/>
                <a:cs typeface="Calibri"/>
              </a:rPr>
              <a:t> </a:t>
            </a:r>
            <a:r>
              <a:rPr lang="fi-FI" sz="1800" err="1">
                <a:latin typeface="Dreaming Outloud Pro"/>
                <a:cs typeface="Calibri"/>
              </a:rPr>
              <a:t>graphic</a:t>
            </a:r>
            <a:r>
              <a:rPr lang="fi-FI" sz="1800">
                <a:latin typeface="Dreaming Outloud Pro"/>
                <a:cs typeface="Calibri"/>
              </a:rPr>
              <a:t> designer and </a:t>
            </a:r>
            <a:r>
              <a:rPr lang="fi-FI" sz="1800" err="1">
                <a:latin typeface="Dreaming Outloud Pro"/>
                <a:cs typeface="Calibri"/>
              </a:rPr>
              <a:t>illustrator</a:t>
            </a:r>
            <a:r>
              <a:rPr lang="fi-FI" sz="1800">
                <a:latin typeface="Dreaming Outloud Pro"/>
                <a:cs typeface="Calibri"/>
              </a:rPr>
              <a:t>. </a:t>
            </a:r>
          </a:p>
          <a:p>
            <a:r>
              <a:rPr lang="fi-FI" sz="1800">
                <a:latin typeface="Dreaming Outloud Pro"/>
                <a:cs typeface="Calibri"/>
              </a:rPr>
              <a:t>Tove </a:t>
            </a:r>
            <a:r>
              <a:rPr lang="fi-FI" sz="1800" err="1">
                <a:latin typeface="Dreaming Outloud Pro"/>
                <a:cs typeface="Calibri"/>
              </a:rPr>
              <a:t>died</a:t>
            </a:r>
            <a:r>
              <a:rPr lang="fi-FI" sz="1800">
                <a:latin typeface="Dreaming Outloud Pro"/>
                <a:cs typeface="Calibri"/>
              </a:rPr>
              <a:t> 27 </a:t>
            </a:r>
            <a:r>
              <a:rPr lang="fi-FI" sz="1800" err="1">
                <a:latin typeface="Dreaming Outloud Pro"/>
                <a:cs typeface="Calibri"/>
              </a:rPr>
              <a:t>June</a:t>
            </a:r>
            <a:r>
              <a:rPr lang="fi-FI" sz="1800">
                <a:latin typeface="Dreaming Outloud Pro"/>
                <a:cs typeface="Calibri"/>
              </a:rPr>
              <a:t> 2001 (</a:t>
            </a:r>
            <a:r>
              <a:rPr lang="fi-FI" sz="1800" err="1">
                <a:latin typeface="Dreaming Outloud Pro"/>
                <a:cs typeface="Calibri"/>
              </a:rPr>
              <a:t>Aged</a:t>
            </a:r>
            <a:r>
              <a:rPr lang="fi-FI" sz="1800">
                <a:latin typeface="Dreaming Outloud Pro"/>
                <a:cs typeface="Calibri"/>
              </a:rPr>
              <a:t> 86).</a:t>
            </a:r>
          </a:p>
          <a:p>
            <a:endParaRPr lang="fi-FI" sz="1800">
              <a:latin typeface="Dreaming Outloud Pro"/>
              <a:cs typeface="Calibri"/>
            </a:endParaRPr>
          </a:p>
        </p:txBody>
      </p:sp>
      <p:sp>
        <p:nvSpPr>
          <p:cNvPr id="52" name="Freeform: Shape 42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EB8703D-8694-4B8A-9D05-52AE26E9B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34" r="11235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EFCC68-D0FE-4219-98D9-2E6ED64CC955}"/>
              </a:ext>
            </a:extLst>
          </p:cNvPr>
          <p:cNvSpPr txBox="1"/>
          <p:nvPr/>
        </p:nvSpPr>
        <p:spPr>
          <a:xfrm>
            <a:off x="5757797" y="474527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Old Tove --&gt;</a:t>
            </a:r>
          </a:p>
        </p:txBody>
      </p:sp>
      <p:pic>
        <p:nvPicPr>
          <p:cNvPr id="10" name="Picture 17">
            <a:extLst>
              <a:ext uri="{FF2B5EF4-FFF2-40B4-BE49-F238E27FC236}">
                <a16:creationId xmlns:a16="http://schemas.microsoft.com/office/drawing/2014/main" id="{96ADAEEA-5119-4868-B875-38AC262EA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085" y="66805"/>
            <a:ext cx="1707309" cy="26638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9ED1E5-EF97-4821-9952-411B78B4443D}"/>
              </a:ext>
            </a:extLst>
          </p:cNvPr>
          <p:cNvSpPr txBox="1"/>
          <p:nvPr/>
        </p:nvSpPr>
        <p:spPr>
          <a:xfrm>
            <a:off x="3617934" y="16283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Young Tove --&gt;</a:t>
            </a:r>
          </a:p>
        </p:txBody>
      </p:sp>
    </p:spTree>
    <p:extLst>
      <p:ext uri="{BB962C8B-B14F-4D97-AF65-F5344CB8AC3E}">
        <p14:creationId xmlns:p14="http://schemas.microsoft.com/office/powerpoint/2010/main" val="2647224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25E2AA9-10C9-4A14-BEA3-064CD0131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76F371-EE61-49EA-AA2A-3582C3AC9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863721" cy="4984915"/>
          </a:xfrm>
          <a:custGeom>
            <a:avLst/>
            <a:gdLst>
              <a:gd name="connsiteX0" fmla="*/ 0 w 5863721"/>
              <a:gd name="connsiteY0" fmla="*/ 0 h 4984915"/>
              <a:gd name="connsiteX1" fmla="*/ 5863721 w 5863721"/>
              <a:gd name="connsiteY1" fmla="*/ 0 h 4984915"/>
              <a:gd name="connsiteX2" fmla="*/ 5844576 w 5863721"/>
              <a:gd name="connsiteY2" fmla="*/ 326138 h 4984915"/>
              <a:gd name="connsiteX3" fmla="*/ 5796589 w 5863721"/>
              <a:gd name="connsiteY3" fmla="*/ 693884 h 4984915"/>
              <a:gd name="connsiteX4" fmla="*/ 148386 w 5863721"/>
              <a:gd name="connsiteY4" fmla="*/ 4951022 h 4984915"/>
              <a:gd name="connsiteX5" fmla="*/ 0 w 5863721"/>
              <a:gd name="connsiteY5" fmla="*/ 4930112 h 498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D450716-A75A-4AD4-95AA-99B23304B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65125"/>
            <a:ext cx="3405821" cy="3117038"/>
          </a:xfrm>
        </p:spPr>
        <p:txBody>
          <a:bodyPr anchor="ctr">
            <a:normAutofit/>
          </a:bodyPr>
          <a:lstStyle/>
          <a:p>
            <a:r>
              <a:rPr lang="fi-FI" err="1">
                <a:cs typeface="Calibri Light"/>
              </a:rPr>
              <a:t>Tove´s</a:t>
            </a:r>
            <a:r>
              <a:rPr lang="fi-FI">
                <a:cs typeface="Calibri Light"/>
              </a:rPr>
              <a:t> Personal life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3675AC-3189-4749-8B95-C992C3042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219" y="994145"/>
            <a:ext cx="5156364" cy="4832498"/>
          </a:xfrm>
        </p:spPr>
        <p:txBody>
          <a:bodyPr anchor="ctr">
            <a:normAutofit/>
          </a:bodyPr>
          <a:lstStyle/>
          <a:p>
            <a:r>
              <a:rPr lang="fi-FI" sz="2100" err="1">
                <a:cs typeface="Calibri"/>
              </a:rPr>
              <a:t>Her</a:t>
            </a:r>
            <a:r>
              <a:rPr lang="fi-FI" sz="2100">
                <a:cs typeface="Calibri"/>
              </a:rPr>
              <a:t> </a:t>
            </a:r>
            <a:r>
              <a:rPr lang="fi-FI" sz="2100" err="1">
                <a:cs typeface="Calibri"/>
              </a:rPr>
              <a:t>first</a:t>
            </a:r>
            <a:r>
              <a:rPr lang="fi-FI" sz="2100">
                <a:cs typeface="Calibri"/>
              </a:rPr>
              <a:t> </a:t>
            </a:r>
            <a:r>
              <a:rPr lang="fi-FI" sz="2100" err="1">
                <a:cs typeface="Calibri"/>
              </a:rPr>
              <a:t>love</a:t>
            </a:r>
            <a:r>
              <a:rPr lang="fi-FI" sz="2100">
                <a:cs typeface="Calibri"/>
              </a:rPr>
              <a:t> </a:t>
            </a:r>
            <a:r>
              <a:rPr lang="fi-FI" sz="2100" err="1">
                <a:cs typeface="Calibri"/>
              </a:rPr>
              <a:t>was</a:t>
            </a:r>
            <a:r>
              <a:rPr lang="fi-FI" sz="2100">
                <a:cs typeface="Calibri"/>
              </a:rPr>
              <a:t> Sam Vanni. He </a:t>
            </a:r>
            <a:r>
              <a:rPr lang="fi-FI" sz="2100" err="1">
                <a:cs typeface="Calibri"/>
              </a:rPr>
              <a:t>was</a:t>
            </a:r>
            <a:r>
              <a:rPr lang="fi-FI" sz="2100">
                <a:cs typeface="Calibri"/>
              </a:rPr>
              <a:t> painter.</a:t>
            </a:r>
          </a:p>
          <a:p>
            <a:r>
              <a:rPr lang="fi-FI" sz="2100">
                <a:cs typeface="Calibri"/>
              </a:rPr>
              <a:t>Second </a:t>
            </a:r>
            <a:r>
              <a:rPr lang="fi-FI" sz="2100" err="1">
                <a:cs typeface="Calibri"/>
              </a:rPr>
              <a:t>relationship</a:t>
            </a:r>
            <a:r>
              <a:rPr lang="fi-FI" sz="2100">
                <a:cs typeface="Calibri"/>
              </a:rPr>
              <a:t> </a:t>
            </a:r>
            <a:r>
              <a:rPr lang="fi-FI" sz="2100" err="1">
                <a:cs typeface="Calibri"/>
              </a:rPr>
              <a:t>was</a:t>
            </a:r>
            <a:r>
              <a:rPr lang="fi-FI" sz="2100">
                <a:cs typeface="Calibri"/>
              </a:rPr>
              <a:t> 1940 </a:t>
            </a:r>
            <a:r>
              <a:rPr lang="fi-FI" sz="2100" err="1">
                <a:cs typeface="Calibri"/>
              </a:rPr>
              <a:t>with</a:t>
            </a:r>
            <a:r>
              <a:rPr lang="fi-FI" sz="2100">
                <a:cs typeface="Calibri"/>
              </a:rPr>
              <a:t> Tapio </a:t>
            </a:r>
            <a:r>
              <a:rPr lang="fi-FI" sz="2100" err="1">
                <a:cs typeface="Calibri"/>
              </a:rPr>
              <a:t>Tapiovaara</a:t>
            </a:r>
            <a:r>
              <a:rPr lang="fi-FI" sz="2100">
                <a:cs typeface="Calibri"/>
              </a:rPr>
              <a:t>. He </a:t>
            </a:r>
            <a:r>
              <a:rPr lang="fi-FI" sz="2100" err="1">
                <a:cs typeface="Calibri"/>
              </a:rPr>
              <a:t>was</a:t>
            </a:r>
            <a:r>
              <a:rPr lang="fi-FI" sz="2100">
                <a:cs typeface="Calibri"/>
              </a:rPr>
              <a:t> </a:t>
            </a:r>
            <a:r>
              <a:rPr lang="fi-FI" sz="2100" err="1">
                <a:cs typeface="Calibri"/>
              </a:rPr>
              <a:t>intellect</a:t>
            </a:r>
            <a:r>
              <a:rPr lang="fi-FI" sz="2100">
                <a:cs typeface="Calibri"/>
              </a:rPr>
              <a:t> and politician. </a:t>
            </a:r>
          </a:p>
        </p:txBody>
      </p:sp>
    </p:spTree>
    <p:extLst>
      <p:ext uri="{BB962C8B-B14F-4D97-AF65-F5344CB8AC3E}">
        <p14:creationId xmlns:p14="http://schemas.microsoft.com/office/powerpoint/2010/main" val="1271293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15C346-A6C8-4301-BB3F-A79A4E2B0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>
            <a:normAutofit/>
          </a:bodyPr>
          <a:lstStyle/>
          <a:p>
            <a:r>
              <a:rPr lang="fi-FI">
                <a:latin typeface="Dreaming Outloud Pro"/>
                <a:cs typeface="Calibri Light"/>
              </a:rPr>
              <a:t>Moomins</a:t>
            </a:r>
            <a:endParaRPr lang="fi-FI">
              <a:latin typeface="Dreaming Outloud Pro"/>
              <a:cs typeface="Dreaming Outloud Pro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8D6A03-6A9B-44B2-B824-A343CDA92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871982"/>
            <a:ext cx="6382657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latin typeface="Dreaming Outloud Pro"/>
                <a:cs typeface="Calibri"/>
              </a:rPr>
              <a:t>Moomins are funny and empathic creatures.</a:t>
            </a:r>
          </a:p>
          <a:p>
            <a:r>
              <a:rPr lang="en-US" sz="1800">
                <a:latin typeface="Dreaming Outloud Pro"/>
                <a:cs typeface="Calibri"/>
              </a:rPr>
              <a:t>They live in Moominvalley.</a:t>
            </a:r>
          </a:p>
          <a:p>
            <a:r>
              <a:rPr lang="en-US" sz="1800">
                <a:latin typeface="Dreaming Outloud Pro"/>
                <a:cs typeface="Calibri"/>
              </a:rPr>
              <a:t>As you can see the Moomintroll is very simple and friendly.</a:t>
            </a:r>
          </a:p>
        </p:txBody>
      </p:sp>
      <p:sp>
        <p:nvSpPr>
          <p:cNvPr id="38" name="Freeform: Shape 26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176AE3B-3588-47CC-8D29-E32C672C6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956"/>
          <a:stretch/>
        </p:blipFill>
        <p:spPr>
          <a:xfrm>
            <a:off x="7689829" y="10"/>
            <a:ext cx="4502173" cy="3448209"/>
          </a:xfrm>
          <a:custGeom>
            <a:avLst/>
            <a:gdLst/>
            <a:ahLst/>
            <a:cxnLst/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39" name="Freeform: Shape 28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uva 4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F6E654D1-BD86-4D41-B877-3AEFC6ED5E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54" b="16175"/>
          <a:stretch/>
        </p:blipFill>
        <p:spPr>
          <a:xfrm>
            <a:off x="8768827" y="4082141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68715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Office-teema</vt:lpstr>
      <vt:lpstr>Tove Jansson</vt:lpstr>
      <vt:lpstr>Tove Jansson</vt:lpstr>
      <vt:lpstr>Tove´s Personal life</vt:lpstr>
      <vt:lpstr>Moomins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</dc:title>
  <dc:creator/>
  <cp:revision>2</cp:revision>
  <dcterms:created xsi:type="dcterms:W3CDTF">2022-02-25T08:22:26Z</dcterms:created>
  <dcterms:modified xsi:type="dcterms:W3CDTF">2022-06-08T14:51:13Z</dcterms:modified>
</cp:coreProperties>
</file>