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1" r:id="rId7"/>
    <p:sldId id="262" r:id="rId8"/>
    <p:sldId id="263" r:id="rId9"/>
    <p:sldId id="264" r:id="rId10"/>
    <p:sldId id="266" r:id="rId11"/>
    <p:sldId id="268" r:id="rId12"/>
    <p:sldId id="270" r:id="rId13"/>
    <p:sldId id="269" r:id="rId14"/>
    <p:sldId id="267" r:id="rId15"/>
    <p:sldId id="271" r:id="rId1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FF6600"/>
    <a:srgbClr val="379F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6327"/>
  </p:normalViewPr>
  <p:slideViewPr>
    <p:cSldViewPr snapToGrid="0">
      <p:cViewPr varScale="1">
        <p:scale>
          <a:sx n="74" d="100"/>
          <a:sy n="74" d="100"/>
        </p:scale>
        <p:origin x="104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utarae Anna" userId="750e481f-7221-465c-b231-0f880d0022e3" providerId="ADAL" clId="{D13AFBC7-48A9-4E94-B3A3-6E8050F3D9A5}"/>
    <pc:docChg chg="modSld">
      <pc:chgData name="Rautarae Anna" userId="750e481f-7221-465c-b231-0f880d0022e3" providerId="ADAL" clId="{D13AFBC7-48A9-4E94-B3A3-6E8050F3D9A5}" dt="2025-10-23T14:57:32.510" v="43" actId="115"/>
      <pc:docMkLst>
        <pc:docMk/>
      </pc:docMkLst>
      <pc:sldChg chg="modSp mod">
        <pc:chgData name="Rautarae Anna" userId="750e481f-7221-465c-b231-0f880d0022e3" providerId="ADAL" clId="{D13AFBC7-48A9-4E94-B3A3-6E8050F3D9A5}" dt="2025-10-23T14:53:38.712" v="42" actId="115"/>
        <pc:sldMkLst>
          <pc:docMk/>
          <pc:sldMk cId="2153015888" sldId="262"/>
        </pc:sldMkLst>
        <pc:spChg chg="mod">
          <ac:chgData name="Rautarae Anna" userId="750e481f-7221-465c-b231-0f880d0022e3" providerId="ADAL" clId="{D13AFBC7-48A9-4E94-B3A3-6E8050F3D9A5}" dt="2025-10-23T14:53:38.712" v="42" actId="115"/>
          <ac:spMkLst>
            <pc:docMk/>
            <pc:sldMk cId="2153015888" sldId="262"/>
            <ac:spMk id="2" creationId="{6B7DF447-0D1B-4F8E-98AC-D25583596199}"/>
          </ac:spMkLst>
        </pc:spChg>
      </pc:sldChg>
      <pc:sldChg chg="modSp mod">
        <pc:chgData name="Rautarae Anna" userId="750e481f-7221-465c-b231-0f880d0022e3" providerId="ADAL" clId="{D13AFBC7-48A9-4E94-B3A3-6E8050F3D9A5}" dt="2025-10-23T14:57:32.510" v="43" actId="115"/>
        <pc:sldMkLst>
          <pc:docMk/>
          <pc:sldMk cId="3694612483" sldId="264"/>
        </pc:sldMkLst>
        <pc:spChg chg="mod">
          <ac:chgData name="Rautarae Anna" userId="750e481f-7221-465c-b231-0f880d0022e3" providerId="ADAL" clId="{D13AFBC7-48A9-4E94-B3A3-6E8050F3D9A5}" dt="2025-10-23T14:57:32.510" v="43" actId="115"/>
          <ac:spMkLst>
            <pc:docMk/>
            <pc:sldMk cId="3694612483" sldId="264"/>
            <ac:spMk id="3" creationId="{F9328E79-08AB-4F11-B39D-9D11D1CB26A1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789A61-A6AD-4FDA-BC03-A5D9755F5AD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7A9C94-553A-43A0-8301-2479FCF81C18}">
      <dgm:prSet/>
      <dgm:spPr/>
      <dgm:t>
        <a:bodyPr/>
        <a:lstStyle/>
        <a:p>
          <a:r>
            <a:rPr lang="fi-FI"/>
            <a:t>myönteisiä / kielteisiä</a:t>
          </a:r>
          <a:endParaRPr lang="en-US"/>
        </a:p>
      </dgm:t>
    </dgm:pt>
    <dgm:pt modelId="{BC2D54F2-119F-4D6F-A1E7-B14C08006691}" type="parTrans" cxnId="{8B3E7533-B41A-4D19-8726-75B782EDC6F9}">
      <dgm:prSet/>
      <dgm:spPr/>
      <dgm:t>
        <a:bodyPr/>
        <a:lstStyle/>
        <a:p>
          <a:endParaRPr lang="en-US"/>
        </a:p>
      </dgm:t>
    </dgm:pt>
    <dgm:pt modelId="{7C09F3FA-474C-491C-AFF4-3E33BC211B63}" type="sibTrans" cxnId="{8B3E7533-B41A-4D19-8726-75B782EDC6F9}">
      <dgm:prSet/>
      <dgm:spPr/>
      <dgm:t>
        <a:bodyPr/>
        <a:lstStyle/>
        <a:p>
          <a:endParaRPr lang="en-US"/>
        </a:p>
      </dgm:t>
    </dgm:pt>
    <dgm:pt modelId="{5C114F9B-52A2-48A8-880D-D7A3624E8B55}">
      <dgm:prSet/>
      <dgm:spPr/>
      <dgm:t>
        <a:bodyPr/>
        <a:lstStyle/>
        <a:p>
          <a:r>
            <a:rPr lang="fi-FI"/>
            <a:t>suoria / epäsuoria eli välillisiä</a:t>
          </a:r>
          <a:endParaRPr lang="en-US"/>
        </a:p>
      </dgm:t>
    </dgm:pt>
    <dgm:pt modelId="{9D70051A-6E61-4103-95B6-A65AF4D69041}" type="parTrans" cxnId="{0905CA87-EF8E-46FC-8560-1319BBC849E5}">
      <dgm:prSet/>
      <dgm:spPr/>
      <dgm:t>
        <a:bodyPr/>
        <a:lstStyle/>
        <a:p>
          <a:endParaRPr lang="en-US"/>
        </a:p>
      </dgm:t>
    </dgm:pt>
    <dgm:pt modelId="{EC60855C-6687-4241-8CE9-A0B353F127A3}" type="sibTrans" cxnId="{0905CA87-EF8E-46FC-8560-1319BBC849E5}">
      <dgm:prSet/>
      <dgm:spPr/>
      <dgm:t>
        <a:bodyPr/>
        <a:lstStyle/>
        <a:p>
          <a:endParaRPr lang="en-US"/>
        </a:p>
      </dgm:t>
    </dgm:pt>
    <dgm:pt modelId="{ACD1F5B5-73BD-4FF3-BBC8-AD878B901E1B}">
      <dgm:prSet/>
      <dgm:spPr/>
      <dgm:t>
        <a:bodyPr/>
        <a:lstStyle/>
        <a:p>
          <a:r>
            <a:rPr lang="fi-FI" dirty="0"/>
            <a:t>lyhyt- / pitkäkestoisia</a:t>
          </a:r>
          <a:endParaRPr lang="en-US" dirty="0"/>
        </a:p>
      </dgm:t>
    </dgm:pt>
    <dgm:pt modelId="{4E14385E-C43A-488B-B758-381774D193F6}" type="parTrans" cxnId="{9FC2D881-7C00-4BA2-A821-EC161F932C0A}">
      <dgm:prSet/>
      <dgm:spPr/>
      <dgm:t>
        <a:bodyPr/>
        <a:lstStyle/>
        <a:p>
          <a:endParaRPr lang="en-US"/>
        </a:p>
      </dgm:t>
    </dgm:pt>
    <dgm:pt modelId="{D53F7C1A-5562-4E26-ADB6-8DF9B94392F2}" type="sibTrans" cxnId="{9FC2D881-7C00-4BA2-A821-EC161F932C0A}">
      <dgm:prSet/>
      <dgm:spPr/>
      <dgm:t>
        <a:bodyPr/>
        <a:lstStyle/>
        <a:p>
          <a:endParaRPr lang="en-US"/>
        </a:p>
      </dgm:t>
    </dgm:pt>
    <dgm:pt modelId="{84AA2C57-CC4D-40A9-81CC-5E3AFFEAF8E1}">
      <dgm:prSet/>
      <dgm:spPr/>
      <dgm:t>
        <a:bodyPr/>
        <a:lstStyle/>
        <a:p>
          <a:r>
            <a:rPr lang="fi-FI"/>
            <a:t>palautuvia / pysyviä</a:t>
          </a:r>
          <a:endParaRPr lang="en-US"/>
        </a:p>
      </dgm:t>
    </dgm:pt>
    <dgm:pt modelId="{19C854BB-9EC6-4480-93C3-C5E12C0A569B}" type="parTrans" cxnId="{B97B53CE-6896-4F37-8888-0782731FE682}">
      <dgm:prSet/>
      <dgm:spPr/>
      <dgm:t>
        <a:bodyPr/>
        <a:lstStyle/>
        <a:p>
          <a:endParaRPr lang="en-US"/>
        </a:p>
      </dgm:t>
    </dgm:pt>
    <dgm:pt modelId="{FC1DBAB1-69E3-412E-AF8E-1B13B1508AC6}" type="sibTrans" cxnId="{B97B53CE-6896-4F37-8888-0782731FE682}">
      <dgm:prSet/>
      <dgm:spPr/>
      <dgm:t>
        <a:bodyPr/>
        <a:lstStyle/>
        <a:p>
          <a:endParaRPr lang="en-US"/>
        </a:p>
      </dgm:t>
    </dgm:pt>
    <dgm:pt modelId="{63D67BF1-8AA5-4C3D-BFFC-D03C30BCB7E8}">
      <dgm:prSet/>
      <dgm:spPr/>
      <dgm:t>
        <a:bodyPr/>
        <a:lstStyle/>
        <a:p>
          <a:r>
            <a:rPr lang="fi-FI"/>
            <a:t>toisiaan voimistavia / heikentäviä</a:t>
          </a:r>
          <a:endParaRPr lang="en-US"/>
        </a:p>
      </dgm:t>
    </dgm:pt>
    <dgm:pt modelId="{5FA0192D-E305-4AE8-B370-D8356621CD52}" type="parTrans" cxnId="{1189D53D-41BD-4A24-932C-04DC3E8236B7}">
      <dgm:prSet/>
      <dgm:spPr/>
      <dgm:t>
        <a:bodyPr/>
        <a:lstStyle/>
        <a:p>
          <a:endParaRPr lang="en-US"/>
        </a:p>
      </dgm:t>
    </dgm:pt>
    <dgm:pt modelId="{B4BDEC75-7531-403C-AFFB-6B5E1864AD69}" type="sibTrans" cxnId="{1189D53D-41BD-4A24-932C-04DC3E8236B7}">
      <dgm:prSet/>
      <dgm:spPr/>
      <dgm:t>
        <a:bodyPr/>
        <a:lstStyle/>
        <a:p>
          <a:endParaRPr lang="en-US"/>
        </a:p>
      </dgm:t>
    </dgm:pt>
    <dgm:pt modelId="{BD5867C5-9C65-4916-BA24-7AD1553481E1}" type="pres">
      <dgm:prSet presAssocID="{DB789A61-A6AD-4FDA-BC03-A5D9755F5ADB}" presName="linear" presStyleCnt="0">
        <dgm:presLayoutVars>
          <dgm:animLvl val="lvl"/>
          <dgm:resizeHandles val="exact"/>
        </dgm:presLayoutVars>
      </dgm:prSet>
      <dgm:spPr/>
    </dgm:pt>
    <dgm:pt modelId="{8D4F2C0E-CE2A-4233-BE57-EB9176E4995F}" type="pres">
      <dgm:prSet presAssocID="{9F7A9C94-553A-43A0-8301-2479FCF81C18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C4DCC620-C6D0-4091-A5E7-656F64B9DB1E}" type="pres">
      <dgm:prSet presAssocID="{7C09F3FA-474C-491C-AFF4-3E33BC211B63}" presName="spacer" presStyleCnt="0"/>
      <dgm:spPr/>
    </dgm:pt>
    <dgm:pt modelId="{0498B7B2-8B1C-4030-B584-6F28CA269D6D}" type="pres">
      <dgm:prSet presAssocID="{5C114F9B-52A2-48A8-880D-D7A3624E8B55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25107D63-45C7-4846-AA9A-683CC489298B}" type="pres">
      <dgm:prSet presAssocID="{EC60855C-6687-4241-8CE9-A0B353F127A3}" presName="spacer" presStyleCnt="0"/>
      <dgm:spPr/>
    </dgm:pt>
    <dgm:pt modelId="{848FA7BE-DB8F-483C-A001-8FB76149D4F1}" type="pres">
      <dgm:prSet presAssocID="{ACD1F5B5-73BD-4FF3-BBC8-AD878B901E1B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BBDF4D8C-DD2F-4EE3-9223-52FEB21AFEDB}" type="pres">
      <dgm:prSet presAssocID="{D53F7C1A-5562-4E26-ADB6-8DF9B94392F2}" presName="spacer" presStyleCnt="0"/>
      <dgm:spPr/>
    </dgm:pt>
    <dgm:pt modelId="{E2CB5858-8BBF-4775-A556-A8A5114804D7}" type="pres">
      <dgm:prSet presAssocID="{84AA2C57-CC4D-40A9-81CC-5E3AFFEAF8E1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65036886-4095-4DC5-9A4C-CDF2B81A7591}" type="pres">
      <dgm:prSet presAssocID="{FC1DBAB1-69E3-412E-AF8E-1B13B1508AC6}" presName="spacer" presStyleCnt="0"/>
      <dgm:spPr/>
    </dgm:pt>
    <dgm:pt modelId="{98C75BD8-FE9E-4BFE-A3B5-FBBDA0B36EB8}" type="pres">
      <dgm:prSet presAssocID="{63D67BF1-8AA5-4C3D-BFFC-D03C30BCB7E8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7644530B-AC21-4421-99DB-B1649544E4C5}" type="presOf" srcId="{DB789A61-A6AD-4FDA-BC03-A5D9755F5ADB}" destId="{BD5867C5-9C65-4916-BA24-7AD1553481E1}" srcOrd="0" destOrd="0" presId="urn:microsoft.com/office/officeart/2005/8/layout/vList2"/>
    <dgm:cxn modelId="{838B0E0F-866B-4AF0-9110-66C2CD3BC144}" type="presOf" srcId="{5C114F9B-52A2-48A8-880D-D7A3624E8B55}" destId="{0498B7B2-8B1C-4030-B584-6F28CA269D6D}" srcOrd="0" destOrd="0" presId="urn:microsoft.com/office/officeart/2005/8/layout/vList2"/>
    <dgm:cxn modelId="{4CAD5012-804E-436E-974F-0D2C6C7C27C1}" type="presOf" srcId="{84AA2C57-CC4D-40A9-81CC-5E3AFFEAF8E1}" destId="{E2CB5858-8BBF-4775-A556-A8A5114804D7}" srcOrd="0" destOrd="0" presId="urn:microsoft.com/office/officeart/2005/8/layout/vList2"/>
    <dgm:cxn modelId="{8B3E7533-B41A-4D19-8726-75B782EDC6F9}" srcId="{DB789A61-A6AD-4FDA-BC03-A5D9755F5ADB}" destId="{9F7A9C94-553A-43A0-8301-2479FCF81C18}" srcOrd="0" destOrd="0" parTransId="{BC2D54F2-119F-4D6F-A1E7-B14C08006691}" sibTransId="{7C09F3FA-474C-491C-AFF4-3E33BC211B63}"/>
    <dgm:cxn modelId="{1189D53D-41BD-4A24-932C-04DC3E8236B7}" srcId="{DB789A61-A6AD-4FDA-BC03-A5D9755F5ADB}" destId="{63D67BF1-8AA5-4C3D-BFFC-D03C30BCB7E8}" srcOrd="4" destOrd="0" parTransId="{5FA0192D-E305-4AE8-B370-D8356621CD52}" sibTransId="{B4BDEC75-7531-403C-AFFB-6B5E1864AD69}"/>
    <dgm:cxn modelId="{EB92936F-BB16-4882-B43A-0EFDC3D66693}" type="presOf" srcId="{63D67BF1-8AA5-4C3D-BFFC-D03C30BCB7E8}" destId="{98C75BD8-FE9E-4BFE-A3B5-FBBDA0B36EB8}" srcOrd="0" destOrd="0" presId="urn:microsoft.com/office/officeart/2005/8/layout/vList2"/>
    <dgm:cxn modelId="{9FC2D881-7C00-4BA2-A821-EC161F932C0A}" srcId="{DB789A61-A6AD-4FDA-BC03-A5D9755F5ADB}" destId="{ACD1F5B5-73BD-4FF3-BBC8-AD878B901E1B}" srcOrd="2" destOrd="0" parTransId="{4E14385E-C43A-488B-B758-381774D193F6}" sibTransId="{D53F7C1A-5562-4E26-ADB6-8DF9B94392F2}"/>
    <dgm:cxn modelId="{0905CA87-EF8E-46FC-8560-1319BBC849E5}" srcId="{DB789A61-A6AD-4FDA-BC03-A5D9755F5ADB}" destId="{5C114F9B-52A2-48A8-880D-D7A3624E8B55}" srcOrd="1" destOrd="0" parTransId="{9D70051A-6E61-4103-95B6-A65AF4D69041}" sibTransId="{EC60855C-6687-4241-8CE9-A0B353F127A3}"/>
    <dgm:cxn modelId="{9CDC3DCE-2FEA-4E95-A353-44CAA9DBDD95}" type="presOf" srcId="{9F7A9C94-553A-43A0-8301-2479FCF81C18}" destId="{8D4F2C0E-CE2A-4233-BE57-EB9176E4995F}" srcOrd="0" destOrd="0" presId="urn:microsoft.com/office/officeart/2005/8/layout/vList2"/>
    <dgm:cxn modelId="{B97B53CE-6896-4F37-8888-0782731FE682}" srcId="{DB789A61-A6AD-4FDA-BC03-A5D9755F5ADB}" destId="{84AA2C57-CC4D-40A9-81CC-5E3AFFEAF8E1}" srcOrd="3" destOrd="0" parTransId="{19C854BB-9EC6-4480-93C3-C5E12C0A569B}" sibTransId="{FC1DBAB1-69E3-412E-AF8E-1B13B1508AC6}"/>
    <dgm:cxn modelId="{00998EF2-5A33-4808-9BEA-B8620B5051E4}" type="presOf" srcId="{ACD1F5B5-73BD-4FF3-BBC8-AD878B901E1B}" destId="{848FA7BE-DB8F-483C-A001-8FB76149D4F1}" srcOrd="0" destOrd="0" presId="urn:microsoft.com/office/officeart/2005/8/layout/vList2"/>
    <dgm:cxn modelId="{56DF15C0-E8B5-4090-B5D3-ECFB4C78C9BA}" type="presParOf" srcId="{BD5867C5-9C65-4916-BA24-7AD1553481E1}" destId="{8D4F2C0E-CE2A-4233-BE57-EB9176E4995F}" srcOrd="0" destOrd="0" presId="urn:microsoft.com/office/officeart/2005/8/layout/vList2"/>
    <dgm:cxn modelId="{9F3417A7-F014-4D9F-AEE4-92A4B80D0966}" type="presParOf" srcId="{BD5867C5-9C65-4916-BA24-7AD1553481E1}" destId="{C4DCC620-C6D0-4091-A5E7-656F64B9DB1E}" srcOrd="1" destOrd="0" presId="urn:microsoft.com/office/officeart/2005/8/layout/vList2"/>
    <dgm:cxn modelId="{946FF2FA-54F4-48F8-A255-A2BB8C0603AC}" type="presParOf" srcId="{BD5867C5-9C65-4916-BA24-7AD1553481E1}" destId="{0498B7B2-8B1C-4030-B584-6F28CA269D6D}" srcOrd="2" destOrd="0" presId="urn:microsoft.com/office/officeart/2005/8/layout/vList2"/>
    <dgm:cxn modelId="{63D26129-08A0-4881-B594-9CEB4C81EDCC}" type="presParOf" srcId="{BD5867C5-9C65-4916-BA24-7AD1553481E1}" destId="{25107D63-45C7-4846-AA9A-683CC489298B}" srcOrd="3" destOrd="0" presId="urn:microsoft.com/office/officeart/2005/8/layout/vList2"/>
    <dgm:cxn modelId="{0A85A7A3-5C78-4302-BC65-3E434C46E227}" type="presParOf" srcId="{BD5867C5-9C65-4916-BA24-7AD1553481E1}" destId="{848FA7BE-DB8F-483C-A001-8FB76149D4F1}" srcOrd="4" destOrd="0" presId="urn:microsoft.com/office/officeart/2005/8/layout/vList2"/>
    <dgm:cxn modelId="{9C540B12-D402-4DB6-8F60-D8377255593B}" type="presParOf" srcId="{BD5867C5-9C65-4916-BA24-7AD1553481E1}" destId="{BBDF4D8C-DD2F-4EE3-9223-52FEB21AFEDB}" srcOrd="5" destOrd="0" presId="urn:microsoft.com/office/officeart/2005/8/layout/vList2"/>
    <dgm:cxn modelId="{AD428376-30DF-42FF-B00C-83C46123B5CD}" type="presParOf" srcId="{BD5867C5-9C65-4916-BA24-7AD1553481E1}" destId="{E2CB5858-8BBF-4775-A556-A8A5114804D7}" srcOrd="6" destOrd="0" presId="urn:microsoft.com/office/officeart/2005/8/layout/vList2"/>
    <dgm:cxn modelId="{A0C0E7FB-EDEF-446B-B3F6-4E295466171D}" type="presParOf" srcId="{BD5867C5-9C65-4916-BA24-7AD1553481E1}" destId="{65036886-4095-4DC5-9A4C-CDF2B81A7591}" srcOrd="7" destOrd="0" presId="urn:microsoft.com/office/officeart/2005/8/layout/vList2"/>
    <dgm:cxn modelId="{FD851119-BAD9-4E01-B91A-C25616D52E06}" type="presParOf" srcId="{BD5867C5-9C65-4916-BA24-7AD1553481E1}" destId="{98C75BD8-FE9E-4BFE-A3B5-FBBDA0B36EB8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E9774F-F133-497D-B2C1-5A76D4E6BF0C}" type="doc">
      <dgm:prSet loTypeId="urn:microsoft.com/office/officeart/2005/8/layout/chevron2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i-FI"/>
        </a:p>
      </dgm:t>
    </dgm:pt>
    <dgm:pt modelId="{FBF0ADC7-4462-46F9-B9A5-D79AF36DC213}">
      <dgm:prSet phldrT="[Teksti]"/>
      <dgm:spPr/>
      <dgm:t>
        <a:bodyPr/>
        <a:lstStyle/>
        <a:p>
          <a:r>
            <a:rPr lang="fi-FI" dirty="0"/>
            <a:t>MELU</a:t>
          </a:r>
        </a:p>
      </dgm:t>
    </dgm:pt>
    <dgm:pt modelId="{7F3D965D-7A27-4B1F-86AC-BD9FB1991516}" type="parTrans" cxnId="{08DD9FE4-3276-46E6-A777-15399377D720}">
      <dgm:prSet/>
      <dgm:spPr/>
      <dgm:t>
        <a:bodyPr/>
        <a:lstStyle/>
        <a:p>
          <a:endParaRPr lang="fi-FI"/>
        </a:p>
      </dgm:t>
    </dgm:pt>
    <dgm:pt modelId="{DA6AD0C2-4D34-492B-98B0-6616B3784D8E}" type="sibTrans" cxnId="{08DD9FE4-3276-46E6-A777-15399377D720}">
      <dgm:prSet/>
      <dgm:spPr/>
      <dgm:t>
        <a:bodyPr/>
        <a:lstStyle/>
        <a:p>
          <a:endParaRPr lang="fi-FI"/>
        </a:p>
      </dgm:t>
    </dgm:pt>
    <dgm:pt modelId="{25023DE9-B0F9-4EBF-BA11-8D6C3D31B08C}">
      <dgm:prSet phldrT="[Teksti]"/>
      <dgm:spPr/>
      <dgm:t>
        <a:bodyPr/>
        <a:lstStyle/>
        <a:p>
          <a:r>
            <a:rPr lang="fi-FI" dirty="0"/>
            <a:t>Oppimisvaikeudet</a:t>
          </a:r>
        </a:p>
      </dgm:t>
    </dgm:pt>
    <dgm:pt modelId="{5AADA7EB-12C8-413A-9769-50A0AA42B1B8}" type="parTrans" cxnId="{852DB64E-B9BA-4544-9F77-544F32FB4C83}">
      <dgm:prSet/>
      <dgm:spPr/>
      <dgm:t>
        <a:bodyPr/>
        <a:lstStyle/>
        <a:p>
          <a:endParaRPr lang="fi-FI"/>
        </a:p>
      </dgm:t>
    </dgm:pt>
    <dgm:pt modelId="{0E3AF24E-EEA0-423B-9077-69B414FAD768}" type="sibTrans" cxnId="{852DB64E-B9BA-4544-9F77-544F32FB4C83}">
      <dgm:prSet/>
      <dgm:spPr/>
      <dgm:t>
        <a:bodyPr/>
        <a:lstStyle/>
        <a:p>
          <a:endParaRPr lang="fi-FI"/>
        </a:p>
      </dgm:t>
    </dgm:pt>
    <dgm:pt modelId="{71EB2B39-0CAB-408A-8D3C-48DA33EF2EA9}">
      <dgm:prSet phldrT="[Teksti]"/>
      <dgm:spPr/>
      <dgm:t>
        <a:bodyPr/>
        <a:lstStyle/>
        <a:p>
          <a:r>
            <a:rPr lang="fi-FI" dirty="0"/>
            <a:t>Motivaatio heikkenee</a:t>
          </a:r>
        </a:p>
      </dgm:t>
    </dgm:pt>
    <dgm:pt modelId="{6D6B7C2A-A064-42EF-8599-53A31EFC63B1}" type="parTrans" cxnId="{8CE9A3E0-556A-4796-A6D8-1659DE0FAA67}">
      <dgm:prSet/>
      <dgm:spPr/>
      <dgm:t>
        <a:bodyPr/>
        <a:lstStyle/>
        <a:p>
          <a:endParaRPr lang="fi-FI"/>
        </a:p>
      </dgm:t>
    </dgm:pt>
    <dgm:pt modelId="{E174E50C-DD12-421C-8CEC-BC1EC1E076DF}" type="sibTrans" cxnId="{8CE9A3E0-556A-4796-A6D8-1659DE0FAA67}">
      <dgm:prSet/>
      <dgm:spPr/>
      <dgm:t>
        <a:bodyPr/>
        <a:lstStyle/>
        <a:p>
          <a:endParaRPr lang="fi-FI"/>
        </a:p>
      </dgm:t>
    </dgm:pt>
    <dgm:pt modelId="{491CB536-ECC6-4F68-8704-D5801D57A100}">
      <dgm:prSet phldrT="[Teksti]"/>
      <dgm:spPr/>
      <dgm:t>
        <a:bodyPr/>
        <a:lstStyle/>
        <a:p>
          <a:r>
            <a:rPr lang="fi-FI" dirty="0"/>
            <a:t>TULOKSET</a:t>
          </a:r>
        </a:p>
      </dgm:t>
    </dgm:pt>
    <dgm:pt modelId="{588B2EC6-DA49-4E32-9701-345D9EDF8D80}" type="parTrans" cxnId="{FD8715F4-D600-45FC-B2DA-AAF9C342A155}">
      <dgm:prSet/>
      <dgm:spPr/>
      <dgm:t>
        <a:bodyPr/>
        <a:lstStyle/>
        <a:p>
          <a:endParaRPr lang="fi-FI"/>
        </a:p>
      </dgm:t>
    </dgm:pt>
    <dgm:pt modelId="{67F0D761-D8DD-410D-895D-601EDD4A9A59}" type="sibTrans" cxnId="{FD8715F4-D600-45FC-B2DA-AAF9C342A155}">
      <dgm:prSet/>
      <dgm:spPr/>
      <dgm:t>
        <a:bodyPr/>
        <a:lstStyle/>
        <a:p>
          <a:endParaRPr lang="fi-FI"/>
        </a:p>
      </dgm:t>
    </dgm:pt>
    <dgm:pt modelId="{BE17137B-7D14-4DFD-9ECF-58CE4ADBC82F}">
      <dgm:prSet phldrT="[Teksti]"/>
      <dgm:spPr/>
      <dgm:t>
        <a:bodyPr/>
        <a:lstStyle/>
        <a:p>
          <a:r>
            <a:rPr lang="fi-FI" dirty="0"/>
            <a:t>Opiskelutulokset laskevat</a:t>
          </a:r>
        </a:p>
      </dgm:t>
    </dgm:pt>
    <dgm:pt modelId="{3295E69C-CDBE-435F-9084-D0FCB7056280}" type="parTrans" cxnId="{2A321B21-83E1-41BD-B1F7-EC4783146DA4}">
      <dgm:prSet/>
      <dgm:spPr/>
      <dgm:t>
        <a:bodyPr/>
        <a:lstStyle/>
        <a:p>
          <a:endParaRPr lang="fi-FI"/>
        </a:p>
      </dgm:t>
    </dgm:pt>
    <dgm:pt modelId="{025F1008-7ED2-46BB-9362-11582854930B}" type="sibTrans" cxnId="{2A321B21-83E1-41BD-B1F7-EC4783146DA4}">
      <dgm:prSet/>
      <dgm:spPr/>
      <dgm:t>
        <a:bodyPr/>
        <a:lstStyle/>
        <a:p>
          <a:endParaRPr lang="fi-FI"/>
        </a:p>
      </dgm:t>
    </dgm:pt>
    <dgm:pt modelId="{6F0C7B82-BDCA-40E1-B802-5D13121D3FEF}">
      <dgm:prSet phldrT="[Teksti]"/>
      <dgm:spPr/>
      <dgm:t>
        <a:bodyPr/>
        <a:lstStyle/>
        <a:p>
          <a:r>
            <a:rPr lang="fi-FI" dirty="0"/>
            <a:t>TERVEYS</a:t>
          </a:r>
        </a:p>
      </dgm:t>
    </dgm:pt>
    <dgm:pt modelId="{884D2EED-3560-4421-A191-FE5271B57A9A}" type="parTrans" cxnId="{AD723C67-5514-4DB8-96B5-64639CAAD2C3}">
      <dgm:prSet/>
      <dgm:spPr/>
      <dgm:t>
        <a:bodyPr/>
        <a:lstStyle/>
        <a:p>
          <a:endParaRPr lang="fi-FI"/>
        </a:p>
      </dgm:t>
    </dgm:pt>
    <dgm:pt modelId="{B0B5BCDB-AB49-4B1F-B77B-6F185EBF8EA0}" type="sibTrans" cxnId="{AD723C67-5514-4DB8-96B5-64639CAAD2C3}">
      <dgm:prSet/>
      <dgm:spPr/>
      <dgm:t>
        <a:bodyPr/>
        <a:lstStyle/>
        <a:p>
          <a:endParaRPr lang="fi-FI"/>
        </a:p>
      </dgm:t>
    </dgm:pt>
    <dgm:pt modelId="{5054D8B3-1F93-4963-AFA0-9FE7A9C968CE}">
      <dgm:prSet phldrT="[Teksti]"/>
      <dgm:spPr/>
      <dgm:t>
        <a:bodyPr/>
        <a:lstStyle/>
        <a:p>
          <a:r>
            <a:rPr lang="fi-FI" dirty="0"/>
            <a:t>Luottamus omiin kykyihin ja tulevaisuuteen heikkenee</a:t>
          </a:r>
        </a:p>
      </dgm:t>
    </dgm:pt>
    <dgm:pt modelId="{CCD74FEB-401C-4608-A5F4-97793D7CDCFE}" type="parTrans" cxnId="{A8F68797-8B8C-470A-B7DF-84F57B248EB1}">
      <dgm:prSet/>
      <dgm:spPr/>
      <dgm:t>
        <a:bodyPr/>
        <a:lstStyle/>
        <a:p>
          <a:endParaRPr lang="fi-FI"/>
        </a:p>
      </dgm:t>
    </dgm:pt>
    <dgm:pt modelId="{5424A1BA-C0DD-4B34-95B7-55490A5222E2}" type="sibTrans" cxnId="{A8F68797-8B8C-470A-B7DF-84F57B248EB1}">
      <dgm:prSet/>
      <dgm:spPr/>
      <dgm:t>
        <a:bodyPr/>
        <a:lstStyle/>
        <a:p>
          <a:endParaRPr lang="fi-FI"/>
        </a:p>
      </dgm:t>
    </dgm:pt>
    <dgm:pt modelId="{424F2B0A-1439-4EC7-B10F-FF28BDEB1C59}">
      <dgm:prSet phldrT="[Teksti]"/>
      <dgm:spPr/>
      <dgm:t>
        <a:bodyPr/>
        <a:lstStyle/>
        <a:p>
          <a:r>
            <a:rPr lang="fi-FI" dirty="0"/>
            <a:t>Stressi kasvaa</a:t>
          </a:r>
        </a:p>
      </dgm:t>
    </dgm:pt>
    <dgm:pt modelId="{721EF8E7-1F5D-4707-91D6-99C9E979377C}" type="parTrans" cxnId="{BC07ED65-19D0-465B-8008-13AA3EE63C56}">
      <dgm:prSet/>
      <dgm:spPr/>
      <dgm:t>
        <a:bodyPr/>
        <a:lstStyle/>
        <a:p>
          <a:endParaRPr lang="fi-FI"/>
        </a:p>
      </dgm:t>
    </dgm:pt>
    <dgm:pt modelId="{323E2C76-D356-409E-87E6-2BAF57D6FDF6}" type="sibTrans" cxnId="{BC07ED65-19D0-465B-8008-13AA3EE63C56}">
      <dgm:prSet/>
      <dgm:spPr/>
      <dgm:t>
        <a:bodyPr/>
        <a:lstStyle/>
        <a:p>
          <a:endParaRPr lang="fi-FI"/>
        </a:p>
      </dgm:t>
    </dgm:pt>
    <dgm:pt modelId="{77156FDE-8753-44BA-A701-50317632C9AF}" type="pres">
      <dgm:prSet presAssocID="{05E9774F-F133-497D-B2C1-5A76D4E6BF0C}" presName="linearFlow" presStyleCnt="0">
        <dgm:presLayoutVars>
          <dgm:dir/>
          <dgm:animLvl val="lvl"/>
          <dgm:resizeHandles val="exact"/>
        </dgm:presLayoutVars>
      </dgm:prSet>
      <dgm:spPr/>
    </dgm:pt>
    <dgm:pt modelId="{C3949CBC-29F7-4702-990B-26AE40ABDCB8}" type="pres">
      <dgm:prSet presAssocID="{FBF0ADC7-4462-46F9-B9A5-D79AF36DC213}" presName="composite" presStyleCnt="0"/>
      <dgm:spPr/>
    </dgm:pt>
    <dgm:pt modelId="{30C06A65-9E47-4C41-BA71-176EE243301E}" type="pres">
      <dgm:prSet presAssocID="{FBF0ADC7-4462-46F9-B9A5-D79AF36DC213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A3F00B6D-2C03-4095-B8A1-5EC13E18908E}" type="pres">
      <dgm:prSet presAssocID="{FBF0ADC7-4462-46F9-B9A5-D79AF36DC213}" presName="descendantText" presStyleLbl="alignAcc1" presStyleIdx="0" presStyleCnt="3">
        <dgm:presLayoutVars>
          <dgm:bulletEnabled val="1"/>
        </dgm:presLayoutVars>
      </dgm:prSet>
      <dgm:spPr/>
    </dgm:pt>
    <dgm:pt modelId="{4E167E77-7943-48F5-9151-CD35597AEBD2}" type="pres">
      <dgm:prSet presAssocID="{DA6AD0C2-4D34-492B-98B0-6616B3784D8E}" presName="sp" presStyleCnt="0"/>
      <dgm:spPr/>
    </dgm:pt>
    <dgm:pt modelId="{20279B2D-1DE5-4DA0-9DB7-B1D55EE41EFF}" type="pres">
      <dgm:prSet presAssocID="{491CB536-ECC6-4F68-8704-D5801D57A100}" presName="composite" presStyleCnt="0"/>
      <dgm:spPr/>
    </dgm:pt>
    <dgm:pt modelId="{E3C00E0F-A800-4528-863C-77D654C075E5}" type="pres">
      <dgm:prSet presAssocID="{491CB536-ECC6-4F68-8704-D5801D57A100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434E83DA-F05B-4042-8C13-6AA27A1A85AD}" type="pres">
      <dgm:prSet presAssocID="{491CB536-ECC6-4F68-8704-D5801D57A100}" presName="descendantText" presStyleLbl="alignAcc1" presStyleIdx="1" presStyleCnt="3">
        <dgm:presLayoutVars>
          <dgm:bulletEnabled val="1"/>
        </dgm:presLayoutVars>
      </dgm:prSet>
      <dgm:spPr/>
    </dgm:pt>
    <dgm:pt modelId="{5C7E80B1-72BC-4EAC-B7EB-1308F0E909F7}" type="pres">
      <dgm:prSet presAssocID="{67F0D761-D8DD-410D-895D-601EDD4A9A59}" presName="sp" presStyleCnt="0"/>
      <dgm:spPr/>
    </dgm:pt>
    <dgm:pt modelId="{956AC4A9-77DD-4117-A3CA-0A13A31075B8}" type="pres">
      <dgm:prSet presAssocID="{6F0C7B82-BDCA-40E1-B802-5D13121D3FEF}" presName="composite" presStyleCnt="0"/>
      <dgm:spPr/>
    </dgm:pt>
    <dgm:pt modelId="{A6D6A45E-B8F2-4115-A922-05366D56FADD}" type="pres">
      <dgm:prSet presAssocID="{6F0C7B82-BDCA-40E1-B802-5D13121D3FEF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8660822A-FBBE-4AD4-A2F3-078BC6486224}" type="pres">
      <dgm:prSet presAssocID="{6F0C7B82-BDCA-40E1-B802-5D13121D3FEF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3B2F0312-4F88-4C4F-A0FD-C534357D5EC0}" type="presOf" srcId="{BE17137B-7D14-4DFD-9ECF-58CE4ADBC82F}" destId="{434E83DA-F05B-4042-8C13-6AA27A1A85AD}" srcOrd="0" destOrd="0" presId="urn:microsoft.com/office/officeart/2005/8/layout/chevron2"/>
    <dgm:cxn modelId="{4CCAFA1A-073A-4267-9409-3D153C7961E0}" type="presOf" srcId="{FBF0ADC7-4462-46F9-B9A5-D79AF36DC213}" destId="{30C06A65-9E47-4C41-BA71-176EE243301E}" srcOrd="0" destOrd="0" presId="urn:microsoft.com/office/officeart/2005/8/layout/chevron2"/>
    <dgm:cxn modelId="{2A321B21-83E1-41BD-B1F7-EC4783146DA4}" srcId="{491CB536-ECC6-4F68-8704-D5801D57A100}" destId="{BE17137B-7D14-4DFD-9ECF-58CE4ADBC82F}" srcOrd="0" destOrd="0" parTransId="{3295E69C-CDBE-435F-9084-D0FCB7056280}" sibTransId="{025F1008-7ED2-46BB-9362-11582854930B}"/>
    <dgm:cxn modelId="{40F1B730-1AA0-4A10-A72F-69884254F048}" type="presOf" srcId="{25023DE9-B0F9-4EBF-BA11-8D6C3D31B08C}" destId="{A3F00B6D-2C03-4095-B8A1-5EC13E18908E}" srcOrd="0" destOrd="0" presId="urn:microsoft.com/office/officeart/2005/8/layout/chevron2"/>
    <dgm:cxn modelId="{DBD1CC3A-5C9A-4838-800D-84B2DFDDF081}" type="presOf" srcId="{5054D8B3-1F93-4963-AFA0-9FE7A9C968CE}" destId="{8660822A-FBBE-4AD4-A2F3-078BC6486224}" srcOrd="0" destOrd="0" presId="urn:microsoft.com/office/officeart/2005/8/layout/chevron2"/>
    <dgm:cxn modelId="{BC07ED65-19D0-465B-8008-13AA3EE63C56}" srcId="{491CB536-ECC6-4F68-8704-D5801D57A100}" destId="{424F2B0A-1439-4EC7-B10F-FF28BDEB1C59}" srcOrd="1" destOrd="0" parTransId="{721EF8E7-1F5D-4707-91D6-99C9E979377C}" sibTransId="{323E2C76-D356-409E-87E6-2BAF57D6FDF6}"/>
    <dgm:cxn modelId="{AD723C67-5514-4DB8-96B5-64639CAAD2C3}" srcId="{05E9774F-F133-497D-B2C1-5A76D4E6BF0C}" destId="{6F0C7B82-BDCA-40E1-B802-5D13121D3FEF}" srcOrd="2" destOrd="0" parTransId="{884D2EED-3560-4421-A191-FE5271B57A9A}" sibTransId="{B0B5BCDB-AB49-4B1F-B77B-6F185EBF8EA0}"/>
    <dgm:cxn modelId="{852DB64E-B9BA-4544-9F77-544F32FB4C83}" srcId="{FBF0ADC7-4462-46F9-B9A5-D79AF36DC213}" destId="{25023DE9-B0F9-4EBF-BA11-8D6C3D31B08C}" srcOrd="0" destOrd="0" parTransId="{5AADA7EB-12C8-413A-9769-50A0AA42B1B8}" sibTransId="{0E3AF24E-EEA0-423B-9077-69B414FAD768}"/>
    <dgm:cxn modelId="{3A875585-4C21-4E67-903E-1FDE0766EB89}" type="presOf" srcId="{71EB2B39-0CAB-408A-8D3C-48DA33EF2EA9}" destId="{A3F00B6D-2C03-4095-B8A1-5EC13E18908E}" srcOrd="0" destOrd="1" presId="urn:microsoft.com/office/officeart/2005/8/layout/chevron2"/>
    <dgm:cxn modelId="{A8F68797-8B8C-470A-B7DF-84F57B248EB1}" srcId="{6F0C7B82-BDCA-40E1-B802-5D13121D3FEF}" destId="{5054D8B3-1F93-4963-AFA0-9FE7A9C968CE}" srcOrd="0" destOrd="0" parTransId="{CCD74FEB-401C-4608-A5F4-97793D7CDCFE}" sibTransId="{5424A1BA-C0DD-4B34-95B7-55490A5222E2}"/>
    <dgm:cxn modelId="{D595399A-0E3E-4C69-8061-16DB70D2EDB2}" type="presOf" srcId="{6F0C7B82-BDCA-40E1-B802-5D13121D3FEF}" destId="{A6D6A45E-B8F2-4115-A922-05366D56FADD}" srcOrd="0" destOrd="0" presId="urn:microsoft.com/office/officeart/2005/8/layout/chevron2"/>
    <dgm:cxn modelId="{FF0924C9-8DFF-4639-9420-CE1D59F5C2D5}" type="presOf" srcId="{424F2B0A-1439-4EC7-B10F-FF28BDEB1C59}" destId="{434E83DA-F05B-4042-8C13-6AA27A1A85AD}" srcOrd="0" destOrd="1" presId="urn:microsoft.com/office/officeart/2005/8/layout/chevron2"/>
    <dgm:cxn modelId="{D9F364D9-E033-4271-BAFB-43C1CB82F099}" type="presOf" srcId="{491CB536-ECC6-4F68-8704-D5801D57A100}" destId="{E3C00E0F-A800-4528-863C-77D654C075E5}" srcOrd="0" destOrd="0" presId="urn:microsoft.com/office/officeart/2005/8/layout/chevron2"/>
    <dgm:cxn modelId="{8CE9A3E0-556A-4796-A6D8-1659DE0FAA67}" srcId="{FBF0ADC7-4462-46F9-B9A5-D79AF36DC213}" destId="{71EB2B39-0CAB-408A-8D3C-48DA33EF2EA9}" srcOrd="1" destOrd="0" parTransId="{6D6B7C2A-A064-42EF-8599-53A31EFC63B1}" sibTransId="{E174E50C-DD12-421C-8CEC-BC1EC1E076DF}"/>
    <dgm:cxn modelId="{08DD9FE4-3276-46E6-A777-15399377D720}" srcId="{05E9774F-F133-497D-B2C1-5A76D4E6BF0C}" destId="{FBF0ADC7-4462-46F9-B9A5-D79AF36DC213}" srcOrd="0" destOrd="0" parTransId="{7F3D965D-7A27-4B1F-86AC-BD9FB1991516}" sibTransId="{DA6AD0C2-4D34-492B-98B0-6616B3784D8E}"/>
    <dgm:cxn modelId="{4B590EE5-C97C-4205-9C9B-08B880830661}" type="presOf" srcId="{05E9774F-F133-497D-B2C1-5A76D4E6BF0C}" destId="{77156FDE-8753-44BA-A701-50317632C9AF}" srcOrd="0" destOrd="0" presId="urn:microsoft.com/office/officeart/2005/8/layout/chevron2"/>
    <dgm:cxn modelId="{FD8715F4-D600-45FC-B2DA-AAF9C342A155}" srcId="{05E9774F-F133-497D-B2C1-5A76D4E6BF0C}" destId="{491CB536-ECC6-4F68-8704-D5801D57A100}" srcOrd="1" destOrd="0" parTransId="{588B2EC6-DA49-4E32-9701-345D9EDF8D80}" sibTransId="{67F0D761-D8DD-410D-895D-601EDD4A9A59}"/>
    <dgm:cxn modelId="{63E611FC-8FE6-4DA4-8991-45D1E6FC65FC}" type="presParOf" srcId="{77156FDE-8753-44BA-A701-50317632C9AF}" destId="{C3949CBC-29F7-4702-990B-26AE40ABDCB8}" srcOrd="0" destOrd="0" presId="urn:microsoft.com/office/officeart/2005/8/layout/chevron2"/>
    <dgm:cxn modelId="{673AB2ED-D014-4872-88C9-F510B7DB914A}" type="presParOf" srcId="{C3949CBC-29F7-4702-990B-26AE40ABDCB8}" destId="{30C06A65-9E47-4C41-BA71-176EE243301E}" srcOrd="0" destOrd="0" presId="urn:microsoft.com/office/officeart/2005/8/layout/chevron2"/>
    <dgm:cxn modelId="{292E5231-B9DD-4FEB-894B-7C72069410F0}" type="presParOf" srcId="{C3949CBC-29F7-4702-990B-26AE40ABDCB8}" destId="{A3F00B6D-2C03-4095-B8A1-5EC13E18908E}" srcOrd="1" destOrd="0" presId="urn:microsoft.com/office/officeart/2005/8/layout/chevron2"/>
    <dgm:cxn modelId="{962E5D96-B44C-400E-BF67-D11FA94501F3}" type="presParOf" srcId="{77156FDE-8753-44BA-A701-50317632C9AF}" destId="{4E167E77-7943-48F5-9151-CD35597AEBD2}" srcOrd="1" destOrd="0" presId="urn:microsoft.com/office/officeart/2005/8/layout/chevron2"/>
    <dgm:cxn modelId="{C7F7E01B-B51B-454D-A89E-160B7290A48C}" type="presParOf" srcId="{77156FDE-8753-44BA-A701-50317632C9AF}" destId="{20279B2D-1DE5-4DA0-9DB7-B1D55EE41EFF}" srcOrd="2" destOrd="0" presId="urn:microsoft.com/office/officeart/2005/8/layout/chevron2"/>
    <dgm:cxn modelId="{7B83253B-081F-4B66-A4EE-E6CCA0989C87}" type="presParOf" srcId="{20279B2D-1DE5-4DA0-9DB7-B1D55EE41EFF}" destId="{E3C00E0F-A800-4528-863C-77D654C075E5}" srcOrd="0" destOrd="0" presId="urn:microsoft.com/office/officeart/2005/8/layout/chevron2"/>
    <dgm:cxn modelId="{B5060D30-7AC8-44C2-9A29-C6AA21D82780}" type="presParOf" srcId="{20279B2D-1DE5-4DA0-9DB7-B1D55EE41EFF}" destId="{434E83DA-F05B-4042-8C13-6AA27A1A85AD}" srcOrd="1" destOrd="0" presId="urn:microsoft.com/office/officeart/2005/8/layout/chevron2"/>
    <dgm:cxn modelId="{8E049BB9-3B1F-44BC-AE62-08E4DA77ED05}" type="presParOf" srcId="{77156FDE-8753-44BA-A701-50317632C9AF}" destId="{5C7E80B1-72BC-4EAC-B7EB-1308F0E909F7}" srcOrd="3" destOrd="0" presId="urn:microsoft.com/office/officeart/2005/8/layout/chevron2"/>
    <dgm:cxn modelId="{1F08CE1B-A7C6-4903-A4E7-1AE12611D72A}" type="presParOf" srcId="{77156FDE-8753-44BA-A701-50317632C9AF}" destId="{956AC4A9-77DD-4117-A3CA-0A13A31075B8}" srcOrd="4" destOrd="0" presId="urn:microsoft.com/office/officeart/2005/8/layout/chevron2"/>
    <dgm:cxn modelId="{1DB6CC55-64B5-4D59-AB4A-A19239C6B439}" type="presParOf" srcId="{956AC4A9-77DD-4117-A3CA-0A13A31075B8}" destId="{A6D6A45E-B8F2-4115-A922-05366D56FADD}" srcOrd="0" destOrd="0" presId="urn:microsoft.com/office/officeart/2005/8/layout/chevron2"/>
    <dgm:cxn modelId="{B9F84D0C-5CF5-4CF7-96F2-54F4889016D3}" type="presParOf" srcId="{956AC4A9-77DD-4117-A3CA-0A13A31075B8}" destId="{8660822A-FBBE-4AD4-A2F3-078BC648622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4F2C0E-CE2A-4233-BE57-EB9176E4995F}">
      <dsp:nvSpPr>
        <dsp:cNvPr id="0" name=""/>
        <dsp:cNvSpPr/>
      </dsp:nvSpPr>
      <dsp:spPr>
        <a:xfrm>
          <a:off x="0" y="598329"/>
          <a:ext cx="4424680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/>
            <a:t>myönteisiä / kielteisiä</a:t>
          </a:r>
          <a:endParaRPr lang="en-US" sz="2400" kern="1200"/>
        </a:p>
      </dsp:txBody>
      <dsp:txXfrm>
        <a:off x="28100" y="626429"/>
        <a:ext cx="4368480" cy="519439"/>
      </dsp:txXfrm>
    </dsp:sp>
    <dsp:sp modelId="{0498B7B2-8B1C-4030-B584-6F28CA269D6D}">
      <dsp:nvSpPr>
        <dsp:cNvPr id="0" name=""/>
        <dsp:cNvSpPr/>
      </dsp:nvSpPr>
      <dsp:spPr>
        <a:xfrm>
          <a:off x="0" y="1243089"/>
          <a:ext cx="4424680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/>
            <a:t>suoria / epäsuoria eli välillisiä</a:t>
          </a:r>
          <a:endParaRPr lang="en-US" sz="2400" kern="1200"/>
        </a:p>
      </dsp:txBody>
      <dsp:txXfrm>
        <a:off x="28100" y="1271189"/>
        <a:ext cx="4368480" cy="519439"/>
      </dsp:txXfrm>
    </dsp:sp>
    <dsp:sp modelId="{848FA7BE-DB8F-483C-A001-8FB76149D4F1}">
      <dsp:nvSpPr>
        <dsp:cNvPr id="0" name=""/>
        <dsp:cNvSpPr/>
      </dsp:nvSpPr>
      <dsp:spPr>
        <a:xfrm>
          <a:off x="0" y="1887849"/>
          <a:ext cx="4424680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/>
            <a:t>lyhyt- / pitkäkestoisia</a:t>
          </a:r>
          <a:endParaRPr lang="en-US" sz="2400" kern="1200" dirty="0"/>
        </a:p>
      </dsp:txBody>
      <dsp:txXfrm>
        <a:off x="28100" y="1915949"/>
        <a:ext cx="4368480" cy="519439"/>
      </dsp:txXfrm>
    </dsp:sp>
    <dsp:sp modelId="{E2CB5858-8BBF-4775-A556-A8A5114804D7}">
      <dsp:nvSpPr>
        <dsp:cNvPr id="0" name=""/>
        <dsp:cNvSpPr/>
      </dsp:nvSpPr>
      <dsp:spPr>
        <a:xfrm>
          <a:off x="0" y="2532609"/>
          <a:ext cx="4424680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/>
            <a:t>palautuvia / pysyviä</a:t>
          </a:r>
          <a:endParaRPr lang="en-US" sz="2400" kern="1200"/>
        </a:p>
      </dsp:txBody>
      <dsp:txXfrm>
        <a:off x="28100" y="2560709"/>
        <a:ext cx="4368480" cy="519439"/>
      </dsp:txXfrm>
    </dsp:sp>
    <dsp:sp modelId="{98C75BD8-FE9E-4BFE-A3B5-FBBDA0B36EB8}">
      <dsp:nvSpPr>
        <dsp:cNvPr id="0" name=""/>
        <dsp:cNvSpPr/>
      </dsp:nvSpPr>
      <dsp:spPr>
        <a:xfrm>
          <a:off x="0" y="3177369"/>
          <a:ext cx="4424680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/>
            <a:t>toisiaan voimistavia / heikentäviä</a:t>
          </a:r>
          <a:endParaRPr lang="en-US" sz="2400" kern="1200"/>
        </a:p>
      </dsp:txBody>
      <dsp:txXfrm>
        <a:off x="28100" y="3205469"/>
        <a:ext cx="4368480" cy="5194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C06A65-9E47-4C41-BA71-176EE243301E}">
      <dsp:nvSpPr>
        <dsp:cNvPr id="0" name=""/>
        <dsp:cNvSpPr/>
      </dsp:nvSpPr>
      <dsp:spPr>
        <a:xfrm rot="5400000">
          <a:off x="-254514" y="256719"/>
          <a:ext cx="1696761" cy="1187733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200" kern="1200" dirty="0"/>
            <a:t>MELU</a:t>
          </a:r>
        </a:p>
      </dsp:txBody>
      <dsp:txXfrm rot="-5400000">
        <a:off x="1" y="596072"/>
        <a:ext cx="1187733" cy="509028"/>
      </dsp:txXfrm>
    </dsp:sp>
    <dsp:sp modelId="{A3F00B6D-2C03-4095-B8A1-5EC13E18908E}">
      <dsp:nvSpPr>
        <dsp:cNvPr id="0" name=""/>
        <dsp:cNvSpPr/>
      </dsp:nvSpPr>
      <dsp:spPr>
        <a:xfrm rot="5400000">
          <a:off x="3275537" y="-2085598"/>
          <a:ext cx="1102895" cy="52785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3100" kern="1200" dirty="0"/>
            <a:t>Oppimisvaikeudet</a:t>
          </a: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3100" kern="1200" dirty="0"/>
            <a:t>Motivaatio heikkenee</a:t>
          </a:r>
        </a:p>
      </dsp:txBody>
      <dsp:txXfrm rot="-5400000">
        <a:off x="1187734" y="56044"/>
        <a:ext cx="5224663" cy="995217"/>
      </dsp:txXfrm>
    </dsp:sp>
    <dsp:sp modelId="{E3C00E0F-A800-4528-863C-77D654C075E5}">
      <dsp:nvSpPr>
        <dsp:cNvPr id="0" name=""/>
        <dsp:cNvSpPr/>
      </dsp:nvSpPr>
      <dsp:spPr>
        <a:xfrm rot="5400000">
          <a:off x="-254514" y="1760447"/>
          <a:ext cx="1696761" cy="1187733"/>
        </a:xfrm>
        <a:prstGeom prst="chevron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200" kern="1200" dirty="0"/>
            <a:t>TULOKSET</a:t>
          </a:r>
        </a:p>
      </dsp:txBody>
      <dsp:txXfrm rot="-5400000">
        <a:off x="1" y="2099800"/>
        <a:ext cx="1187733" cy="509028"/>
      </dsp:txXfrm>
    </dsp:sp>
    <dsp:sp modelId="{434E83DA-F05B-4042-8C13-6AA27A1A85AD}">
      <dsp:nvSpPr>
        <dsp:cNvPr id="0" name=""/>
        <dsp:cNvSpPr/>
      </dsp:nvSpPr>
      <dsp:spPr>
        <a:xfrm rot="5400000">
          <a:off x="3275537" y="-581870"/>
          <a:ext cx="1102895" cy="52785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3100" kern="1200" dirty="0"/>
            <a:t>Opiskelutulokset laskevat</a:t>
          </a: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3100" kern="1200" dirty="0"/>
            <a:t>Stressi kasvaa</a:t>
          </a:r>
        </a:p>
      </dsp:txBody>
      <dsp:txXfrm rot="-5400000">
        <a:off x="1187734" y="1559772"/>
        <a:ext cx="5224663" cy="995217"/>
      </dsp:txXfrm>
    </dsp:sp>
    <dsp:sp modelId="{A6D6A45E-B8F2-4115-A922-05366D56FADD}">
      <dsp:nvSpPr>
        <dsp:cNvPr id="0" name=""/>
        <dsp:cNvSpPr/>
      </dsp:nvSpPr>
      <dsp:spPr>
        <a:xfrm rot="5400000">
          <a:off x="-254514" y="3264176"/>
          <a:ext cx="1696761" cy="1187733"/>
        </a:xfrm>
        <a:prstGeom prst="chevron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200" kern="1200" dirty="0"/>
            <a:t>TERVEYS</a:t>
          </a:r>
        </a:p>
      </dsp:txBody>
      <dsp:txXfrm rot="-5400000">
        <a:off x="1" y="3603529"/>
        <a:ext cx="1187733" cy="509028"/>
      </dsp:txXfrm>
    </dsp:sp>
    <dsp:sp modelId="{8660822A-FBBE-4AD4-A2F3-078BC6486224}">
      <dsp:nvSpPr>
        <dsp:cNvPr id="0" name=""/>
        <dsp:cNvSpPr/>
      </dsp:nvSpPr>
      <dsp:spPr>
        <a:xfrm rot="5400000">
          <a:off x="3275537" y="921858"/>
          <a:ext cx="1102895" cy="52785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3100" kern="1200" dirty="0"/>
            <a:t>Luottamus omiin kykyihin ja tulevaisuuteen heikkenee</a:t>
          </a:r>
        </a:p>
      </dsp:txBody>
      <dsp:txXfrm rot="-5400000">
        <a:off x="1187734" y="3063501"/>
        <a:ext cx="5224663" cy="9952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99230C-9C61-4D42-A463-99C029E148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B275B45-8898-4244-8620-EC55DCEC23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44966F0-BB47-40FF-A314-01D3D5E7C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23.10.2025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EE73AD4-DCB1-45F5-8D7B-D10B26583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44539E4-FCE1-4BD7-BAA9-1BD3232DC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6681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311CCF6-AE83-4338-8D86-D5157E041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B1351B71-9611-4379-A019-41486FB607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DC731B5-9F32-42C9-A6F2-E522AEA66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23.10.2025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83B8245-5E7F-4B46-94B7-2E0CBEC02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C1404F4-5FB5-4461-95FE-67F61420B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973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63BCD6F5-E34C-4CB3-9A67-0C46CDFF45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F9E70756-5121-4B1A-9427-A8390FD536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B574F3D-10EA-46E6-A674-4FE5B0F5D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23.10.2025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1EE5A55-F621-480D-BD91-3D03DAC67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46DC09F-CCF6-4F36-8021-6652ABFC5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56527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2A5AD8-AB85-4C83-B4E9-AE621A056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83552CC-C098-4C69-864A-CC357E1D5D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0BF6FDB-0DA7-4ADB-B50E-3A676337D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23.10.2025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9318326-4401-4343-8F1E-C4D947B99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9F7B2C5-30C4-4B55-B648-1CB824216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00373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0955C37-C282-4CA8-8CFC-11B9E6DEF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A3CD1CF-0CB9-464D-9400-063D38EECE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C29929E-9A14-40EB-A01C-3E6CC293E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23.10.2025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9577E47-C62D-44C3-BFEC-912EFBD9A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B13E337-D32B-47AA-A4CB-6E7E8A107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00858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528E25-B98F-46B6-9057-8124C97AD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43826C2-B2DE-45A7-AE3E-9E3432CE88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D716823-3F91-42EB-AD8A-A9EB624F52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4EB24D5-8685-4B05-A195-E20D0DC26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23.10.2025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56D47B6-89BD-4B34-8767-9C62B11C7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D7F0ECA-9E88-4694-8143-5F870252B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20441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FB1D6CC-DA19-43B8-92D1-74EF43AB9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D60BAD9-B969-433E-905A-72440AD889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1AB337B-A29D-4D34-BDCD-0D31C8141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60978AD3-455D-4560-96A7-CF866146B0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DF39D78-7D76-464C-ACF0-16B5ED76FC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3F8A66F7-4B69-4069-8BA1-C6BAD6B9B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23.10.2025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2534FFC5-B7AD-463C-9C97-A71DDFA92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2EB94592-C895-4E0D-8550-960E7AC41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45614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2B1F169-1EA3-4D50-B6CE-D0D554F29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DDB3B0B8-DEE7-46BE-A1F1-F25564EF0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23.10.2025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391A9013-615B-4BEB-B8DD-CD0B6631E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AAD5F9B-2A31-4A87-8A94-9B5148F69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4055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5FF86AB4-B5EE-43F0-8557-A2855987D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23.10.2025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DACD1B0C-5B6B-490A-8536-A4B825AC8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7C8D580-3DCA-46BD-A9C6-845E6EED3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4354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6D8E3F-E7A2-4DCC-BD0F-7A442ED29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1878107-85F8-4636-8437-24B3D08D78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A26E0A3-EDBB-41B1-8BE7-0C8B308D77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42C9D25-B909-4DD3-9139-907DDD045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23.10.2025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049132D-3A8F-44C2-88AB-540114A71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D170ED08-8F3C-4C2E-9ADB-021B928F9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38804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353BB3C-4C32-4FC2-99B3-63111FFF0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D8B0FCC8-AD69-4777-8A01-EA4C89001E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D672E42-1A0E-4429-B7E5-8398D6D36F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95AB94B-E9CD-4B0A-A977-35E3728A9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23.10.2025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8626862-3D03-489A-8A95-79BF46B29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4BBE6C5-AE72-40D4-A70A-6AD8696F9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25341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270D5D2F-EBCA-4961-A65F-878914F34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B053E8C-F46A-4BE3-AC1C-797C12E98B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7946D58-41C0-4CD4-8D6A-7214DD2FCA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20886-94D6-40BF-90AE-6114E509F23C}" type="datetimeFigureOut">
              <a:rPr lang="fi-FI" smtClean="0"/>
              <a:t>23.10.2025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5D7F183-FEA2-4A49-BD83-FABB0E0B73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DCA2F7D-F6C0-4708-928D-12CB87074F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519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71C60FCD-0E37-431E-8881-33B0CF0587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7" r="13818" b="34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F602BD6-F3DE-4E83-A071-2CEFAC425B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0526" y="1122363"/>
            <a:ext cx="4638674" cy="1401378"/>
          </a:xfrm>
        </p:spPr>
        <p:txBody>
          <a:bodyPr anchor="b">
            <a:normAutofit/>
          </a:bodyPr>
          <a:lstStyle/>
          <a:p>
            <a:pPr algn="l"/>
            <a:r>
              <a:rPr lang="fi-FI" sz="4400" b="1" dirty="0">
                <a:solidFill>
                  <a:schemeClr val="accent6">
                    <a:lumMod val="50000"/>
                  </a:schemeClr>
                </a:solidFill>
              </a:rPr>
              <a:t>Elinympäristöjen terveellisyys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B762886-2F8A-4CE1-B8B9-01A35E127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1029" y="6375721"/>
            <a:ext cx="4023359" cy="214191"/>
          </a:xfrm>
        </p:spPr>
        <p:txBody>
          <a:bodyPr>
            <a:noAutofit/>
          </a:bodyPr>
          <a:lstStyle/>
          <a:p>
            <a:pPr marL="457200" lvl="1" indent="0" algn="l">
              <a:buNone/>
            </a:pPr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latin typeface="Abadi Extra Light" panose="020B0604020202020204" pitchFamily="34" charset="0"/>
              </a:rPr>
              <a:t> / Andreas </a:t>
            </a:r>
            <a:r>
              <a:rPr lang="en-US" sz="1400" dirty="0" err="1">
                <a:latin typeface="Abadi Extra Light" panose="020B0604020202020204" pitchFamily="34" charset="0"/>
              </a:rPr>
              <a:t>Gücklhorn</a:t>
            </a:r>
            <a:endParaRPr lang="en-US" sz="1400" dirty="0">
              <a:latin typeface="Abadi Extra Light" panose="020B0604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A67D6AAF-439F-4A17-AA23-BE6297EEF6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3588" y="196746"/>
            <a:ext cx="1861424" cy="42893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B5F2A75A-574D-44BA-8C48-0DE4900722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327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4399B8F-2815-4BD0-BBBE-8FF07BDD6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988" y="196746"/>
            <a:ext cx="4502941" cy="1416049"/>
          </a:xfrm>
        </p:spPr>
        <p:txBody>
          <a:bodyPr>
            <a:normAutofit fontScale="90000"/>
          </a:bodyPr>
          <a:lstStyle/>
          <a:p>
            <a:r>
              <a:rPr lang="fi-FI" sz="3200" b="1" dirty="0">
                <a:solidFill>
                  <a:srgbClr val="FF5050"/>
                </a:solidFill>
              </a:rPr>
              <a:t>Parhaimmillaan psykososiaalinen ympäristö vahvistaa voimavaroja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5FCF794-5AB3-489D-8335-B272D2F98D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6988" y="1695450"/>
            <a:ext cx="3697993" cy="4886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400" b="1" dirty="0"/>
              <a:t>Sosiaalisen tuen muotoja</a:t>
            </a:r>
            <a:endParaRPr lang="fi-FI" sz="800" b="1" dirty="0"/>
          </a:p>
          <a:p>
            <a:pPr marL="0" indent="0">
              <a:buNone/>
            </a:pPr>
            <a:r>
              <a:rPr lang="fi-FI" sz="2400" b="1" dirty="0"/>
              <a:t>Tunnetuki</a:t>
            </a:r>
          </a:p>
          <a:p>
            <a:r>
              <a:rPr lang="fi-FI" sz="2000" dirty="0"/>
              <a:t>läsnäolo, auttamishalu empatia</a:t>
            </a:r>
          </a:p>
          <a:p>
            <a:pPr marL="0" indent="0">
              <a:buNone/>
            </a:pPr>
            <a:r>
              <a:rPr lang="fi-FI" sz="2400" b="1" dirty="0"/>
              <a:t>Informatiivinen tuki</a:t>
            </a:r>
          </a:p>
          <a:p>
            <a:r>
              <a:rPr lang="fi-FI" sz="2000" dirty="0"/>
              <a:t>tiedot, neuvot, ohjaus</a:t>
            </a:r>
          </a:p>
          <a:p>
            <a:pPr marL="0" indent="0">
              <a:buNone/>
            </a:pPr>
            <a:r>
              <a:rPr lang="fi-FI" sz="2400" b="1" dirty="0"/>
              <a:t>Käytännön tuki</a:t>
            </a:r>
          </a:p>
          <a:p>
            <a:r>
              <a:rPr lang="fi-FI" sz="2000" dirty="0"/>
              <a:t>palvelukset, rahallinen tuki</a:t>
            </a:r>
          </a:p>
          <a:p>
            <a:pPr marL="0" indent="0">
              <a:buNone/>
            </a:pPr>
            <a:r>
              <a:rPr lang="fi-FI" sz="2400" b="1" dirty="0"/>
              <a:t>Henkinen tuki</a:t>
            </a:r>
          </a:p>
          <a:p>
            <a:r>
              <a:rPr lang="fi-FI" sz="2000" dirty="0"/>
              <a:t>yhteiset arvot, toisen ihmisen arvostaminen, elämänkatsomus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8526938-4BD7-45F6-BD88-68E43B7601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8619" y="1695450"/>
            <a:ext cx="3697992" cy="45631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400" b="1" dirty="0"/>
              <a:t>Kulttuuri on tärkeä osa psykososiaalista ympäristöä</a:t>
            </a:r>
          </a:p>
          <a:p>
            <a:r>
              <a:rPr lang="fi-FI" sz="2000" dirty="0"/>
              <a:t>Yhtenäinen tapa ajatella ja toimia lisää yhteisöllisyyden tunnetta.</a:t>
            </a:r>
          </a:p>
          <a:p>
            <a:pPr marL="0" indent="0">
              <a:buNone/>
            </a:pPr>
            <a:endParaRPr lang="fi-FI" sz="800" dirty="0"/>
          </a:p>
          <a:p>
            <a:r>
              <a:rPr lang="fi-FI" sz="2000" dirty="0"/>
              <a:t>Kulttuurien moninaisuus rikastuttaa ajattelua.</a:t>
            </a:r>
          </a:p>
          <a:p>
            <a:pPr marL="0" indent="0">
              <a:buNone/>
            </a:pPr>
            <a:endParaRPr lang="fi-FI" sz="800" dirty="0"/>
          </a:p>
          <a:p>
            <a:r>
              <a:rPr lang="fi-FI" sz="2000" dirty="0"/>
              <a:t>Kulttuuriharrastuksiin ja tapahtumiin osallistuminen lisää hyvinvointia.</a:t>
            </a:r>
          </a:p>
          <a:p>
            <a:pPr marL="0" indent="0">
              <a:buNone/>
            </a:pPr>
            <a:endParaRPr lang="fi-FI" sz="2000" dirty="0"/>
          </a:p>
          <a:p>
            <a:endParaRPr lang="fi-FI" sz="2400" dirty="0"/>
          </a:p>
        </p:txBody>
      </p:sp>
      <p:pic>
        <p:nvPicPr>
          <p:cNvPr id="9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5191EFDF-616D-458F-8D8A-F8C8E51C77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3588" y="196746"/>
            <a:ext cx="1861424" cy="42893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A7D06536-3688-4F1D-BA65-9AA47E52B1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3588" y="6367571"/>
            <a:ext cx="2000249" cy="428938"/>
          </a:xfrm>
          <a:prstGeom prst="rect">
            <a:avLst/>
          </a:prstGeom>
        </p:spPr>
      </p:pic>
      <p:pic>
        <p:nvPicPr>
          <p:cNvPr id="13" name="Kuva 12" descr="Kuva, joka sisältää kohteen käsi&#10;&#10;Kuvaus luotu automaattisesti">
            <a:extLst>
              <a:ext uri="{FF2B5EF4-FFF2-40B4-BE49-F238E27FC236}">
                <a16:creationId xmlns:a16="http://schemas.microsoft.com/office/drawing/2014/main" id="{A096CE8E-4DC6-4777-82CF-CDA7CA3DCF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744" y="-61491"/>
            <a:ext cx="3697992" cy="6858000"/>
          </a:xfrm>
          <a:prstGeom prst="rect">
            <a:avLst/>
          </a:prstGeom>
        </p:spPr>
      </p:pic>
      <p:sp>
        <p:nvSpPr>
          <p:cNvPr id="15" name="Tekstiruutu 14">
            <a:extLst>
              <a:ext uri="{FF2B5EF4-FFF2-40B4-BE49-F238E27FC236}">
                <a16:creationId xmlns:a16="http://schemas.microsoft.com/office/drawing/2014/main" id="{30C55C7E-CE08-4AD0-BFDA-5F7CD83C4FEB}"/>
              </a:ext>
            </a:extLst>
          </p:cNvPr>
          <p:cNvSpPr txBox="1"/>
          <p:nvPr/>
        </p:nvSpPr>
        <p:spPr>
          <a:xfrm rot="16200000">
            <a:off x="2250930" y="4356331"/>
            <a:ext cx="41436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 algn="l">
              <a:buNone/>
            </a:pPr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latin typeface="Abadi Extra Light" panose="020B0604020202020204" pitchFamily="34" charset="0"/>
              </a:rPr>
              <a:t> / </a:t>
            </a:r>
            <a:r>
              <a:rPr lang="en-US" sz="1400" dirty="0" err="1">
                <a:latin typeface="Abadi Extra Light" panose="020B0604020202020204" pitchFamily="34" charset="0"/>
              </a:rPr>
              <a:t>Luana</a:t>
            </a:r>
            <a:r>
              <a:rPr lang="en-US" sz="1400" dirty="0">
                <a:latin typeface="Abadi Extra Light" panose="020B0604020202020204" pitchFamily="34" charset="0"/>
              </a:rPr>
              <a:t> Azevedo</a:t>
            </a:r>
          </a:p>
        </p:txBody>
      </p:sp>
    </p:spTree>
    <p:extLst>
      <p:ext uri="{BB962C8B-B14F-4D97-AF65-F5344CB8AC3E}">
        <p14:creationId xmlns:p14="http://schemas.microsoft.com/office/powerpoint/2010/main" val="1486977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CE25388-BC00-4268-BE42-A6F5DA723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499" y="165100"/>
            <a:ext cx="9191626" cy="743891"/>
          </a:xfrm>
        </p:spPr>
        <p:txBody>
          <a:bodyPr>
            <a:normAutofit/>
          </a:bodyPr>
          <a:lstStyle/>
          <a:p>
            <a:r>
              <a:rPr lang="fi-FI" sz="3600" b="1" dirty="0">
                <a:solidFill>
                  <a:srgbClr val="FF6600"/>
                </a:solidFill>
              </a:rPr>
              <a:t>Esteetön ympäristö lisää toimintamahdollisuuksia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3B7078B-2AE2-4056-BE35-7CC0E8BC89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0499" y="985936"/>
            <a:ext cx="6033799" cy="54624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400" b="1" dirty="0"/>
              <a:t>Fyysinen ympäristön esteettömyys</a:t>
            </a:r>
          </a:p>
          <a:p>
            <a:r>
              <a:rPr lang="fi-FI" sz="2000" dirty="0"/>
              <a:t>Rakennetusta ympäristöstä poistetaan liikkumiseen, näkemiseen ja kuulemiseen liittyviä esteitä</a:t>
            </a:r>
          </a:p>
          <a:p>
            <a:pPr marL="0" indent="0">
              <a:buNone/>
            </a:pPr>
            <a:endParaRPr lang="fi-FI" sz="2000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EB21CFE-A727-4960-BB42-AFB503BF28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38901" y="985936"/>
            <a:ext cx="5562598" cy="56720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400" b="1" dirty="0"/>
              <a:t>Psykososiaalisen ympäristön esteettömyys</a:t>
            </a:r>
          </a:p>
          <a:p>
            <a:r>
              <a:rPr lang="fi-FI" sz="2000" dirty="0"/>
              <a:t>Suvaitsevaisuus, yhteisöllisyys, kannustus</a:t>
            </a:r>
          </a:p>
        </p:txBody>
      </p:sp>
      <p:pic>
        <p:nvPicPr>
          <p:cNvPr id="6" name="Kuva 5" descr="Kuva, joka sisältää kohteen henkilö, ulko&#10;&#10;Kuvaus luotu automaattisesti">
            <a:extLst>
              <a:ext uri="{FF2B5EF4-FFF2-40B4-BE49-F238E27FC236}">
                <a16:creationId xmlns:a16="http://schemas.microsoft.com/office/drawing/2014/main" id="{1C663A0B-BD72-40B7-817F-95F12FB5F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901" y="2257425"/>
            <a:ext cx="5484933" cy="3984625"/>
          </a:xfrm>
          <a:prstGeom prst="rect">
            <a:avLst/>
          </a:prstGeom>
        </p:spPr>
      </p:pic>
      <p:pic>
        <p:nvPicPr>
          <p:cNvPr id="8" name="Kuva 7" descr="Kuva, joka sisältää kohteen moottori, oranssi, askel&#10;&#10;Kuvaus luotu automaattisesti">
            <a:extLst>
              <a:ext uri="{FF2B5EF4-FFF2-40B4-BE49-F238E27FC236}">
                <a16:creationId xmlns:a16="http://schemas.microsoft.com/office/drawing/2014/main" id="{B795941F-1CAA-4D4E-A62B-AAF583ADB2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99" y="2257426"/>
            <a:ext cx="6033799" cy="3973216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8E21A209-AF4D-4191-A302-B8C75506D55D}"/>
              </a:ext>
            </a:extLst>
          </p:cNvPr>
          <p:cNvSpPr txBox="1"/>
          <p:nvPr/>
        </p:nvSpPr>
        <p:spPr>
          <a:xfrm>
            <a:off x="6211545" y="6273254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 algn="l">
              <a:buNone/>
            </a:pPr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latin typeface="Abadi Extra Light" panose="020B0604020202020204" pitchFamily="34" charset="0"/>
              </a:rPr>
              <a:t> / Audi Nissen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B5D2905A-AC08-4262-9527-46183437DD56}"/>
              </a:ext>
            </a:extLst>
          </p:cNvPr>
          <p:cNvSpPr txBox="1"/>
          <p:nvPr/>
        </p:nvSpPr>
        <p:spPr>
          <a:xfrm>
            <a:off x="3038520" y="6294536"/>
            <a:ext cx="33388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 algn="l">
              <a:buNone/>
            </a:pPr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latin typeface="Abadi Extra Light" panose="020B0604020202020204" pitchFamily="34" charset="0"/>
              </a:rPr>
              <a:t> / Maxime Lebrun</a:t>
            </a:r>
          </a:p>
        </p:txBody>
      </p:sp>
      <p:pic>
        <p:nvPicPr>
          <p:cNvPr id="14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D798AFA7-25BD-4CBE-8398-5954CB49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2410" y="200025"/>
            <a:ext cx="1861424" cy="428937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F59CA60E-0282-434C-9592-E7ACD12869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62410" y="6294536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303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8F40E874-6ABD-4DE4-82FD-7478E4FFDD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5280"/>
            <a:ext cx="12192000" cy="652272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37D387A-9302-4C7A-A85C-D7D9EEC38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" y="0"/>
            <a:ext cx="9250680" cy="761999"/>
          </a:xfrm>
        </p:spPr>
        <p:txBody>
          <a:bodyPr>
            <a:normAutofit/>
          </a:bodyPr>
          <a:lstStyle/>
          <a:p>
            <a:r>
              <a:rPr lang="fi-FI" sz="3200" b="1" dirty="0">
                <a:solidFill>
                  <a:srgbClr val="7030A0"/>
                </a:solidFill>
              </a:rPr>
              <a:t>Hyvin toimiva yhteiskunta tarjoaa puitteet terveydelle</a:t>
            </a:r>
          </a:p>
        </p:txBody>
      </p:sp>
      <p:pic>
        <p:nvPicPr>
          <p:cNvPr id="5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F0A1BD28-6894-4900-B429-CEEC6F57DE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2410" y="200025"/>
            <a:ext cx="1861424" cy="428937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634E7276-FD79-498D-B74B-9583AAF38B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2410" y="6167120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700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D769123-5593-4921-A198-F63F141FE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7704" y="-9963"/>
            <a:ext cx="4848225" cy="823912"/>
          </a:xfrm>
        </p:spPr>
        <p:txBody>
          <a:bodyPr>
            <a:normAutofit/>
          </a:bodyPr>
          <a:lstStyle/>
          <a:p>
            <a:r>
              <a:rPr lang="fi-FI" b="1" dirty="0"/>
              <a:t>Fyysinen ympäristö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006071C-2ECA-4420-92E9-2AEF62E372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698" y="980636"/>
            <a:ext cx="5386582" cy="506412"/>
          </a:xfrm>
        </p:spPr>
        <p:txBody>
          <a:bodyPr>
            <a:noAutofit/>
          </a:bodyPr>
          <a:lstStyle/>
          <a:p>
            <a:r>
              <a:rPr lang="fi-FI" sz="3600" b="0" dirty="0">
                <a:solidFill>
                  <a:schemeClr val="accent3">
                    <a:lumMod val="75000"/>
                  </a:schemeClr>
                </a:solidFill>
              </a:rPr>
              <a:t>Rakennettu ympäristö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52BA5B36-EDB6-4869-8E44-2025FF489B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650623" y="895401"/>
            <a:ext cx="4084177" cy="540847"/>
          </a:xfrm>
        </p:spPr>
        <p:txBody>
          <a:bodyPr>
            <a:noAutofit/>
          </a:bodyPr>
          <a:lstStyle/>
          <a:p>
            <a:r>
              <a:rPr lang="fi-FI" sz="3600" b="0" dirty="0">
                <a:solidFill>
                  <a:srgbClr val="0070C0"/>
                </a:solidFill>
              </a:rPr>
              <a:t>Luonnonympäristö</a:t>
            </a:r>
          </a:p>
        </p:txBody>
      </p:sp>
      <p:pic>
        <p:nvPicPr>
          <p:cNvPr id="14" name="Sisällön paikkamerkki 13" descr="Kuva, joka sisältää kohteen vuori, taivas, vesi, ulko&#10;&#10;Kuvaus luotu automaattisesti">
            <a:extLst>
              <a:ext uri="{FF2B5EF4-FFF2-40B4-BE49-F238E27FC236}">
                <a16:creationId xmlns:a16="http://schemas.microsoft.com/office/drawing/2014/main" id="{B3933A74-8BCD-4D3D-A199-20F5F1571B9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0250" y="1479111"/>
            <a:ext cx="4288373" cy="5339026"/>
          </a:xfrm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id="{52FBE728-E77B-49A3-99BC-7733071C4B6D}"/>
              </a:ext>
            </a:extLst>
          </p:cNvPr>
          <p:cNvSpPr txBox="1"/>
          <p:nvPr/>
        </p:nvSpPr>
        <p:spPr>
          <a:xfrm rot="16200000">
            <a:off x="-1442204" y="2762009"/>
            <a:ext cx="3676650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>
              <a:lnSpc>
                <a:spcPct val="90000"/>
              </a:lnSpc>
              <a:buNone/>
            </a:pPr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latin typeface="Abadi Extra Light" panose="020B0604020202020204" pitchFamily="34" charset="0"/>
              </a:rPr>
              <a:t> / </a:t>
            </a:r>
            <a:r>
              <a:rPr lang="en-US" sz="1400" dirty="0" err="1">
                <a:latin typeface="Abadi Extra Light" panose="020B0604020202020204" pitchFamily="34" charset="0"/>
              </a:rPr>
              <a:t>Alexandr</a:t>
            </a:r>
            <a:r>
              <a:rPr lang="en-US" sz="1400" dirty="0">
                <a:latin typeface="Abadi Extra Light" panose="020B0604020202020204" pitchFamily="34" charset="0"/>
              </a:rPr>
              <a:t> </a:t>
            </a:r>
            <a:r>
              <a:rPr lang="en-US" sz="1400" dirty="0" err="1">
                <a:latin typeface="Abadi Extra Light" panose="020B0604020202020204" pitchFamily="34" charset="0"/>
              </a:rPr>
              <a:t>Bormotin</a:t>
            </a:r>
            <a:endParaRPr lang="en-US" sz="1400" dirty="0">
              <a:latin typeface="Abadi Extra Light" panose="020B0604020202020204" pitchFamily="34" charset="0"/>
            </a:endParaRP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37FB276E-5310-4C57-B687-274C76D90DB0}"/>
              </a:ext>
            </a:extLst>
          </p:cNvPr>
          <p:cNvSpPr txBox="1"/>
          <p:nvPr/>
        </p:nvSpPr>
        <p:spPr>
          <a:xfrm rot="5400000">
            <a:off x="10386984" y="4481540"/>
            <a:ext cx="3229511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>
              <a:lnSpc>
                <a:spcPct val="90000"/>
              </a:lnSpc>
              <a:buNone/>
            </a:pPr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latin typeface="Abadi Extra Light" panose="020B0604020202020204" pitchFamily="34" charset="0"/>
              </a:rPr>
              <a:t> / Alexey </a:t>
            </a:r>
            <a:r>
              <a:rPr lang="en-US" sz="1400" dirty="0" err="1">
                <a:latin typeface="Abadi Extra Light" panose="020B0604020202020204" pitchFamily="34" charset="0"/>
              </a:rPr>
              <a:t>Murzin</a:t>
            </a:r>
            <a:endParaRPr lang="en-US" sz="1400" dirty="0">
              <a:latin typeface="Abadi Extra Light" panose="020B0604020202020204" pitchFamily="34" charset="0"/>
            </a:endParaRPr>
          </a:p>
        </p:txBody>
      </p:sp>
      <p:pic>
        <p:nvPicPr>
          <p:cNvPr id="20" name="Kuva 19" descr="Kuva, joka sisältää kohteen shoji, rakennus, sisä, alue&#10;&#10;Kuvaus luotu automaattisesti">
            <a:extLst>
              <a:ext uri="{FF2B5EF4-FFF2-40B4-BE49-F238E27FC236}">
                <a16:creationId xmlns:a16="http://schemas.microsoft.com/office/drawing/2014/main" id="{880ACC09-0552-4C5A-B4C0-EF7A1BD264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917" y="3983674"/>
            <a:ext cx="5286375" cy="2830826"/>
          </a:xfrm>
          <a:prstGeom prst="rect">
            <a:avLst/>
          </a:prstGeom>
        </p:spPr>
      </p:pic>
      <p:pic>
        <p:nvPicPr>
          <p:cNvPr id="11" name="Sisällön paikkamerkki 10" descr="Kuva, joka sisältää kohteen ulko, tie, tapa, kaupunki&#10;&#10;Kuvaus luotu automaattisesti">
            <a:extLst>
              <a:ext uri="{FF2B5EF4-FFF2-40B4-BE49-F238E27FC236}">
                <a16:creationId xmlns:a16="http://schemas.microsoft.com/office/drawing/2014/main" id="{591DEF11-8A4F-46CF-AA3A-BF177DF2BAC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88" y="1479111"/>
            <a:ext cx="4644195" cy="2978586"/>
          </a:xfrm>
        </p:spPr>
      </p:pic>
      <p:sp>
        <p:nvSpPr>
          <p:cNvPr id="18" name="Tekstiruutu 17">
            <a:extLst>
              <a:ext uri="{FF2B5EF4-FFF2-40B4-BE49-F238E27FC236}">
                <a16:creationId xmlns:a16="http://schemas.microsoft.com/office/drawing/2014/main" id="{18062EF7-BB6B-48A0-9216-86DB549B0AF7}"/>
              </a:ext>
            </a:extLst>
          </p:cNvPr>
          <p:cNvSpPr txBox="1"/>
          <p:nvPr/>
        </p:nvSpPr>
        <p:spPr>
          <a:xfrm rot="16200000">
            <a:off x="-516764" y="5255971"/>
            <a:ext cx="3533775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>
              <a:lnSpc>
                <a:spcPct val="90000"/>
              </a:lnSpc>
              <a:buNone/>
            </a:pPr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latin typeface="Abadi Extra Light" panose="020B0604020202020204" pitchFamily="34" charset="0"/>
              </a:rPr>
              <a:t> / Andi Art 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57F16CF2-540D-463E-9F55-D3CA0612C3E0}"/>
              </a:ext>
            </a:extLst>
          </p:cNvPr>
          <p:cNvSpPr txBox="1"/>
          <p:nvPr/>
        </p:nvSpPr>
        <p:spPr>
          <a:xfrm>
            <a:off x="5273384" y="1487048"/>
            <a:ext cx="229686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fi-FI" sz="2000" dirty="0"/>
          </a:p>
          <a:p>
            <a:pPr marL="285750" indent="-285750">
              <a:buFontTx/>
              <a:buChar char="-"/>
            </a:pPr>
            <a:r>
              <a:rPr lang="fi-FI" sz="2000" dirty="0"/>
              <a:t>Valo</a:t>
            </a:r>
          </a:p>
          <a:p>
            <a:pPr marL="285750" indent="-285750">
              <a:buFontTx/>
              <a:buChar char="-"/>
            </a:pPr>
            <a:r>
              <a:rPr lang="fi-FI" sz="2000" dirty="0"/>
              <a:t>Lämpötila</a:t>
            </a:r>
          </a:p>
          <a:p>
            <a:pPr marL="285750" indent="-285750">
              <a:buFontTx/>
              <a:buChar char="-"/>
            </a:pPr>
            <a:r>
              <a:rPr lang="fi-FI" sz="2000" dirty="0"/>
              <a:t>Äänet</a:t>
            </a:r>
          </a:p>
          <a:p>
            <a:pPr marL="285750" indent="-285750">
              <a:buFontTx/>
              <a:buChar char="-"/>
            </a:pPr>
            <a:r>
              <a:rPr lang="fi-FI" sz="2000" dirty="0"/>
              <a:t>Ilmanlaatu</a:t>
            </a:r>
          </a:p>
          <a:p>
            <a:pPr marL="285750" indent="-285750">
              <a:buFontTx/>
              <a:buChar char="-"/>
            </a:pPr>
            <a:r>
              <a:rPr lang="fi-FI" sz="2000" dirty="0"/>
              <a:t>Veden puhtaus</a:t>
            </a:r>
          </a:p>
          <a:p>
            <a:pPr marL="285750" indent="-285750">
              <a:buFontTx/>
              <a:buChar char="-"/>
            </a:pPr>
            <a:endParaRPr lang="fi-FI" sz="2400" dirty="0"/>
          </a:p>
          <a:p>
            <a:pPr marL="285750" indent="-285750">
              <a:buFontTx/>
              <a:buChar char="-"/>
            </a:pPr>
            <a:endParaRPr lang="fi-FI" dirty="0"/>
          </a:p>
          <a:p>
            <a:pPr marL="285750" indent="-285750">
              <a:buFontTx/>
              <a:buChar char="-"/>
            </a:pPr>
            <a:endParaRPr lang="fi-FI" dirty="0"/>
          </a:p>
        </p:txBody>
      </p:sp>
      <p:pic>
        <p:nvPicPr>
          <p:cNvPr id="13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01A17439-A85F-4A5A-9FFD-4F467BA76F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3588" y="196746"/>
            <a:ext cx="1861424" cy="428937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8CEABB7A-6036-49D8-A39D-FBFA9F25CE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464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26FF42C2-EA15-4154-B242-E98E88CED9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D79DE9F7-28C4-4856-BA57-D696E124C1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575" y="633619"/>
            <a:ext cx="4927413" cy="5495925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8FD969B-3BDD-4FF8-8243-30B491460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978408"/>
            <a:ext cx="4256553" cy="110642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000" b="1" dirty="0" err="1"/>
              <a:t>Psykososiaalinen</a:t>
            </a:r>
            <a:r>
              <a:rPr lang="en-US" sz="4000" b="1" dirty="0"/>
              <a:t> </a:t>
            </a:r>
            <a:r>
              <a:rPr lang="en-US" sz="4000" b="1" dirty="0" err="1"/>
              <a:t>ympäristö</a:t>
            </a:r>
            <a:endParaRPr lang="en-US" sz="4000" b="1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1F9ED9C-121B-44C6-A308-5824769C4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567" y="117043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A5F8185-F27B-4E99-A06C-007336FE3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459" y="2121408"/>
            <a:ext cx="395865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CB862BD4-CD52-427C-A85A-1E54A70EDA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8175" y="2333626"/>
            <a:ext cx="4647634" cy="3657600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en-US" sz="2400" dirty="0" err="1"/>
              <a:t>lmapiiri</a:t>
            </a:r>
            <a:r>
              <a:rPr lang="en-US" sz="2400" dirty="0"/>
              <a:t>, </a:t>
            </a:r>
            <a:r>
              <a:rPr lang="en-US" sz="2400" dirty="0" err="1"/>
              <a:t>joka</a:t>
            </a:r>
            <a:r>
              <a:rPr lang="en-US" sz="2400" dirty="0"/>
              <a:t> </a:t>
            </a:r>
            <a:r>
              <a:rPr lang="en-US" sz="2400" dirty="0" err="1"/>
              <a:t>muodostuu</a:t>
            </a:r>
            <a:r>
              <a:rPr lang="en-US" sz="2400" dirty="0"/>
              <a:t> </a:t>
            </a:r>
            <a:r>
              <a:rPr lang="en-US" sz="2400" dirty="0" err="1"/>
              <a:t>ihmisten</a:t>
            </a:r>
            <a:r>
              <a:rPr lang="en-US" sz="2400" dirty="0"/>
              <a:t> </a:t>
            </a:r>
            <a:r>
              <a:rPr lang="en-US" sz="2400" dirty="0" err="1"/>
              <a:t>välisestä</a:t>
            </a:r>
            <a:r>
              <a:rPr lang="en-US" sz="2400" dirty="0"/>
              <a:t> </a:t>
            </a:r>
            <a:r>
              <a:rPr lang="en-US" sz="2400" dirty="0" err="1"/>
              <a:t>vuorovaikutuksesta</a:t>
            </a:r>
            <a:endParaRPr lang="en-US" sz="24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2400" dirty="0" err="1"/>
              <a:t>Terveyttä</a:t>
            </a:r>
            <a:r>
              <a:rPr lang="en-US" sz="2400" dirty="0"/>
              <a:t> </a:t>
            </a:r>
            <a:r>
              <a:rPr lang="en-US" sz="2400" dirty="0" err="1"/>
              <a:t>tukeva</a:t>
            </a:r>
            <a:r>
              <a:rPr lang="en-US" sz="2400" dirty="0"/>
              <a:t> </a:t>
            </a:r>
            <a:r>
              <a:rPr lang="en-US" sz="2400" dirty="0" err="1"/>
              <a:t>psykososiaalinen</a:t>
            </a:r>
            <a:r>
              <a:rPr lang="en-US" sz="2400" dirty="0"/>
              <a:t> </a:t>
            </a:r>
            <a:r>
              <a:rPr lang="en-US" sz="2400" dirty="0" err="1"/>
              <a:t>ympäristö</a:t>
            </a:r>
            <a:r>
              <a:rPr lang="en-US" sz="2400" dirty="0"/>
              <a:t> on </a:t>
            </a:r>
          </a:p>
          <a:p>
            <a:r>
              <a:rPr lang="en-US" sz="2400" dirty="0" err="1"/>
              <a:t>turvallinen</a:t>
            </a:r>
            <a:endParaRPr lang="en-US" sz="2400" dirty="0"/>
          </a:p>
          <a:p>
            <a:r>
              <a:rPr lang="en-US" sz="2400" dirty="0" err="1"/>
              <a:t>kannustava</a:t>
            </a:r>
            <a:endParaRPr lang="en-US" sz="2400" dirty="0"/>
          </a:p>
          <a:p>
            <a:r>
              <a:rPr lang="en-US" sz="2400" dirty="0" err="1"/>
              <a:t>toimintakykyä</a:t>
            </a:r>
            <a:r>
              <a:rPr lang="en-US" sz="2400" dirty="0"/>
              <a:t> </a:t>
            </a:r>
            <a:r>
              <a:rPr lang="en-US" sz="2400" dirty="0" err="1"/>
              <a:t>tukeva</a:t>
            </a:r>
            <a:endParaRPr lang="en-US" sz="2400" dirty="0"/>
          </a:p>
          <a:p>
            <a:r>
              <a:rPr lang="en-US" sz="2400" dirty="0" err="1"/>
              <a:t>erilaisuutta</a:t>
            </a:r>
            <a:r>
              <a:rPr lang="en-US" sz="2400" dirty="0"/>
              <a:t> </a:t>
            </a:r>
            <a:r>
              <a:rPr lang="en-US" sz="2400" dirty="0" err="1"/>
              <a:t>arvostava</a:t>
            </a:r>
            <a:endParaRPr lang="en-US" sz="2400" dirty="0"/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12" name="Kuva 11" descr="Kuva, joka sisältää kohteen ulko, henkilö, vesi, ranta&#10;&#10;Kuvaus luotu automaattisesti">
            <a:extLst>
              <a:ext uri="{FF2B5EF4-FFF2-40B4-BE49-F238E27FC236}">
                <a16:creationId xmlns:a16="http://schemas.microsoft.com/office/drawing/2014/main" id="{46456038-5152-4982-BC09-6036A61B1E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341" y="566928"/>
            <a:ext cx="2052396" cy="2338913"/>
          </a:xfrm>
          <a:prstGeom prst="rect">
            <a:avLst/>
          </a:prstGeom>
        </p:spPr>
      </p:pic>
      <p:pic>
        <p:nvPicPr>
          <p:cNvPr id="8" name="Sisällön paikkamerkki 7" descr="Kuva, joka sisältää kohteen henkilö, sisä&#10;&#10;Kuvaus luotu automaattisesti">
            <a:extLst>
              <a:ext uri="{FF2B5EF4-FFF2-40B4-BE49-F238E27FC236}">
                <a16:creationId xmlns:a16="http://schemas.microsoft.com/office/drawing/2014/main" id="{AF9FD01F-EAB5-46C2-B5A4-3BA01285B67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365" y="642432"/>
            <a:ext cx="2873668" cy="2183987"/>
          </a:xfrm>
          <a:prstGeom prst="rect">
            <a:avLst/>
          </a:prstGeom>
        </p:spPr>
      </p:pic>
      <p:pic>
        <p:nvPicPr>
          <p:cNvPr id="6" name="Sisällön paikkamerkki 5" descr="Kuva, joka sisältää kohteen henkilö, nainen, henkilöt&#10;&#10;Kuvaus luotu automaattisesti">
            <a:extLst>
              <a:ext uri="{FF2B5EF4-FFF2-40B4-BE49-F238E27FC236}">
                <a16:creationId xmlns:a16="http://schemas.microsoft.com/office/drawing/2014/main" id="{EDC3C763-4DEF-4008-B1E6-07D1C47B91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767" y="3072401"/>
            <a:ext cx="4758199" cy="3057143"/>
          </a:xfrm>
          <a:prstGeom prst="rect">
            <a:avLst/>
          </a:prstGeom>
        </p:spPr>
      </p:pic>
      <p:sp>
        <p:nvSpPr>
          <p:cNvPr id="29" name="Tekstiruutu 28">
            <a:extLst>
              <a:ext uri="{FF2B5EF4-FFF2-40B4-BE49-F238E27FC236}">
                <a16:creationId xmlns:a16="http://schemas.microsoft.com/office/drawing/2014/main" id="{65D073F2-B402-4987-9D46-7C0F06B1A4D5}"/>
              </a:ext>
            </a:extLst>
          </p:cNvPr>
          <p:cNvSpPr txBox="1"/>
          <p:nvPr/>
        </p:nvSpPr>
        <p:spPr>
          <a:xfrm rot="16200000">
            <a:off x="4492893" y="1647438"/>
            <a:ext cx="328612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 algn="l">
              <a:buNone/>
            </a:pPr>
            <a:r>
              <a:rPr lang="en-US" sz="1200" dirty="0">
                <a:latin typeface="Abadi Extra Light" panose="020B0604020202020204" pitchFamily="34" charset="0"/>
              </a:rPr>
              <a:t>Kuva: </a:t>
            </a:r>
            <a:r>
              <a:rPr lang="en-US" sz="1200" dirty="0" err="1">
                <a:latin typeface="Abadi Extra Light" panose="020B0604020202020204" pitchFamily="34" charset="0"/>
              </a:rPr>
              <a:t>Unsplash.com</a:t>
            </a:r>
            <a:r>
              <a:rPr lang="en-US" sz="1200" dirty="0">
                <a:latin typeface="Abadi Extra Light" panose="020B0604020202020204" pitchFamily="34" charset="0"/>
              </a:rPr>
              <a:t> / Xavier Mouton</a:t>
            </a:r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15EFC8A2-FFB9-4264-A13B-E2F92A3AE8B3}"/>
              </a:ext>
            </a:extLst>
          </p:cNvPr>
          <p:cNvSpPr txBox="1"/>
          <p:nvPr/>
        </p:nvSpPr>
        <p:spPr>
          <a:xfrm rot="16200000">
            <a:off x="7436430" y="1833366"/>
            <a:ext cx="28098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 algn="l">
              <a:buNone/>
            </a:pPr>
            <a:r>
              <a:rPr lang="en-US" sz="1200" dirty="0">
                <a:latin typeface="Abadi Extra Light" panose="020B0604020202020204" pitchFamily="34" charset="0"/>
              </a:rPr>
              <a:t>Kuva: </a:t>
            </a:r>
            <a:r>
              <a:rPr lang="en-US" sz="1200" dirty="0" err="1">
                <a:latin typeface="Abadi Extra Light" panose="020B0604020202020204" pitchFamily="34" charset="0"/>
              </a:rPr>
              <a:t>Unsplash.com</a:t>
            </a:r>
            <a:r>
              <a:rPr lang="en-US" sz="1200" dirty="0">
                <a:latin typeface="Abadi Extra Light" panose="020B0604020202020204" pitchFamily="34" charset="0"/>
              </a:rPr>
              <a:t> / Erika Giraud</a:t>
            </a:r>
          </a:p>
        </p:txBody>
      </p:sp>
      <p:sp>
        <p:nvSpPr>
          <p:cNvPr id="36" name="Tekstiruutu 35">
            <a:extLst>
              <a:ext uri="{FF2B5EF4-FFF2-40B4-BE49-F238E27FC236}">
                <a16:creationId xmlns:a16="http://schemas.microsoft.com/office/drawing/2014/main" id="{44822350-DE1F-4CD0-9234-1CB0C2B1D6CC}"/>
              </a:ext>
            </a:extLst>
          </p:cNvPr>
          <p:cNvSpPr txBox="1"/>
          <p:nvPr/>
        </p:nvSpPr>
        <p:spPr>
          <a:xfrm rot="16200000">
            <a:off x="4836954" y="4461686"/>
            <a:ext cx="2973632" cy="2785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 algn="l">
              <a:buNone/>
            </a:pPr>
            <a:r>
              <a:rPr lang="en-US" sz="1200" dirty="0">
                <a:latin typeface="Abadi Extra Light" panose="020B0604020202020204" pitchFamily="34" charset="0"/>
              </a:rPr>
              <a:t>Kuva: </a:t>
            </a:r>
            <a:r>
              <a:rPr lang="en-US" sz="1200" dirty="0" err="1">
                <a:latin typeface="Abadi Extra Light" panose="020B0604020202020204" pitchFamily="34" charset="0"/>
              </a:rPr>
              <a:t>Unsplash.com</a:t>
            </a:r>
            <a:r>
              <a:rPr lang="en-US" sz="1200" dirty="0">
                <a:latin typeface="Abadi Extra Light" panose="020B0604020202020204" pitchFamily="34" charset="0"/>
              </a:rPr>
              <a:t> / Brooke Cagle</a:t>
            </a:r>
          </a:p>
        </p:txBody>
      </p:sp>
      <p:pic>
        <p:nvPicPr>
          <p:cNvPr id="14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144838F1-4517-4410-ACB6-F4F9178787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3588" y="196746"/>
            <a:ext cx="1861424" cy="428937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326F5B96-08B0-4960-9B74-112956D1CF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43588" y="6185544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328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B7DF447-0D1B-4F8E-98AC-D25583596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365125"/>
            <a:ext cx="11087100" cy="1325563"/>
          </a:xfrm>
        </p:spPr>
        <p:txBody>
          <a:bodyPr/>
          <a:lstStyle/>
          <a:p>
            <a:r>
              <a:rPr lang="fi-FI" b="1" u="sng" dirty="0">
                <a:solidFill>
                  <a:srgbClr val="7030A0"/>
                </a:solidFill>
              </a:rPr>
              <a:t>Toiminnallinen ympäristö </a:t>
            </a:r>
            <a:r>
              <a:rPr lang="fi-FI" b="1" dirty="0">
                <a:solidFill>
                  <a:srgbClr val="7030A0"/>
                </a:solidFill>
              </a:rPr>
              <a:t>= fyysinen + psykososiaalinen ympäristö</a:t>
            </a:r>
          </a:p>
        </p:txBody>
      </p:sp>
      <p:pic>
        <p:nvPicPr>
          <p:cNvPr id="6" name="Sisällön paikkamerkki 5" descr="Kuva, joka sisältää kohteen henkilöt, väkijoukko&#10;&#10;Kuvaus luotu automaattisesti">
            <a:extLst>
              <a:ext uri="{FF2B5EF4-FFF2-40B4-BE49-F238E27FC236}">
                <a16:creationId xmlns:a16="http://schemas.microsoft.com/office/drawing/2014/main" id="{1A57376B-FA49-4611-84F2-91CE5954C43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499" y="1936750"/>
            <a:ext cx="5721478" cy="4556125"/>
          </a:xfrm>
        </p:spPr>
      </p:pic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4617A28-E035-4A11-8714-7E67AC3F09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058277" y="1825625"/>
            <a:ext cx="2714623" cy="41262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400" b="1" dirty="0"/>
              <a:t>Psykososiaalinen ympäristö </a:t>
            </a:r>
          </a:p>
          <a:p>
            <a:pPr marL="0" indent="0">
              <a:buNone/>
            </a:pPr>
            <a:r>
              <a:rPr lang="fi-FI" sz="2400" dirty="0"/>
              <a:t>vaikuttaa siihen, miten ihminen reagoi ympäristön tarjoamiin mahdollisuuksiin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3520BBDF-5C1F-4AD4-A6B7-64E9433102D4}"/>
              </a:ext>
            </a:extLst>
          </p:cNvPr>
          <p:cNvSpPr txBox="1"/>
          <p:nvPr/>
        </p:nvSpPr>
        <p:spPr>
          <a:xfrm>
            <a:off x="419100" y="1825625"/>
            <a:ext cx="2828925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/>
              <a:t>Fyysinen ympäristö</a:t>
            </a:r>
          </a:p>
          <a:p>
            <a:endParaRPr lang="fi-FI" sz="2400" b="1" dirty="0"/>
          </a:p>
          <a:p>
            <a:r>
              <a:rPr lang="fi-FI" sz="2400" dirty="0"/>
              <a:t>luo puitteet kaikelle toiminnalle, kuten</a:t>
            </a:r>
          </a:p>
          <a:p>
            <a:pPr marL="285750" indent="-285750">
              <a:buFontTx/>
              <a:buChar char="-"/>
            </a:pPr>
            <a:r>
              <a:rPr lang="fi-FI" sz="2400" dirty="0"/>
              <a:t>liikkumiselle</a:t>
            </a:r>
          </a:p>
          <a:p>
            <a:pPr marL="285750" indent="-285750">
              <a:buFontTx/>
              <a:buChar char="-"/>
            </a:pPr>
            <a:r>
              <a:rPr lang="fi-FI" sz="2400" dirty="0"/>
              <a:t>ihmisten kohtaamiselle</a:t>
            </a:r>
          </a:p>
          <a:p>
            <a:pPr marL="285750" indent="-285750">
              <a:buFontTx/>
              <a:buChar char="-"/>
            </a:pPr>
            <a:r>
              <a:rPr lang="fi-FI" sz="2400" dirty="0"/>
              <a:t>opiskelulle</a:t>
            </a:r>
          </a:p>
          <a:p>
            <a:pPr marL="285750" indent="-285750">
              <a:buFontTx/>
              <a:buChar char="-"/>
            </a:pPr>
            <a:r>
              <a:rPr lang="fi-FI" sz="2400" dirty="0"/>
              <a:t>työnteolle</a:t>
            </a:r>
          </a:p>
          <a:p>
            <a:pPr marL="285750" indent="-285750">
              <a:buFontTx/>
              <a:buChar char="-"/>
            </a:pPr>
            <a:r>
              <a:rPr lang="fi-FI" sz="2400" dirty="0"/>
              <a:t>harrastamiselle</a:t>
            </a:r>
          </a:p>
          <a:p>
            <a:pPr marL="285750" indent="-285750">
              <a:buFontTx/>
              <a:buChar char="-"/>
            </a:pPr>
            <a:r>
              <a:rPr lang="fi-FI" sz="2400" dirty="0"/>
              <a:t>rentoutumiselle</a:t>
            </a:r>
          </a:p>
          <a:p>
            <a:pPr marL="285750" indent="-285750">
              <a:buFontTx/>
              <a:buChar char="-"/>
            </a:pPr>
            <a:endParaRPr lang="fi-FI" dirty="0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C46FBBE8-264B-4E01-B90D-AF6854BBED36}"/>
              </a:ext>
            </a:extLst>
          </p:cNvPr>
          <p:cNvSpPr txBox="1"/>
          <p:nvPr/>
        </p:nvSpPr>
        <p:spPr>
          <a:xfrm>
            <a:off x="4090987" y="6492875"/>
            <a:ext cx="4010025" cy="3196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 algn="l">
              <a:buNone/>
            </a:pPr>
            <a:r>
              <a:rPr lang="en-US" sz="1400" dirty="0">
                <a:latin typeface="Abadi Extra Light" panose="020B0604020202020204" pitchFamily="34" charset="0"/>
              </a:rPr>
              <a:t>Kuva: Unsplash.com/ Anna </a:t>
            </a:r>
            <a:r>
              <a:rPr lang="en-US" sz="1400" dirty="0" err="1">
                <a:latin typeface="Abadi Extra Light" panose="020B0604020202020204" pitchFamily="34" charset="0"/>
              </a:rPr>
              <a:t>Dziubinska</a:t>
            </a:r>
            <a:endParaRPr lang="en-US" sz="1400" dirty="0">
              <a:latin typeface="Abadi Extra Light" panose="020B0604020202020204" pitchFamily="34" charset="0"/>
            </a:endParaRPr>
          </a:p>
        </p:txBody>
      </p:sp>
      <p:pic>
        <p:nvPicPr>
          <p:cNvPr id="8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68BA12E5-7B31-4BE8-A876-C6A8726694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3588" y="196746"/>
            <a:ext cx="1861424" cy="42893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8745CBDC-BCB8-494C-ADF7-F7D84A5112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015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C20046A-3254-464F-92AA-626BC9832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988" y="196747"/>
            <a:ext cx="4424680" cy="1499974"/>
          </a:xfrm>
        </p:spPr>
        <p:txBody>
          <a:bodyPr>
            <a:normAutofit/>
          </a:bodyPr>
          <a:lstStyle/>
          <a:p>
            <a:r>
              <a:rPr lang="fi-FI" sz="3600" b="1" dirty="0">
                <a:solidFill>
                  <a:srgbClr val="0070C0"/>
                </a:solidFill>
              </a:rPr>
              <a:t>Ympäristön vaikutukset terveyteen voivat olla</a:t>
            </a:r>
          </a:p>
        </p:txBody>
      </p:sp>
      <p:graphicFrame>
        <p:nvGraphicFramePr>
          <p:cNvPr id="6" name="Sisällön paikkamerkki 2">
            <a:extLst>
              <a:ext uri="{FF2B5EF4-FFF2-40B4-BE49-F238E27FC236}">
                <a16:creationId xmlns:a16="http://schemas.microsoft.com/office/drawing/2014/main" id="{FA833357-193E-47E4-88EE-2355BEF1FD4E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4393763"/>
              </p:ext>
            </p:extLst>
          </p:nvPr>
        </p:nvGraphicFramePr>
        <p:xfrm>
          <a:off x="286988" y="1452721"/>
          <a:ext cx="442468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4A5825C-7D1C-481B-880E-AE808C252F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37760" y="985520"/>
            <a:ext cx="7254240" cy="53238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400" b="1" dirty="0"/>
              <a:t>Esimerkkinä UV-säteilyn terveysvaikutukset</a:t>
            </a:r>
          </a:p>
          <a:p>
            <a:pPr>
              <a:buFontTx/>
              <a:buChar char="-"/>
            </a:pPr>
            <a:r>
              <a:rPr lang="fi-FI" sz="2000" b="1" dirty="0"/>
              <a:t>Myönteinen</a:t>
            </a:r>
            <a:r>
              <a:rPr lang="fi-FI" sz="2000" dirty="0"/>
              <a:t>: iholla muodostuu D-vitamiinia</a:t>
            </a:r>
          </a:p>
          <a:p>
            <a:pPr>
              <a:buFontTx/>
              <a:buChar char="-"/>
            </a:pPr>
            <a:r>
              <a:rPr lang="fi-FI" sz="2000" b="1" dirty="0"/>
              <a:t>Kielteinen</a:t>
            </a:r>
            <a:r>
              <a:rPr lang="fi-FI" sz="2000" dirty="0"/>
              <a:t>: syövälle altistuminen</a:t>
            </a:r>
          </a:p>
          <a:p>
            <a:pPr>
              <a:buFontTx/>
              <a:buChar char="-"/>
            </a:pPr>
            <a:r>
              <a:rPr lang="fi-FI" sz="2000" b="1" dirty="0"/>
              <a:t>Lyhytkestoinen ja palautuva</a:t>
            </a:r>
            <a:r>
              <a:rPr lang="fi-FI" sz="2000" dirty="0"/>
              <a:t>: ihon palaminen</a:t>
            </a:r>
          </a:p>
          <a:p>
            <a:pPr>
              <a:buFontTx/>
              <a:buChar char="-"/>
            </a:pPr>
            <a:r>
              <a:rPr lang="fi-FI" sz="2000" b="1" dirty="0"/>
              <a:t>Pysyvä</a:t>
            </a:r>
            <a:r>
              <a:rPr lang="fi-FI" sz="2000" dirty="0"/>
              <a:t>: ihoa vanhentava vaikutus, syöpäriskin kasvu</a:t>
            </a:r>
          </a:p>
          <a:p>
            <a:pPr>
              <a:buFontTx/>
              <a:buChar char="-"/>
            </a:pPr>
            <a:r>
              <a:rPr lang="fi-FI" sz="2000" b="1" dirty="0"/>
              <a:t>Toisiaan voimistava</a:t>
            </a:r>
            <a:r>
              <a:rPr lang="fi-FI" sz="2000" dirty="0"/>
              <a:t>: jotkut lääkeaineet ja UV-säteily voivat aiheuttaa iho-oireita</a:t>
            </a:r>
          </a:p>
        </p:txBody>
      </p:sp>
      <p:pic>
        <p:nvPicPr>
          <p:cNvPr id="5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FAF21F0B-C668-419A-A95B-567D60288A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3588" y="196746"/>
            <a:ext cx="1861424" cy="428937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6295DA42-6490-4E07-925F-7C7FA967D2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43588" y="6279952"/>
            <a:ext cx="2000250" cy="514350"/>
          </a:xfrm>
          <a:prstGeom prst="rect">
            <a:avLst/>
          </a:prstGeom>
        </p:spPr>
      </p:pic>
      <p:pic>
        <p:nvPicPr>
          <p:cNvPr id="8" name="Kuva 7" descr="Kuva, joka sisältää kohteen ulko, ranta, luonto&#10;&#10;Kuvaus luotu automaattisesti">
            <a:extLst>
              <a:ext uri="{FF2B5EF4-FFF2-40B4-BE49-F238E27FC236}">
                <a16:creationId xmlns:a16="http://schemas.microsoft.com/office/drawing/2014/main" id="{CA393F5D-3015-4F36-8059-808FC2BC4E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760" y="3886189"/>
            <a:ext cx="7254240" cy="2351889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4BA1184B-260F-4897-BE21-250D760A7F75}"/>
              </a:ext>
            </a:extLst>
          </p:cNvPr>
          <p:cNvSpPr txBox="1"/>
          <p:nvPr/>
        </p:nvSpPr>
        <p:spPr>
          <a:xfrm>
            <a:off x="4419600" y="6317218"/>
            <a:ext cx="5257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 algn="l">
              <a:buNone/>
            </a:pPr>
            <a:r>
              <a:rPr lang="en-US" sz="1400" dirty="0">
                <a:latin typeface="Abadi Extra Light" panose="020B0604020202020204" pitchFamily="34" charset="0"/>
              </a:rPr>
              <a:t>Kuva: Unsplash.com/ John McArthur</a:t>
            </a:r>
          </a:p>
        </p:txBody>
      </p:sp>
    </p:spTree>
    <p:extLst>
      <p:ext uri="{BB962C8B-B14F-4D97-AF65-F5344CB8AC3E}">
        <p14:creationId xmlns:p14="http://schemas.microsoft.com/office/powerpoint/2010/main" val="73525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F9972C7-9678-481A-8829-A467C2956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73" y="196746"/>
            <a:ext cx="5775850" cy="1155805"/>
          </a:xfrm>
        </p:spPr>
        <p:txBody>
          <a:bodyPr>
            <a:noAutofit/>
          </a:bodyPr>
          <a:lstStyle/>
          <a:p>
            <a:r>
              <a:rPr lang="fi-FI" sz="3600" b="1" dirty="0">
                <a:solidFill>
                  <a:srgbClr val="7030A0"/>
                </a:solidFill>
              </a:rPr>
              <a:t>Ympäristöaltisteet aiheuttavat suoria terveysvaikutuksia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9328E79-08AB-4F11-B39D-9D11D1CB26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6988" y="1476376"/>
            <a:ext cx="5172074" cy="51848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400" b="1" dirty="0"/>
              <a:t>Esimerkkejä terveyshaittoja aiheuttavista </a:t>
            </a:r>
            <a:r>
              <a:rPr lang="fi-FI" sz="2400" b="1" u="sng" dirty="0" err="1"/>
              <a:t>altisteista</a:t>
            </a:r>
            <a:endParaRPr lang="fi-FI" sz="2400" b="1" u="sng" dirty="0"/>
          </a:p>
          <a:p>
            <a:pPr marL="0" indent="0" algn="ctr">
              <a:buNone/>
            </a:pPr>
            <a:endParaRPr lang="fi-FI" sz="800" dirty="0"/>
          </a:p>
          <a:p>
            <a:pPr marL="0" indent="0">
              <a:buNone/>
            </a:pPr>
            <a:r>
              <a:rPr lang="fi-FI" sz="2000" b="1" dirty="0"/>
              <a:t>Fysikaaliset</a:t>
            </a:r>
          </a:p>
          <a:p>
            <a:r>
              <a:rPr lang="fi-FI" sz="2000" dirty="0"/>
              <a:t>melu, säteily, tärinä</a:t>
            </a:r>
          </a:p>
          <a:p>
            <a:r>
              <a:rPr lang="fi-FI" sz="2000" dirty="0"/>
              <a:t>kuumuus, kylmyys, ilman pienhiukkaset</a:t>
            </a:r>
            <a:endParaRPr lang="fi-FI" sz="2400" dirty="0"/>
          </a:p>
          <a:p>
            <a:pPr marL="0" indent="0">
              <a:buNone/>
            </a:pPr>
            <a:r>
              <a:rPr lang="fi-FI" sz="2000" b="1" dirty="0"/>
              <a:t>Kemialliset</a:t>
            </a:r>
          </a:p>
          <a:p>
            <a:r>
              <a:rPr lang="fi-FI" sz="2000" dirty="0"/>
              <a:t>kaasumaiset ilmansaasteet</a:t>
            </a:r>
          </a:p>
          <a:p>
            <a:r>
              <a:rPr lang="fi-FI" sz="2000" dirty="0"/>
              <a:t>työpaikalla tai kotona käytetyt kemikaalit</a:t>
            </a:r>
          </a:p>
          <a:p>
            <a:r>
              <a:rPr lang="fi-FI" sz="2000" dirty="0"/>
              <a:t>maalit, liuottimet</a:t>
            </a:r>
          </a:p>
          <a:p>
            <a:r>
              <a:rPr lang="fi-FI" sz="2000" dirty="0"/>
              <a:t>ympäristömyrkyt</a:t>
            </a:r>
          </a:p>
          <a:p>
            <a:pPr marL="0" indent="0">
              <a:buNone/>
            </a:pPr>
            <a:r>
              <a:rPr lang="fi-FI" sz="2000" b="1" dirty="0"/>
              <a:t>Biologiset</a:t>
            </a:r>
          </a:p>
          <a:p>
            <a:r>
              <a:rPr lang="fi-FI" sz="2000" dirty="0"/>
              <a:t>homeitiöt, siitepöly, mikrobit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607C513-4D79-461D-8177-BE12576A0C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76923" y="866774"/>
            <a:ext cx="6138173" cy="53101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400" b="1" dirty="0"/>
              <a:t>Altistus-vastesuhde</a:t>
            </a:r>
          </a:p>
          <a:p>
            <a:pPr>
              <a:buFontTx/>
              <a:buChar char="-"/>
            </a:pPr>
            <a:r>
              <a:rPr lang="fi-FI" sz="2000" dirty="0"/>
              <a:t>Kertoo, kuinka suuri annos on terveydelle vaarallinen</a:t>
            </a:r>
          </a:p>
          <a:p>
            <a:pPr>
              <a:buFontTx/>
              <a:buChar char="-"/>
            </a:pPr>
            <a:r>
              <a:rPr lang="fi-FI" sz="2000" dirty="0"/>
              <a:t>Usein: mitä suurempi on altistuminen, sitä suurempi on terveydelle koituva haitta</a:t>
            </a:r>
          </a:p>
          <a:p>
            <a:pPr>
              <a:buFontTx/>
              <a:buChar char="-"/>
            </a:pPr>
            <a:r>
              <a:rPr lang="fi-FI" sz="2000" dirty="0"/>
              <a:t>Toisinaan: vähäinen annos on terveydelle välttämätön, mutta suuri annos vaarantaa terveyden (esim. rasvaliukoiset vitamiinit)</a:t>
            </a:r>
          </a:p>
        </p:txBody>
      </p:sp>
      <p:pic>
        <p:nvPicPr>
          <p:cNvPr id="8" name="Kuva 7" descr="Kuva, joka sisältää kohteen henkilö, sisä, housut, poseeraaminen&#10;&#10;Kuvaus luotu automaattisesti">
            <a:extLst>
              <a:ext uri="{FF2B5EF4-FFF2-40B4-BE49-F238E27FC236}">
                <a16:creationId xmlns:a16="http://schemas.microsoft.com/office/drawing/2014/main" id="{B3D1861B-0A51-45E6-9C86-D20C93B16C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125" y="3429000"/>
            <a:ext cx="5644109" cy="3292683"/>
          </a:xfrm>
          <a:prstGeom prst="rect">
            <a:avLst/>
          </a:prstGeom>
        </p:spPr>
      </p:pic>
      <p:pic>
        <p:nvPicPr>
          <p:cNvPr id="9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6993C3A3-24C3-4728-871D-03BB3C49E5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3588" y="196746"/>
            <a:ext cx="1861424" cy="42893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FCD3C677-7065-4A06-8F85-468E8BCF95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1750" y="6308526"/>
            <a:ext cx="2000250" cy="514350"/>
          </a:xfrm>
          <a:prstGeom prst="rect">
            <a:avLst/>
          </a:prstGeom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id="{BF90538B-6E62-41D5-973A-D9B6116A7434}"/>
              </a:ext>
            </a:extLst>
          </p:cNvPr>
          <p:cNvSpPr txBox="1"/>
          <p:nvPr/>
        </p:nvSpPr>
        <p:spPr>
          <a:xfrm rot="16200000">
            <a:off x="8813207" y="3519794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 algn="l">
              <a:buNone/>
            </a:pPr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latin typeface="Abadi Extra Light" panose="020B0604020202020204" pitchFamily="34" charset="0"/>
              </a:rPr>
              <a:t> / Roselyn Tirado</a:t>
            </a:r>
          </a:p>
        </p:txBody>
      </p:sp>
    </p:spTree>
    <p:extLst>
      <p:ext uri="{BB962C8B-B14F-4D97-AF65-F5344CB8AC3E}">
        <p14:creationId xmlns:p14="http://schemas.microsoft.com/office/powerpoint/2010/main" val="3694612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6C34F29-ACFA-4AE5-8BC1-16F1783DF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196745"/>
            <a:ext cx="4905376" cy="1241529"/>
          </a:xfrm>
        </p:spPr>
        <p:txBody>
          <a:bodyPr>
            <a:normAutofit fontScale="90000"/>
          </a:bodyPr>
          <a:lstStyle/>
          <a:p>
            <a:r>
              <a:rPr lang="fi-FI" b="1" dirty="0">
                <a:solidFill>
                  <a:srgbClr val="7030A0"/>
                </a:solidFill>
              </a:rPr>
              <a:t>Epäsuorat eli välilliset terveysvaikutukset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5FBAE61-F9DF-49FE-AD62-472FE4627B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1475" y="1828801"/>
            <a:ext cx="4667250" cy="4676774"/>
          </a:xfrm>
        </p:spPr>
        <p:txBody>
          <a:bodyPr>
            <a:normAutofit/>
          </a:bodyPr>
          <a:lstStyle/>
          <a:p>
            <a:r>
              <a:rPr lang="fi-FI" dirty="0"/>
              <a:t>Ympäristön vaikutukset ovat usein epäsuoria.</a:t>
            </a:r>
          </a:p>
          <a:p>
            <a:r>
              <a:rPr lang="fi-FI" dirty="0"/>
              <a:t>Ne tapahtuvat välivaiheinen kautta.</a:t>
            </a:r>
          </a:p>
          <a:p>
            <a:r>
              <a:rPr lang="fi-FI" dirty="0"/>
              <a:t>Ne voivat olla mahdollisia tai todennäköisiä, mutta vaikutukset ovat yksilöllisiä ja tulevat usein viiveellä.</a:t>
            </a:r>
          </a:p>
          <a:p>
            <a:r>
              <a:rPr lang="fi-FI" dirty="0"/>
              <a:t>Niille ei voi laskea altistus-vastesuhdetta.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44A1510-96DE-48DA-8AFA-D5E57AD1D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76850" y="904876"/>
            <a:ext cx="6915149" cy="58007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400" b="1" dirty="0"/>
              <a:t>Esimerkki meluisan opiskeluympäristön mahdollisista epäsuorista vaikutuksista terveyteen</a:t>
            </a:r>
          </a:p>
          <a:p>
            <a:pPr marL="0" indent="0">
              <a:buNone/>
            </a:pPr>
            <a:r>
              <a:rPr lang="fi-FI" sz="2000" dirty="0"/>
              <a:t> </a:t>
            </a:r>
          </a:p>
          <a:p>
            <a:pPr marL="0" indent="0">
              <a:buNone/>
            </a:pPr>
            <a:endParaRPr lang="fi-FI" sz="2000" dirty="0"/>
          </a:p>
        </p:txBody>
      </p:sp>
      <p:graphicFrame>
        <p:nvGraphicFramePr>
          <p:cNvPr id="9" name="Kaaviokuva 8">
            <a:extLst>
              <a:ext uri="{FF2B5EF4-FFF2-40B4-BE49-F238E27FC236}">
                <a16:creationId xmlns:a16="http://schemas.microsoft.com/office/drawing/2014/main" id="{DAFD4274-8299-489D-B247-C41E5A565A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0971696"/>
              </p:ext>
            </p:extLst>
          </p:nvPr>
        </p:nvGraphicFramePr>
        <p:xfrm>
          <a:off x="5438776" y="1952625"/>
          <a:ext cx="6466236" cy="47086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5FD92F28-6828-47C1-A715-2DBABBA9C5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3588" y="196746"/>
            <a:ext cx="1861424" cy="428937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06150D2F-A8B4-46FC-8554-6A238BE1DA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91750" y="6308526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278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isällön paikkamerkki 5" descr="Kuva, joka sisältää kohteen henkilö, ulko, henkilöt, ruokapöytä&#10;&#10;Kuvaus luotu automaattisesti">
            <a:extLst>
              <a:ext uri="{FF2B5EF4-FFF2-40B4-BE49-F238E27FC236}">
                <a16:creationId xmlns:a16="http://schemas.microsoft.com/office/drawing/2014/main" id="{D2BCD41F-4DD3-4E44-B32F-D2424CD87AA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525"/>
          <a:stretch/>
        </p:blipFill>
        <p:spPr>
          <a:xfrm>
            <a:off x="4064001" y="10"/>
            <a:ext cx="8128000" cy="685799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F23F8A3-8FD7-4779-8323-FDC26BE99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859800" cy="6858478"/>
          </a:xfrm>
          <a:custGeom>
            <a:avLst/>
            <a:gdLst>
              <a:gd name="connsiteX0" fmla="*/ 7859800 w 7859800"/>
              <a:gd name="connsiteY0" fmla="*/ 6858478 h 6858478"/>
              <a:gd name="connsiteX1" fmla="*/ 435245 w 7859800"/>
              <a:gd name="connsiteY1" fmla="*/ 6858478 h 6858478"/>
              <a:gd name="connsiteX2" fmla="*/ 435505 w 7859800"/>
              <a:gd name="connsiteY2" fmla="*/ 6857916 h 6858478"/>
              <a:gd name="connsiteX3" fmla="*/ 0 w 7859800"/>
              <a:gd name="connsiteY3" fmla="*/ 6857916 h 6858478"/>
              <a:gd name="connsiteX4" fmla="*/ 0 w 7859800"/>
              <a:gd name="connsiteY4" fmla="*/ 0 h 6858478"/>
              <a:gd name="connsiteX5" fmla="*/ 3611620 w 7859800"/>
              <a:gd name="connsiteY5" fmla="*/ 0 h 6858478"/>
              <a:gd name="connsiteX6" fmla="*/ 4677848 w 7859800"/>
              <a:gd name="connsiteY6" fmla="*/ 0 h 6858478"/>
              <a:gd name="connsiteX7" fmla="*/ 4683425 w 7859800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59800" h="6858478">
                <a:moveTo>
                  <a:pt x="7859800" y="6858478"/>
                </a:moveTo>
                <a:lnTo>
                  <a:pt x="435245" y="6858478"/>
                </a:lnTo>
                <a:lnTo>
                  <a:pt x="435505" y="6857916"/>
                </a:lnTo>
                <a:lnTo>
                  <a:pt x="0" y="6857916"/>
                </a:lnTo>
                <a:lnTo>
                  <a:pt x="0" y="0"/>
                </a:lnTo>
                <a:lnTo>
                  <a:pt x="3611620" y="0"/>
                </a:lnTo>
                <a:lnTo>
                  <a:pt x="4677848" y="0"/>
                </a:lnTo>
                <a:lnTo>
                  <a:pt x="4683425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605C4CC-A25C-416F-8333-7CB7DC97D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431174" cy="6858478"/>
          </a:xfrm>
          <a:custGeom>
            <a:avLst/>
            <a:gdLst>
              <a:gd name="connsiteX0" fmla="*/ 7431174 w 7431174"/>
              <a:gd name="connsiteY0" fmla="*/ 6858478 h 6858478"/>
              <a:gd name="connsiteX1" fmla="*/ 6619 w 7431174"/>
              <a:gd name="connsiteY1" fmla="*/ 6858478 h 6858478"/>
              <a:gd name="connsiteX2" fmla="*/ 6879 w 7431174"/>
              <a:gd name="connsiteY2" fmla="*/ 6857916 h 6858478"/>
              <a:gd name="connsiteX3" fmla="*/ 0 w 7431174"/>
              <a:gd name="connsiteY3" fmla="*/ 6857916 h 6858478"/>
              <a:gd name="connsiteX4" fmla="*/ 0 w 7431174"/>
              <a:gd name="connsiteY4" fmla="*/ 0 h 6858478"/>
              <a:gd name="connsiteX5" fmla="*/ 3182994 w 7431174"/>
              <a:gd name="connsiteY5" fmla="*/ 0 h 6858478"/>
              <a:gd name="connsiteX6" fmla="*/ 4249222 w 7431174"/>
              <a:gd name="connsiteY6" fmla="*/ 0 h 6858478"/>
              <a:gd name="connsiteX7" fmla="*/ 4254799 w 7431174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31174" h="6858478">
                <a:moveTo>
                  <a:pt x="7431174" y="6858478"/>
                </a:moveTo>
                <a:lnTo>
                  <a:pt x="6619" y="6858478"/>
                </a:lnTo>
                <a:lnTo>
                  <a:pt x="6879" y="6857916"/>
                </a:lnTo>
                <a:lnTo>
                  <a:pt x="0" y="6857916"/>
                </a:lnTo>
                <a:lnTo>
                  <a:pt x="0" y="0"/>
                </a:lnTo>
                <a:lnTo>
                  <a:pt x="3182994" y="0"/>
                </a:lnTo>
                <a:lnTo>
                  <a:pt x="4249222" y="0"/>
                </a:lnTo>
                <a:lnTo>
                  <a:pt x="4254799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64D12F0-55AE-463E-A4AB-0FA810284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81281"/>
            <a:ext cx="6908800" cy="112775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 err="1"/>
              <a:t>Rakennettu</a:t>
            </a:r>
            <a:r>
              <a:rPr lang="en-US" sz="3600" dirty="0"/>
              <a:t> </a:t>
            </a:r>
            <a:r>
              <a:rPr lang="en-US" sz="3600" dirty="0" err="1"/>
              <a:t>ympäristö</a:t>
            </a:r>
            <a:r>
              <a:rPr lang="en-US" sz="3600" dirty="0"/>
              <a:t> </a:t>
            </a:r>
            <a:r>
              <a:rPr lang="en-US" sz="3600" dirty="0" err="1"/>
              <a:t>terveelliseksi</a:t>
            </a:r>
            <a:r>
              <a:rPr lang="en-US" sz="3600" dirty="0"/>
              <a:t> </a:t>
            </a:r>
            <a:r>
              <a:rPr lang="en-US" sz="3600" dirty="0" err="1"/>
              <a:t>suunnittelun</a:t>
            </a:r>
            <a:r>
              <a:rPr lang="en-US" sz="3600" dirty="0"/>
              <a:t> </a:t>
            </a:r>
            <a:r>
              <a:rPr lang="en-US" sz="3600" dirty="0" err="1"/>
              <a:t>avulla</a:t>
            </a:r>
            <a:endParaRPr lang="en-US" sz="36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C0F4460-870B-4350-B656-E0CEEBBF64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4320" y="1371601"/>
            <a:ext cx="4869180" cy="540511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/>
            <a:r>
              <a:rPr lang="en-US" sz="2400" dirty="0" err="1"/>
              <a:t>Hyvinvointia</a:t>
            </a:r>
            <a:r>
              <a:rPr lang="en-US" sz="2400" dirty="0"/>
              <a:t> </a:t>
            </a:r>
            <a:r>
              <a:rPr lang="en-US" sz="2400" dirty="0" err="1"/>
              <a:t>tukeva</a:t>
            </a:r>
            <a:r>
              <a:rPr lang="en-US" sz="2400" dirty="0"/>
              <a:t> </a:t>
            </a:r>
            <a:r>
              <a:rPr lang="en-US" sz="2400" dirty="0" err="1"/>
              <a:t>ympäristö</a:t>
            </a:r>
            <a:r>
              <a:rPr lang="en-US" sz="2400" dirty="0"/>
              <a:t> on </a:t>
            </a:r>
            <a:r>
              <a:rPr lang="en-US" sz="2400" dirty="0" err="1"/>
              <a:t>terveellinen</a:t>
            </a:r>
            <a:r>
              <a:rPr lang="en-US" sz="2400" dirty="0"/>
              <a:t>, </a:t>
            </a:r>
            <a:r>
              <a:rPr lang="en-US" sz="2400" dirty="0" err="1"/>
              <a:t>turvallinen</a:t>
            </a:r>
            <a:r>
              <a:rPr lang="en-US" sz="2400" dirty="0"/>
              <a:t> ja </a:t>
            </a:r>
            <a:r>
              <a:rPr lang="en-US" sz="2400" dirty="0" err="1"/>
              <a:t>viihtyisä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sz="2400" dirty="0" err="1"/>
              <a:t>Esimerkkejä</a:t>
            </a:r>
            <a:r>
              <a:rPr lang="en-US" sz="2400" dirty="0"/>
              <a:t> </a:t>
            </a:r>
            <a:r>
              <a:rPr lang="en-US" sz="2400" dirty="0" err="1"/>
              <a:t>hyvästä</a:t>
            </a:r>
            <a:r>
              <a:rPr lang="en-US" sz="2400" dirty="0"/>
              <a:t>  </a:t>
            </a:r>
            <a:r>
              <a:rPr lang="en-US" sz="2400" dirty="0" err="1"/>
              <a:t>kaupunkisuunnittelusta</a:t>
            </a:r>
            <a:endParaRPr lang="en-US" sz="2400" dirty="0"/>
          </a:p>
          <a:p>
            <a:r>
              <a:rPr lang="en-US" sz="2400" dirty="0" err="1"/>
              <a:t>Luontevat</a:t>
            </a:r>
            <a:r>
              <a:rPr lang="en-US" sz="2400" dirty="0"/>
              <a:t> </a:t>
            </a:r>
            <a:r>
              <a:rPr lang="en-US" sz="2400" dirty="0" err="1"/>
              <a:t>kohtaamispaikat</a:t>
            </a:r>
            <a:r>
              <a:rPr lang="en-US" sz="2400" dirty="0"/>
              <a:t> </a:t>
            </a:r>
            <a:r>
              <a:rPr lang="en-US" sz="2400" dirty="0" err="1"/>
              <a:t>lisäävät</a:t>
            </a:r>
            <a:r>
              <a:rPr lang="en-US" sz="2400" dirty="0"/>
              <a:t> </a:t>
            </a:r>
            <a:r>
              <a:rPr lang="en-US" sz="2400" dirty="0" err="1"/>
              <a:t>yhteisöllisyyttä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Turvalliset</a:t>
            </a:r>
            <a:r>
              <a:rPr lang="en-US" sz="2400" dirty="0"/>
              <a:t> </a:t>
            </a:r>
            <a:r>
              <a:rPr lang="en-US" sz="2400" dirty="0" err="1"/>
              <a:t>kävely</a:t>
            </a:r>
            <a:r>
              <a:rPr lang="en-US" sz="2400" dirty="0"/>
              <a:t>- ja </a:t>
            </a:r>
            <a:r>
              <a:rPr lang="en-US" sz="2400" dirty="0" err="1"/>
              <a:t>pyörätiet</a:t>
            </a:r>
            <a:r>
              <a:rPr lang="en-US" sz="2400" dirty="0"/>
              <a:t> </a:t>
            </a:r>
            <a:r>
              <a:rPr lang="en-US" sz="2400" dirty="0" err="1"/>
              <a:t>kannustavat</a:t>
            </a:r>
            <a:r>
              <a:rPr lang="en-US" sz="2400" dirty="0"/>
              <a:t> </a:t>
            </a:r>
            <a:r>
              <a:rPr lang="en-US" sz="2400" dirty="0" err="1"/>
              <a:t>hyötyliikuntaan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Monipuoliset</a:t>
            </a:r>
            <a:r>
              <a:rPr lang="en-US" sz="2400" dirty="0"/>
              <a:t> </a:t>
            </a:r>
            <a:r>
              <a:rPr lang="en-US" sz="2400" dirty="0" err="1"/>
              <a:t>lähiliikuntapaikat</a:t>
            </a:r>
            <a:r>
              <a:rPr lang="en-US" sz="2400" dirty="0"/>
              <a:t> ja </a:t>
            </a:r>
            <a:r>
              <a:rPr lang="en-US" sz="2400" dirty="0" err="1"/>
              <a:t>muut</a:t>
            </a:r>
            <a:r>
              <a:rPr lang="en-US" sz="2400" dirty="0"/>
              <a:t> </a:t>
            </a:r>
            <a:r>
              <a:rPr lang="en-US" sz="2400" dirty="0" err="1"/>
              <a:t>harrastusmahdollisuudet</a:t>
            </a:r>
            <a:r>
              <a:rPr lang="en-US" sz="2400" dirty="0"/>
              <a:t> </a:t>
            </a:r>
            <a:r>
              <a:rPr lang="en-US" sz="2400" dirty="0" err="1"/>
              <a:t>tarjoavat</a:t>
            </a:r>
            <a:r>
              <a:rPr lang="en-US" sz="2400" dirty="0"/>
              <a:t> </a:t>
            </a:r>
            <a:r>
              <a:rPr lang="en-US" sz="2400" dirty="0" err="1"/>
              <a:t>virikkeitä</a:t>
            </a:r>
            <a:r>
              <a:rPr lang="en-US" sz="2400" dirty="0"/>
              <a:t>.</a:t>
            </a:r>
          </a:p>
          <a:p>
            <a:pPr marL="0"/>
            <a:r>
              <a:rPr lang="en-US" sz="2400" dirty="0" err="1"/>
              <a:t>Viheralueet</a:t>
            </a:r>
            <a:r>
              <a:rPr lang="en-US" sz="2400" dirty="0"/>
              <a:t>  </a:t>
            </a:r>
            <a:r>
              <a:rPr lang="en-US" sz="2400" dirty="0" err="1"/>
              <a:t>lisäävät</a:t>
            </a:r>
            <a:r>
              <a:rPr lang="en-US" sz="2400" dirty="0"/>
              <a:t> </a:t>
            </a:r>
            <a:r>
              <a:rPr lang="en-US" sz="2400" dirty="0" err="1"/>
              <a:t>viihtyisyyttä</a:t>
            </a:r>
            <a:r>
              <a:rPr lang="en-US" sz="2400" dirty="0"/>
              <a:t>, </a:t>
            </a:r>
            <a:r>
              <a:rPr lang="en-US" sz="2400" dirty="0" err="1"/>
              <a:t>vaimentavat</a:t>
            </a:r>
            <a:r>
              <a:rPr lang="en-US" sz="2400" dirty="0"/>
              <a:t> </a:t>
            </a:r>
            <a:r>
              <a:rPr lang="en-US" sz="2400" dirty="0" err="1"/>
              <a:t>melua</a:t>
            </a:r>
            <a:r>
              <a:rPr lang="en-US" sz="2400" dirty="0"/>
              <a:t> ja </a:t>
            </a:r>
            <a:r>
              <a:rPr lang="en-US" sz="2400" dirty="0" err="1"/>
              <a:t>puhdistavat</a:t>
            </a:r>
            <a:r>
              <a:rPr lang="en-US" sz="2400" dirty="0"/>
              <a:t> </a:t>
            </a:r>
            <a:r>
              <a:rPr lang="en-US" sz="2400" dirty="0" err="1"/>
              <a:t>ilmaa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  <a:p>
            <a:endParaRPr lang="en-US" sz="1400" dirty="0"/>
          </a:p>
        </p:txBody>
      </p:sp>
      <p:pic>
        <p:nvPicPr>
          <p:cNvPr id="14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353F7503-A961-4702-8B94-0D3DBDDF8C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471" y="196746"/>
            <a:ext cx="1861424" cy="428937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10814324-CC80-460C-9361-72FE758EA9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7430" y="6146904"/>
            <a:ext cx="2000250" cy="514350"/>
          </a:xfrm>
          <a:prstGeom prst="rect">
            <a:avLst/>
          </a:prstGeom>
        </p:spPr>
      </p:pic>
      <p:sp>
        <p:nvSpPr>
          <p:cNvPr id="16" name="Tekstiruutu 15">
            <a:extLst>
              <a:ext uri="{FF2B5EF4-FFF2-40B4-BE49-F238E27FC236}">
                <a16:creationId xmlns:a16="http://schemas.microsoft.com/office/drawing/2014/main" id="{B02A1641-7A90-4F44-9DAF-CD6CA2C6C5E8}"/>
              </a:ext>
            </a:extLst>
          </p:cNvPr>
          <p:cNvSpPr txBox="1"/>
          <p:nvPr/>
        </p:nvSpPr>
        <p:spPr>
          <a:xfrm>
            <a:off x="6045200" y="6250190"/>
            <a:ext cx="6146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 algn="l">
              <a:buNone/>
            </a:pPr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latin typeface="Abadi Extra Light" panose="020B0604020202020204" pitchFamily="34" charset="0"/>
              </a:rPr>
              <a:t> / Kayleigh </a:t>
            </a:r>
            <a:r>
              <a:rPr lang="en-US" sz="1400" dirty="0" err="1">
                <a:latin typeface="Abadi Extra Light" panose="020B0604020202020204" pitchFamily="34" charset="0"/>
              </a:rPr>
              <a:t>Harringt</a:t>
            </a:r>
            <a:endParaRPr lang="en-US" sz="1400" dirty="0">
              <a:latin typeface="Abadi Extra Light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1978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634718E-EABF-408D-BE5C-F7506AA11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8400" y="35124"/>
            <a:ext cx="5298436" cy="72687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b="1" dirty="0" err="1"/>
              <a:t>Luonnonympäristö</a:t>
            </a:r>
            <a:endParaRPr lang="en-US" sz="3200" b="1" dirty="0"/>
          </a:p>
        </p:txBody>
      </p:sp>
      <p:pic>
        <p:nvPicPr>
          <p:cNvPr id="5" name="Sisällön paikkamerkki 5" descr="Kuva, joka sisältää kohteen ulko, vesi, maa, luonto&#10;&#10;Kuvaus luotu automaattisesti">
            <a:extLst>
              <a:ext uri="{FF2B5EF4-FFF2-40B4-BE49-F238E27FC236}">
                <a16:creationId xmlns:a16="http://schemas.microsoft.com/office/drawing/2014/main" id="{C4A4951E-E26C-4658-B0C5-70F78B994A8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2" r="-1" b="-1"/>
          <a:stretch/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B5735E2-11C6-4017-B69F-A306D75724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9520" y="1066800"/>
            <a:ext cx="5572756" cy="560832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b="1" dirty="0" err="1"/>
              <a:t>Fyysisiä</a:t>
            </a:r>
            <a:r>
              <a:rPr lang="en-US" sz="2400" b="1" dirty="0"/>
              <a:t> </a:t>
            </a:r>
            <a:r>
              <a:rPr lang="en-US" sz="2400" b="1" dirty="0" err="1"/>
              <a:t>terveysvaikutuksia</a:t>
            </a:r>
            <a:endParaRPr lang="en-US" sz="2400" b="1" dirty="0"/>
          </a:p>
          <a:p>
            <a:r>
              <a:rPr lang="en-US" sz="2000" dirty="0" err="1"/>
              <a:t>Stressihormonien</a:t>
            </a:r>
            <a:r>
              <a:rPr lang="en-US" sz="2000" dirty="0"/>
              <a:t> </a:t>
            </a:r>
            <a:r>
              <a:rPr lang="en-US" sz="2000" dirty="0" err="1"/>
              <a:t>määrä</a:t>
            </a:r>
            <a:r>
              <a:rPr lang="en-US" sz="2000" dirty="0"/>
              <a:t> </a:t>
            </a:r>
            <a:r>
              <a:rPr lang="en-US" sz="2000" dirty="0" err="1"/>
              <a:t>vähenee</a:t>
            </a:r>
            <a:endParaRPr lang="en-US" sz="2000" dirty="0"/>
          </a:p>
          <a:p>
            <a:r>
              <a:rPr lang="en-US" sz="2000" dirty="0" err="1"/>
              <a:t>Verenpaine</a:t>
            </a:r>
            <a:r>
              <a:rPr lang="en-US" sz="2000" dirty="0"/>
              <a:t> </a:t>
            </a:r>
            <a:r>
              <a:rPr lang="en-US" sz="2000" dirty="0" err="1"/>
              <a:t>laskee</a:t>
            </a:r>
            <a:endParaRPr lang="en-US" sz="2000" dirty="0"/>
          </a:p>
          <a:p>
            <a:r>
              <a:rPr lang="en-US" sz="2000" dirty="0" err="1"/>
              <a:t>Vastustuskyky</a:t>
            </a:r>
            <a:r>
              <a:rPr lang="en-US" sz="2000" dirty="0"/>
              <a:t> </a:t>
            </a:r>
            <a:r>
              <a:rPr lang="en-US" sz="2000" dirty="0" err="1"/>
              <a:t>paranee</a:t>
            </a:r>
            <a:endParaRPr lang="en-US" sz="2000" dirty="0"/>
          </a:p>
          <a:p>
            <a:r>
              <a:rPr lang="en-US" sz="2000" dirty="0" err="1"/>
              <a:t>Kunto</a:t>
            </a:r>
            <a:r>
              <a:rPr lang="en-US" sz="2000" dirty="0"/>
              <a:t> </a:t>
            </a:r>
            <a:r>
              <a:rPr lang="en-US" sz="2000" dirty="0" err="1"/>
              <a:t>kohoaa</a:t>
            </a:r>
            <a:endParaRPr lang="en-US" sz="2000" dirty="0"/>
          </a:p>
          <a:p>
            <a:pPr marL="0" indent="0">
              <a:buNone/>
            </a:pPr>
            <a:r>
              <a:rPr lang="en-US" sz="2400" b="1" dirty="0" err="1"/>
              <a:t>Psyykkisiä</a:t>
            </a:r>
            <a:r>
              <a:rPr lang="en-US" sz="2400" b="1" dirty="0"/>
              <a:t> </a:t>
            </a:r>
            <a:r>
              <a:rPr lang="en-US" sz="2400" b="1" dirty="0" err="1"/>
              <a:t>terveysvaikutuksia</a:t>
            </a:r>
            <a:endParaRPr lang="en-US" sz="2400" b="1" dirty="0"/>
          </a:p>
          <a:p>
            <a:r>
              <a:rPr lang="en-US" sz="2000" dirty="0" err="1"/>
              <a:t>Mieli</a:t>
            </a:r>
            <a:r>
              <a:rPr lang="en-US" sz="2000" dirty="0"/>
              <a:t> </a:t>
            </a:r>
            <a:r>
              <a:rPr lang="en-US" sz="2000" dirty="0" err="1"/>
              <a:t>rauhoittuu</a:t>
            </a:r>
            <a:r>
              <a:rPr lang="en-US" sz="2000" dirty="0"/>
              <a:t> ja </a:t>
            </a:r>
            <a:r>
              <a:rPr lang="en-US" sz="2000" dirty="0" err="1"/>
              <a:t>virkistyy</a:t>
            </a:r>
            <a:endParaRPr lang="en-US" sz="2000" dirty="0"/>
          </a:p>
          <a:p>
            <a:r>
              <a:rPr lang="en-US" sz="2000" dirty="0" err="1"/>
              <a:t>Luovuus</a:t>
            </a:r>
            <a:r>
              <a:rPr lang="en-US" sz="2000" dirty="0"/>
              <a:t> </a:t>
            </a:r>
            <a:r>
              <a:rPr lang="en-US" sz="2000" dirty="0" err="1"/>
              <a:t>paranee</a:t>
            </a:r>
            <a:endParaRPr lang="en-US" sz="2000" dirty="0"/>
          </a:p>
          <a:p>
            <a:pPr marL="0" indent="0">
              <a:buNone/>
            </a:pPr>
            <a:r>
              <a:rPr lang="en-US" sz="2400" b="1" dirty="0" err="1"/>
              <a:t>Sosiaalisia</a:t>
            </a:r>
            <a:r>
              <a:rPr lang="en-US" sz="2400" b="1" dirty="0"/>
              <a:t> </a:t>
            </a:r>
            <a:r>
              <a:rPr lang="en-US" sz="2400" b="1" dirty="0" err="1"/>
              <a:t>terveysvaikutuksia</a:t>
            </a:r>
            <a:endParaRPr lang="en-US" sz="2400" b="1" dirty="0"/>
          </a:p>
          <a:p>
            <a:r>
              <a:rPr lang="en-US" sz="2000" dirty="0" err="1"/>
              <a:t>Yhteiset</a:t>
            </a:r>
            <a:r>
              <a:rPr lang="en-US" sz="2000" dirty="0"/>
              <a:t> </a:t>
            </a:r>
            <a:r>
              <a:rPr lang="en-US" sz="2000" dirty="0" err="1"/>
              <a:t>elämykset</a:t>
            </a:r>
            <a:r>
              <a:rPr lang="en-US" sz="2000" dirty="0"/>
              <a:t> </a:t>
            </a:r>
            <a:r>
              <a:rPr lang="en-US" sz="2000" dirty="0" err="1"/>
              <a:t>lujittavat</a:t>
            </a:r>
            <a:r>
              <a:rPr lang="en-US" sz="2000" dirty="0"/>
              <a:t> </a:t>
            </a:r>
            <a:r>
              <a:rPr lang="en-US" sz="2000" dirty="0" err="1"/>
              <a:t>yhteisöllistyyttä</a:t>
            </a:r>
            <a:endParaRPr lang="en-US" sz="2000" dirty="0"/>
          </a:p>
          <a:p>
            <a:pPr marL="0" indent="0">
              <a:buNone/>
            </a:pPr>
            <a:r>
              <a:rPr lang="en-US" sz="2400" b="1" dirty="0" err="1"/>
              <a:t>Henkisiä</a:t>
            </a:r>
            <a:r>
              <a:rPr lang="en-US" sz="2400" b="1" dirty="0"/>
              <a:t> </a:t>
            </a:r>
            <a:r>
              <a:rPr lang="en-US" sz="2400" b="1" dirty="0" err="1"/>
              <a:t>terveysvaikutuksia</a:t>
            </a:r>
            <a:r>
              <a:rPr lang="en-US" sz="2400" b="1" dirty="0"/>
              <a:t> </a:t>
            </a:r>
          </a:p>
          <a:p>
            <a:r>
              <a:rPr lang="en-US" sz="2000" dirty="0" err="1"/>
              <a:t>Luonnon</a:t>
            </a:r>
            <a:r>
              <a:rPr lang="en-US" sz="2000" dirty="0"/>
              <a:t> </a:t>
            </a:r>
            <a:r>
              <a:rPr lang="en-US" sz="2000" dirty="0" err="1"/>
              <a:t>arvostaminen</a:t>
            </a:r>
            <a:r>
              <a:rPr lang="en-US" sz="2000" dirty="0"/>
              <a:t> </a:t>
            </a:r>
            <a:r>
              <a:rPr lang="en-US" sz="2000" dirty="0" err="1"/>
              <a:t>vahvistuu</a:t>
            </a:r>
            <a:endParaRPr lang="en-US" sz="2000" dirty="0"/>
          </a:p>
          <a:p>
            <a:endParaRPr lang="en-US" sz="2000" dirty="0"/>
          </a:p>
          <a:p>
            <a:endParaRPr lang="en-US" sz="1300" dirty="0"/>
          </a:p>
        </p:txBody>
      </p:sp>
      <p:pic>
        <p:nvPicPr>
          <p:cNvPr id="11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3D124F22-C273-4F5E-95A9-EC55BFE581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704" y="182880"/>
            <a:ext cx="1861424" cy="428937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FBB3C890-258F-4B55-8E23-FD06112363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1750" y="6308526"/>
            <a:ext cx="2000250" cy="514350"/>
          </a:xfrm>
          <a:prstGeom prst="rect">
            <a:avLst/>
          </a:prstGeom>
        </p:spPr>
      </p:pic>
      <p:sp>
        <p:nvSpPr>
          <p:cNvPr id="16" name="Tekstiruutu 15">
            <a:extLst>
              <a:ext uri="{FF2B5EF4-FFF2-40B4-BE49-F238E27FC236}">
                <a16:creationId xmlns:a16="http://schemas.microsoft.com/office/drawing/2014/main" id="{30275DC4-A90E-4FDE-9DAE-C843E0B6B642}"/>
              </a:ext>
            </a:extLst>
          </p:cNvPr>
          <p:cNvSpPr txBox="1"/>
          <p:nvPr/>
        </p:nvSpPr>
        <p:spPr>
          <a:xfrm>
            <a:off x="5586412" y="6367343"/>
            <a:ext cx="60959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 algn="l">
              <a:buNone/>
            </a:pPr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latin typeface="Abadi Extra Light" panose="020B0604020202020204" pitchFamily="34" charset="0"/>
              </a:rPr>
              <a:t> / Kalen Emsley</a:t>
            </a:r>
          </a:p>
        </p:txBody>
      </p:sp>
    </p:spTree>
    <p:extLst>
      <p:ext uri="{BB962C8B-B14F-4D97-AF65-F5344CB8AC3E}">
        <p14:creationId xmlns:p14="http://schemas.microsoft.com/office/powerpoint/2010/main" val="34378568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FA0A3B0D7763A428C603A9965B631F3" ma:contentTypeVersion="9" ma:contentTypeDescription="Luo uusi asiakirja." ma:contentTypeScope="" ma:versionID="11aae025ef4b50ca47d04dba1f9b272f">
  <xsd:schema xmlns:xsd="http://www.w3.org/2001/XMLSchema" xmlns:xs="http://www.w3.org/2001/XMLSchema" xmlns:p="http://schemas.microsoft.com/office/2006/metadata/properties" xmlns:ns2="48e8df33-a090-4ce7-a58b-5234ff1e67e3" targetNamespace="http://schemas.microsoft.com/office/2006/metadata/properties" ma:root="true" ma:fieldsID="6f55aa53dfa803f3d95ab3057799e453" ns2:_="">
    <xsd:import namespace="48e8df33-a090-4ce7-a58b-5234ff1e67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e8df33-a090-4ce7-a58b-5234ff1e67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5D4E146-81E1-4B98-AA15-BA7DA6FA7050}">
  <ds:schemaRefs>
    <ds:schemaRef ds:uri="http://schemas.microsoft.com/office/2006/metadata/properties"/>
    <ds:schemaRef ds:uri="48e8df33-a090-4ce7-a58b-5234ff1e67e3"/>
    <ds:schemaRef ds:uri="http://schemas.microsoft.com/office/infopath/2007/PartnerControls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086BB259-E9B3-4C61-B53C-27DD81BAAB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e8df33-a090-4ce7-a58b-5234ff1e67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186B66A-15B7-406A-9472-A5D1C8AB1DC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1010</TotalTime>
  <Words>558</Words>
  <Application>Microsoft Office PowerPoint</Application>
  <PresentationFormat>Laajakuva</PresentationFormat>
  <Paragraphs>134</Paragraphs>
  <Slides>12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7" baseType="lpstr">
      <vt:lpstr>Abadi Extra Light</vt:lpstr>
      <vt:lpstr>Arial</vt:lpstr>
      <vt:lpstr>Calibri</vt:lpstr>
      <vt:lpstr>Calibri Light</vt:lpstr>
      <vt:lpstr>Office-teema</vt:lpstr>
      <vt:lpstr>Elinympäristöjen terveellisyys</vt:lpstr>
      <vt:lpstr>Fyysinen ympäristö</vt:lpstr>
      <vt:lpstr>Psykososiaalinen ympäristö</vt:lpstr>
      <vt:lpstr>Toiminnallinen ympäristö = fyysinen + psykososiaalinen ympäristö</vt:lpstr>
      <vt:lpstr>Ympäristön vaikutukset terveyteen voivat olla</vt:lpstr>
      <vt:lpstr>Ympäristöaltisteet aiheuttavat suoria terveysvaikutuksia</vt:lpstr>
      <vt:lpstr>Epäsuorat eli välilliset terveysvaikutukset</vt:lpstr>
      <vt:lpstr>Rakennettu ympäristö terveelliseksi suunnittelun avulla</vt:lpstr>
      <vt:lpstr>Luonnonympäristö</vt:lpstr>
      <vt:lpstr>Parhaimmillaan psykososiaalinen ympäristö vahvistaa voimavaroja</vt:lpstr>
      <vt:lpstr>Esteetön ympäristö lisää toimintamahdollisuuksia</vt:lpstr>
      <vt:lpstr>Hyvin toimiva yhteiskunta tarjoaa puitteet terveydelle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Paula</dc:creator>
  <cp:lastModifiedBy>Rautarae Anna</cp:lastModifiedBy>
  <cp:revision>48</cp:revision>
  <dcterms:created xsi:type="dcterms:W3CDTF">2021-10-14T13:44:28Z</dcterms:created>
  <dcterms:modified xsi:type="dcterms:W3CDTF">2025-10-23T14:57:41Z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0x010100BFA0A3B0D7763A428C603A9965B631F3</vt:lpwstr>
  </property>
</Properties>
</file>