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5E233-0624-45A9-9C12-AFAF19277012}" v="36" dt="2025-12-02T08:44:02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507208-22A6-69D0-0228-EB61D498B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F13B05-602C-6276-38C5-CEDBDD07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ADA8EC-20D5-06F9-35FA-F97FACDD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576AD1-8956-66D0-2C36-32DA083C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4CC679-CDF8-F61D-D53C-A6D06185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83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A412C-A691-5877-0A5A-DA5643E5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B32236-9C8F-11D8-7142-547737E0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785CE5-1A51-40E9-9B7A-7AAD1BA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7EB331-FB35-2687-CDC1-A85A7DE7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475700-EC6A-CE40-3C9C-923DB141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2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72A56F5-6293-A4F3-8DC8-A98457AD1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167E72B-B3F0-7F2F-B4CB-E7523043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1655BD-E8B9-E1CA-F7A5-635276A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59EAF-84B9-6E8F-C3C8-98811ED2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CB7175-4D19-1612-A66F-312CA3DC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8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E5654-F456-218B-8A95-331591CC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D82AEF-99C8-49B1-C4C5-BA64E934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33D96B-6DD3-2933-C183-077D25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CDA46-B152-EE39-A682-B20CB54D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17A834-F082-F235-06B6-0014974F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9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43644-E82B-3FF8-2954-91DEA621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294D66-6841-41F6-B647-BF315349B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971DA9-9FAB-D6F8-7DFE-3F343B1A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CE693B-6A8B-AEBB-13AE-14D54FE9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2CE084-60D7-327B-F53A-5E91D239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0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3A735-FAB5-6BD1-A6D2-582457B6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0A5A43-205E-5531-B15A-2857D91B8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98EE3A-72D5-59FA-8CD2-8B6BF8FE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A5AEAA-4A7B-D8C0-B393-441BE478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EEEAB1-2947-290A-E92F-73D842FA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1E61BE-1F64-973B-9FE8-9A37703B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8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4025C-DB7E-C844-737B-D9CABD0B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D28ACA-64BF-8022-0656-673B175B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7FE1B7-8118-F8EB-1001-0DB84DA6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BA0B4D-16CA-34AA-A962-4340EAE60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BFCEF9-F204-1D6A-668A-A10A9D15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7987981-3B7E-44B8-A575-E9BEA984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73A367-A705-08C4-1354-12493EE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41EAB43-15E5-EC4C-DC6F-25687150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20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26F45-D702-A6A4-EB45-D9EBC16F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B60981-36E6-2CDA-9F2E-7DE1F9B9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17BBBD-9756-A0A7-9CED-4C7243D8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464509-5031-936D-7F24-118BCD72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57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5F2B05-1216-0F38-97C0-8103B15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97E1AA-38FC-FB34-B046-AF4C2CA2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5778A3-B3D5-9BAE-9523-22CC4F6F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7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8C262-54C1-1C50-5BBA-E77B1D9D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06D202-0535-961F-E123-16E8CAFD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C2A18C-58E8-C1D8-D62D-8C9B1680E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A9803D-26E4-E0E3-D81B-8C13CA86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33A7EE-CEF8-3DD1-9156-0C956192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153BB5-A47A-DD00-0464-7C7290FB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53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3B1723-79BE-4345-5406-0CEFD2AC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C844FCF-1E03-D3BE-4EBA-620A3DBB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13AA3E-099B-47DC-4C0D-14FBD3EFA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EAFCB0-B4B0-207E-187C-B4C68955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20D493-D7FC-B198-729C-004C88D8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83A006-C2B9-5C91-EFC0-9F015951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87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4BE1E27-5E8E-E64B-FC0D-19A220F5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19D954-8C2B-C38F-2D17-01E7276F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8D6837-9620-8B05-ABDA-9749B853F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921C0-F615-434B-BE01-0FD8F64F12C3}" type="datetimeFigureOut">
              <a:rPr lang="fi-FI" smtClean="0"/>
              <a:t>1.12.2025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B57986-A152-747F-3CFE-E7369C6ED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33D9D7-B9C3-E78C-6E2D-A6F845FE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F5EB3-F514-4502-85E8-53B22EA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83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2" name="Rectangle 1081">
            <a:extLst>
              <a:ext uri="{FF2B5EF4-FFF2-40B4-BE49-F238E27FC236}">
                <a16:creationId xmlns:a16="http://schemas.microsoft.com/office/drawing/2014/main" id="{FA28AA74-07C1-441C-AFDB-3FEA62C3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D6990D-E4A1-5F70-DC56-9DCFD306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98" y="1104156"/>
            <a:ext cx="3365097" cy="4333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TEKSTIILITYÖ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EF06F0A-AE6E-7310-CA7C-66F24474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r="2" b="7094"/>
          <a:stretch>
            <a:fillRect/>
          </a:stretch>
        </p:blipFill>
        <p:spPr bwMode="auto">
          <a:xfrm>
            <a:off x="4662597" y="-2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15098B-9C8A-202A-00D9-9292745D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 b="-3"/>
          <a:stretch>
            <a:fillRect/>
          </a:stretch>
        </p:blipFill>
        <p:spPr bwMode="auto">
          <a:xfrm>
            <a:off x="7233039" y="-2446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yalty-Free photo: Close-up photography of green knit textile | PickPik">
            <a:extLst>
              <a:ext uri="{FF2B5EF4-FFF2-40B4-BE49-F238E27FC236}">
                <a16:creationId xmlns:a16="http://schemas.microsoft.com/office/drawing/2014/main" id="{9DFA96AA-97C0-AE1E-B2C1-0F6F738C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r="2" b="2"/>
          <a:stretch>
            <a:fillRect/>
          </a:stretch>
        </p:blipFill>
        <p:spPr bwMode="auto">
          <a:xfrm>
            <a:off x="9803480" y="-10223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cramé Knots for Beginners: Step-by-Step Guide – Hobbii">
            <a:extLst>
              <a:ext uri="{FF2B5EF4-FFF2-40B4-BE49-F238E27FC236}">
                <a16:creationId xmlns:a16="http://schemas.microsoft.com/office/drawing/2014/main" id="{079515CE-9323-D586-FE15-BE68593D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5" b="11586"/>
          <a:stretch>
            <a:fillRect/>
          </a:stretch>
        </p:blipFill>
        <p:spPr bwMode="auto">
          <a:xfrm>
            <a:off x="4657342" y="2400151"/>
            <a:ext cx="3330225" cy="20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Sew A Hoodie With Free Pattern">
            <a:extLst>
              <a:ext uri="{FF2B5EF4-FFF2-40B4-BE49-F238E27FC236}">
                <a16:creationId xmlns:a16="http://schemas.microsoft.com/office/drawing/2014/main" id="{56CFB5BC-CAB1-98E8-9586-1C3F68AD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1" b="34705"/>
          <a:stretch>
            <a:fillRect/>
          </a:stretch>
        </p:blipFill>
        <p:spPr bwMode="auto">
          <a:xfrm>
            <a:off x="4653627" y="4628909"/>
            <a:ext cx="3324552" cy="22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henkilö, punonta, Kangaspuu, sisä-&#10;&#10;Tekoälyn generoima sisältö voi olla virheellistä.">
            <a:extLst>
              <a:ext uri="{FF2B5EF4-FFF2-40B4-BE49-F238E27FC236}">
                <a16:creationId xmlns:a16="http://schemas.microsoft.com/office/drawing/2014/main" id="{2D87E466-236E-5C83-ED81-91698DF78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44" b="2"/>
          <a:stretch>
            <a:fillRect/>
          </a:stretch>
        </p:blipFill>
        <p:spPr>
          <a:xfrm rot="5400000">
            <a:off x="7952379" y="2630808"/>
            <a:ext cx="4457850" cy="3996536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10EAF56F-3836-2D16-4863-F62FFD1E1F1A}"/>
              </a:ext>
            </a:extLst>
          </p:cNvPr>
          <p:cNvSpPr txBox="1"/>
          <p:nvPr/>
        </p:nvSpPr>
        <p:spPr>
          <a:xfrm>
            <a:off x="181155" y="1104155"/>
            <a:ext cx="42676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Käsityön opiskeluun kuuluu tuotteen tai teoksen suunnittelu ja valmistus. </a:t>
            </a:r>
          </a:p>
          <a:p>
            <a:endParaRPr lang="fi-FI" dirty="0"/>
          </a:p>
          <a:p>
            <a:r>
              <a:rPr lang="fi-FI" dirty="0"/>
              <a:t>Oppiaineessa kehitetään avaruudellista hahmottamista, tuntoaistia, motorisia taitoja, luovuutta ja suunnitteluosaamista. </a:t>
            </a:r>
          </a:p>
          <a:p>
            <a:endParaRPr lang="fi-FI" dirty="0"/>
          </a:p>
          <a:p>
            <a:r>
              <a:rPr lang="fi-FI" dirty="0"/>
              <a:t>Käytössäsi ovat tekstiilityön menetelmät ja materiaalit.</a:t>
            </a:r>
          </a:p>
          <a:p>
            <a:endParaRPr lang="fi-FI" dirty="0"/>
          </a:p>
          <a:p>
            <a:r>
              <a:rPr lang="fi-FI" dirty="0"/>
              <a:t>Tehdään uutta ja korjataan ja uudistetaan vanhaa.</a:t>
            </a:r>
          </a:p>
          <a:p>
            <a:endParaRPr lang="fi-FI" dirty="0"/>
          </a:p>
          <a:p>
            <a:r>
              <a:rPr lang="fi-FI" dirty="0"/>
              <a:t>Työt suunnitellaan opettajan kanssa niin, että opit monipuolisesti uutta.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1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C4334-D3DF-2834-9442-8FBCEB4E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C79477-2E7E-B01A-3757-A1B1A128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280235"/>
            <a:ext cx="4789763" cy="166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KUVATAIDE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Kuva 2" descr="Kuva, joka sisältää kohteen luonnos, maalaus, kuvitus, pöllö&#10;&#10;Kuvaus luotu automaattisesti">
            <a:extLst>
              <a:ext uri="{FF2B5EF4-FFF2-40B4-BE49-F238E27FC236}">
                <a16:creationId xmlns:a16="http://schemas.microsoft.com/office/drawing/2014/main" id="{1012A27B-21C5-110B-20CF-4A9446A27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-4"/>
          <a:stretch>
            <a:fillRect/>
          </a:stretch>
        </p:blipFill>
        <p:spPr>
          <a:xfrm rot="5400000">
            <a:off x="-454884" y="454884"/>
            <a:ext cx="3912891" cy="3003123"/>
          </a:xfrm>
          <a:prstGeom prst="rect">
            <a:avLst/>
          </a:prstGeom>
        </p:spPr>
      </p:pic>
      <p:pic>
        <p:nvPicPr>
          <p:cNvPr id="6" name="Kuvan paikkamerkki 146">
            <a:extLst>
              <a:ext uri="{FF2B5EF4-FFF2-40B4-BE49-F238E27FC236}">
                <a16:creationId xmlns:a16="http://schemas.microsoft.com/office/drawing/2014/main" id="{E8E9A312-3437-EA42-6AD2-6066A40A0E79}"/>
              </a:ext>
            </a:extLst>
          </p:cNvPr>
          <p:cNvPicPr>
            <a:picLocks/>
          </p:cNvPicPr>
          <p:nvPr/>
        </p:nvPicPr>
        <p:blipFill>
          <a:blip r:embed="rId3"/>
          <a:srcRect t="5509" r="-3" b="2641"/>
          <a:stretch>
            <a:fillRect/>
          </a:stretch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5" name="Kuvan paikkamerkki 148">
            <a:extLst>
              <a:ext uri="{FF2B5EF4-FFF2-40B4-BE49-F238E27FC236}">
                <a16:creationId xmlns:a16="http://schemas.microsoft.com/office/drawing/2014/main" id="{8811D002-B4C3-EED0-086A-3C05F4B4E917}"/>
              </a:ext>
            </a:extLst>
          </p:cNvPr>
          <p:cNvPicPr>
            <a:picLocks/>
          </p:cNvPicPr>
          <p:nvPr/>
        </p:nvPicPr>
        <p:blipFill>
          <a:blip r:embed="rId4"/>
          <a:srcRect t="16283" r="-2" b="14106"/>
          <a:stretch>
            <a:fillRect/>
          </a:stretch>
        </p:blipFill>
        <p:spPr>
          <a:xfrm rot="21600000"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12" name="Kuva 11" descr="Kuva, joka sisältää kohteen kello, maalaus, Asetelmavalokuvaus, asetelmamaalaus&#10;&#10;Tekoälyn generoima sisältö voi olla virheellistä.">
            <a:extLst>
              <a:ext uri="{FF2B5EF4-FFF2-40B4-BE49-F238E27FC236}">
                <a16:creationId xmlns:a16="http://schemas.microsoft.com/office/drawing/2014/main" id="{AB37C361-3D64-CC93-7F1B-6BC437A65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5" r="15618" b="-4"/>
          <a:stretch>
            <a:fillRect/>
          </a:stretch>
        </p:blipFill>
        <p:spPr>
          <a:xfrm rot="5400000">
            <a:off x="3660746" y="1914566"/>
            <a:ext cx="2055326" cy="3016307"/>
          </a:xfrm>
          <a:prstGeom prst="rect">
            <a:avLst/>
          </a:prstGeom>
        </p:spPr>
      </p:pic>
      <p:pic>
        <p:nvPicPr>
          <p:cNvPr id="4" name="Kuva 3" descr="Kuva, joka sisältää kohteen luonnos, taide, piirros, Painanta&#10;&#10;Kuvaus luotu automaattisesti">
            <a:extLst>
              <a:ext uri="{FF2B5EF4-FFF2-40B4-BE49-F238E27FC236}">
                <a16:creationId xmlns:a16="http://schemas.microsoft.com/office/drawing/2014/main" id="{FDE6354C-4F98-D594-3E69-9886B1E6F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0" b="-4"/>
          <a:stretch>
            <a:fillRect/>
          </a:stretch>
        </p:blipFill>
        <p:spPr>
          <a:xfrm rot="5400000">
            <a:off x="3574028" y="4235465"/>
            <a:ext cx="2228765" cy="301630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73997B4-9872-6C87-FFB3-7B2790EE4192}"/>
              </a:ext>
            </a:extLst>
          </p:cNvPr>
          <p:cNvSpPr txBox="1"/>
          <p:nvPr/>
        </p:nvSpPr>
        <p:spPr>
          <a:xfrm>
            <a:off x="6564019" y="1458686"/>
            <a:ext cx="4789763" cy="5007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err="1"/>
              <a:t>Kuvataide</a:t>
            </a:r>
            <a:r>
              <a:rPr lang="en-US" sz="2400" dirty="0"/>
              <a:t> </a:t>
            </a:r>
            <a:r>
              <a:rPr lang="en-US" sz="2400" dirty="0" err="1"/>
              <a:t>valinnaisaineena</a:t>
            </a:r>
            <a:r>
              <a:rPr lang="en-US" sz="2400" dirty="0"/>
              <a:t> </a:t>
            </a:r>
            <a:r>
              <a:rPr lang="en-US" sz="2400" dirty="0" err="1"/>
              <a:t>antaa</a:t>
            </a:r>
            <a:r>
              <a:rPr lang="en-US" sz="2400" dirty="0"/>
              <a:t> </a:t>
            </a:r>
            <a:r>
              <a:rPr lang="en-US" sz="2400" dirty="0" err="1"/>
              <a:t>sinulle</a:t>
            </a:r>
            <a:r>
              <a:rPr lang="en-US" sz="2400" dirty="0"/>
              <a:t> </a:t>
            </a:r>
            <a:r>
              <a:rPr lang="en-US" sz="2400" dirty="0" err="1"/>
              <a:t>työkalut</a:t>
            </a:r>
            <a:r>
              <a:rPr lang="en-US" sz="2400" dirty="0"/>
              <a:t> </a:t>
            </a:r>
            <a:r>
              <a:rPr lang="en-US" sz="2400" dirty="0" err="1"/>
              <a:t>visuaaliseen</a:t>
            </a:r>
            <a:r>
              <a:rPr lang="en-US" sz="2400" dirty="0"/>
              <a:t> </a:t>
            </a:r>
            <a:r>
              <a:rPr lang="en-US" sz="2400" dirty="0" err="1"/>
              <a:t>ajatteluun</a:t>
            </a:r>
            <a:r>
              <a:rPr lang="en-US" sz="2400" dirty="0"/>
              <a:t> ja </a:t>
            </a:r>
            <a:r>
              <a:rPr lang="en-US" sz="2400" dirty="0" err="1"/>
              <a:t>tekemiseen</a:t>
            </a:r>
            <a:r>
              <a:rPr lang="en-US" sz="2400" dirty="0"/>
              <a:t>. </a:t>
            </a:r>
            <a:r>
              <a:rPr lang="en-US" sz="2400" dirty="0" err="1"/>
              <a:t>Pääset</a:t>
            </a:r>
            <a:r>
              <a:rPr lang="en-US" sz="2400" dirty="0"/>
              <a:t> </a:t>
            </a:r>
            <a:r>
              <a:rPr lang="en-US" sz="2400" dirty="0" err="1"/>
              <a:t>kokeilemaan</a:t>
            </a:r>
            <a:r>
              <a:rPr lang="en-US" sz="2400" dirty="0"/>
              <a:t> </a:t>
            </a:r>
            <a:r>
              <a:rPr lang="en-US" sz="2400" dirty="0" err="1"/>
              <a:t>erilaisia</a:t>
            </a:r>
            <a:r>
              <a:rPr lang="en-US" sz="2400" dirty="0"/>
              <a:t> </a:t>
            </a:r>
            <a:r>
              <a:rPr lang="en-US" sz="2400" dirty="0" err="1"/>
              <a:t>tekniikoita</a:t>
            </a:r>
            <a:r>
              <a:rPr lang="en-US" sz="2400" dirty="0"/>
              <a:t> ja </a:t>
            </a:r>
            <a:r>
              <a:rPr lang="en-US" sz="2400" dirty="0" err="1"/>
              <a:t>ilmaisutapoja</a:t>
            </a:r>
            <a:r>
              <a:rPr lang="en-US" sz="2400" dirty="0"/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/>
              <a:t>Piirustus</a:t>
            </a:r>
            <a:r>
              <a:rPr lang="en-US" sz="2400" b="1" dirty="0"/>
              <a:t>:</a:t>
            </a:r>
            <a:r>
              <a:rPr lang="en-US" sz="2400" dirty="0"/>
              <a:t> </a:t>
            </a:r>
            <a:r>
              <a:rPr lang="en-US" sz="2400" dirty="0" err="1"/>
              <a:t>Realistinen</a:t>
            </a:r>
            <a:r>
              <a:rPr lang="en-US" sz="2400" dirty="0"/>
              <a:t> </a:t>
            </a:r>
            <a:r>
              <a:rPr lang="en-US" sz="2400" dirty="0" err="1"/>
              <a:t>piirtäminen</a:t>
            </a:r>
            <a:r>
              <a:rPr lang="en-US" sz="2400" dirty="0"/>
              <a:t>, </a:t>
            </a:r>
            <a:r>
              <a:rPr lang="en-US" sz="2400" dirty="0" err="1"/>
              <a:t>luonnostelu</a:t>
            </a:r>
            <a:r>
              <a:rPr lang="en-US" sz="2400" dirty="0"/>
              <a:t> </a:t>
            </a:r>
            <a:r>
              <a:rPr lang="en-US" sz="2400" dirty="0" err="1"/>
              <a:t>mallista</a:t>
            </a:r>
            <a:r>
              <a:rPr lang="en-US" sz="2400" dirty="0"/>
              <a:t>, </a:t>
            </a:r>
            <a:r>
              <a:rPr lang="en-US" sz="2400" dirty="0" err="1"/>
              <a:t>asetelmat</a:t>
            </a:r>
            <a:r>
              <a:rPr lang="en-US" sz="2400" dirty="0"/>
              <a:t>, </a:t>
            </a:r>
            <a:r>
              <a:rPr lang="en-US" sz="2400" dirty="0" err="1"/>
              <a:t>lyijykynät</a:t>
            </a:r>
            <a:r>
              <a:rPr lang="en-US" sz="2400" dirty="0"/>
              <a:t>, </a:t>
            </a:r>
            <a:r>
              <a:rPr lang="en-US" sz="2400" dirty="0" err="1"/>
              <a:t>hiilipiirros</a:t>
            </a:r>
            <a:r>
              <a:rPr lang="en-US" sz="2400" dirty="0"/>
              <a:t> ja </a:t>
            </a:r>
            <a:r>
              <a:rPr lang="en-US" sz="2400" dirty="0" err="1"/>
              <a:t>liidut</a:t>
            </a:r>
            <a:r>
              <a:rPr lang="en-US" sz="2400" dirty="0"/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/>
              <a:t>Maalaus</a:t>
            </a:r>
            <a:r>
              <a:rPr lang="en-US" sz="2400" b="1" dirty="0"/>
              <a:t>:</a:t>
            </a:r>
            <a:r>
              <a:rPr lang="en-US" sz="2400" dirty="0"/>
              <a:t> 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maalaustekniikat</a:t>
            </a:r>
            <a:r>
              <a:rPr lang="en-US" sz="2400" dirty="0"/>
              <a:t>, </a:t>
            </a:r>
            <a:r>
              <a:rPr lang="en-US" sz="2400" dirty="0" err="1"/>
              <a:t>akvarelli</a:t>
            </a:r>
            <a:r>
              <a:rPr lang="en-US" sz="2400" dirty="0"/>
              <a:t>, </a:t>
            </a:r>
            <a:r>
              <a:rPr lang="en-US" sz="2400" dirty="0" err="1"/>
              <a:t>akryyli</a:t>
            </a:r>
            <a:r>
              <a:rPr lang="en-US" sz="2400" dirty="0"/>
              <a:t>, </a:t>
            </a:r>
            <a:r>
              <a:rPr lang="en-US" sz="2400" dirty="0" err="1"/>
              <a:t>öljyvärit</a:t>
            </a:r>
            <a:r>
              <a:rPr lang="en-US" sz="2400" dirty="0"/>
              <a:t>, </a:t>
            </a:r>
            <a:r>
              <a:rPr lang="en-US" sz="2400" dirty="0" err="1"/>
              <a:t>värioppi</a:t>
            </a:r>
            <a:endParaRPr lang="en-US" sz="2400" dirty="0"/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/>
              <a:t>Kuvitus</a:t>
            </a:r>
            <a:r>
              <a:rPr lang="en-US" sz="2400" b="1" dirty="0"/>
              <a:t> ja </a:t>
            </a:r>
            <a:r>
              <a:rPr lang="en-US" sz="2400" b="1" dirty="0" err="1"/>
              <a:t>grafiikka</a:t>
            </a:r>
            <a:r>
              <a:rPr lang="en-US" sz="2400" b="1" dirty="0"/>
              <a:t>:</a:t>
            </a:r>
            <a:r>
              <a:rPr lang="en-US" sz="2400" dirty="0"/>
              <a:t>  </a:t>
            </a:r>
            <a:r>
              <a:rPr lang="en-US" sz="2400" dirty="0" err="1"/>
              <a:t>taidegrafiikan</a:t>
            </a:r>
            <a:r>
              <a:rPr lang="en-US" sz="2400" dirty="0"/>
              <a:t> </a:t>
            </a:r>
            <a:r>
              <a:rPr lang="en-US" sz="2400" dirty="0" err="1"/>
              <a:t>menetelmät</a:t>
            </a:r>
            <a:r>
              <a:rPr lang="en-US" sz="2400" dirty="0"/>
              <a:t> 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/>
              <a:t>Päättötyö</a:t>
            </a:r>
            <a:r>
              <a:rPr lang="en-US" sz="2400" b="1" dirty="0"/>
              <a:t>: </a:t>
            </a:r>
            <a:r>
              <a:rPr lang="en-US" sz="2400" dirty="0"/>
              <a:t>Oma </a:t>
            </a:r>
            <a:r>
              <a:rPr lang="en-US" sz="2400" dirty="0" err="1"/>
              <a:t>valintainen</a:t>
            </a:r>
            <a:r>
              <a:rPr lang="en-US" sz="2400" dirty="0"/>
              <a:t> </a:t>
            </a:r>
            <a:r>
              <a:rPr lang="en-US" sz="2400" dirty="0" err="1"/>
              <a:t>kuvataiteen</a:t>
            </a:r>
            <a:r>
              <a:rPr lang="en-US" sz="2400" dirty="0"/>
              <a:t> </a:t>
            </a:r>
            <a:r>
              <a:rPr lang="en-US" sz="2400" dirty="0" err="1"/>
              <a:t>päättötyö</a:t>
            </a:r>
            <a:r>
              <a:rPr lang="en-US" sz="2400" dirty="0"/>
              <a:t>, </a:t>
            </a:r>
            <a:r>
              <a:rPr lang="en-US" sz="2400" dirty="0" err="1"/>
              <a:t>suunnittelet</a:t>
            </a:r>
            <a:r>
              <a:rPr lang="en-US" sz="2400" dirty="0"/>
              <a:t> ja </a:t>
            </a:r>
            <a:r>
              <a:rPr lang="en-US" sz="2400" dirty="0" err="1"/>
              <a:t>toteutat</a:t>
            </a:r>
            <a:r>
              <a:rPr lang="en-US" sz="2400" dirty="0"/>
              <a:t> </a:t>
            </a:r>
            <a:r>
              <a:rPr lang="en-US" sz="2400" dirty="0" err="1"/>
              <a:t>teoksen</a:t>
            </a:r>
            <a:r>
              <a:rPr lang="en-US" sz="2400" dirty="0"/>
              <a:t> </a:t>
            </a:r>
            <a:r>
              <a:rPr lang="en-US" sz="2400" dirty="0" err="1"/>
              <a:t>oppimistavoitteittesi</a:t>
            </a:r>
            <a:r>
              <a:rPr lang="en-US" sz="2400" dirty="0"/>
              <a:t> </a:t>
            </a:r>
            <a:r>
              <a:rPr lang="en-US" sz="2400" dirty="0" err="1"/>
              <a:t>mukaan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519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BEC3B9-0501-9333-95AA-DAB6D5E5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544" y="171718"/>
            <a:ext cx="4785851" cy="16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MUOTOILU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Kuva 17" descr="Kuva, joka sisältää kohteen työkalu, henkilö, artesaani, taide&#10;&#10;Tekoälyn generoima sisältö voi olla virheellistä.">
            <a:extLst>
              <a:ext uri="{FF2B5EF4-FFF2-40B4-BE49-F238E27FC236}">
                <a16:creationId xmlns:a16="http://schemas.microsoft.com/office/drawing/2014/main" id="{AE931BE4-B654-9592-736E-F6E3F1E3B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 r="1" b="37162"/>
          <a:stretch>
            <a:fillRect/>
          </a:stretch>
        </p:blipFill>
        <p:spPr>
          <a:xfrm>
            <a:off x="-1" y="10"/>
            <a:ext cx="3003123" cy="1679499"/>
          </a:xfrm>
          <a:prstGeom prst="rect">
            <a:avLst/>
          </a:prstGeom>
        </p:spPr>
      </p:pic>
      <p:pic>
        <p:nvPicPr>
          <p:cNvPr id="4" name="Kuva 3" descr="Kuva, joka sisältää kohteen kannettava tietokone, toimistotarvikkeet, Toimistotarvikkeet, PC">
            <a:extLst>
              <a:ext uri="{FF2B5EF4-FFF2-40B4-BE49-F238E27FC236}">
                <a16:creationId xmlns:a16="http://schemas.microsoft.com/office/drawing/2014/main" id="{056A14B5-8443-8D95-41F8-3D770984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321"/>
          <a:stretch>
            <a:fillRect/>
          </a:stretch>
        </p:blipFill>
        <p:spPr>
          <a:xfrm rot="10800000">
            <a:off x="20" y="1843285"/>
            <a:ext cx="3003103" cy="20649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B33A0D5-B666-A734-3A5A-288752DFA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819" r="3" b="1063"/>
          <a:stretch>
            <a:fillRect/>
          </a:stretch>
        </p:blipFill>
        <p:spPr>
          <a:xfrm>
            <a:off x="3180257" y="1"/>
            <a:ext cx="3016307" cy="2223338"/>
          </a:xfrm>
          <a:prstGeom prst="rect">
            <a:avLst/>
          </a:prstGeom>
        </p:spPr>
      </p:pic>
      <p:pic>
        <p:nvPicPr>
          <p:cNvPr id="16" name="Kuva 15" descr="Kuva, joka sisältää kohteen henkilö, vaate, Lapsitaide, asuste&#10;&#10;Tekoälyn generoima sisältö voi olla virheellistä.">
            <a:extLst>
              <a:ext uri="{FF2B5EF4-FFF2-40B4-BE49-F238E27FC236}">
                <a16:creationId xmlns:a16="http://schemas.microsoft.com/office/drawing/2014/main" id="{2065EFFD-C182-B26C-1176-58708510A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9" b="-4"/>
          <a:stretch>
            <a:fillRect/>
          </a:stretch>
        </p:blipFill>
        <p:spPr>
          <a:xfrm rot="5400000">
            <a:off x="112554" y="3967433"/>
            <a:ext cx="2778013" cy="300312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80D1DA4-53FA-B977-070E-C825761C1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3" b="3"/>
          <a:stretch>
            <a:fillRect/>
          </a:stretch>
        </p:blipFill>
        <p:spPr>
          <a:xfrm>
            <a:off x="3180256" y="2384215"/>
            <a:ext cx="3016307" cy="223418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4C39874-E61D-E544-68BE-ADC1BC0C6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594"/>
          <a:stretch>
            <a:fillRect/>
          </a:stretch>
        </p:blipFill>
        <p:spPr>
          <a:xfrm>
            <a:off x="3180257" y="4790113"/>
            <a:ext cx="3016307" cy="206788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0914B71-5CF6-1889-E8F0-00C3655C17ED}"/>
              </a:ext>
            </a:extLst>
          </p:cNvPr>
          <p:cNvSpPr txBox="1"/>
          <p:nvPr/>
        </p:nvSpPr>
        <p:spPr>
          <a:xfrm>
            <a:off x="6567947" y="1345722"/>
            <a:ext cx="4785851" cy="5272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Kurssilla</a:t>
            </a:r>
            <a:r>
              <a:rPr lang="en-US" dirty="0"/>
              <a:t> </a:t>
            </a:r>
            <a:r>
              <a:rPr lang="en-US" dirty="0" err="1"/>
              <a:t>tutustutaan</a:t>
            </a:r>
            <a:r>
              <a:rPr lang="en-US" dirty="0"/>
              <a:t> </a:t>
            </a:r>
            <a:r>
              <a:rPr lang="en-US" dirty="0" err="1"/>
              <a:t>monipuolisesti</a:t>
            </a:r>
            <a:r>
              <a:rPr lang="en-US" dirty="0"/>
              <a:t> </a:t>
            </a:r>
            <a:r>
              <a:rPr lang="en-US" dirty="0" err="1"/>
              <a:t>muotoiluun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tuotteen</a:t>
            </a:r>
            <a:r>
              <a:rPr lang="en-US" dirty="0"/>
              <a:t> </a:t>
            </a:r>
            <a:r>
              <a:rPr lang="en-US" dirty="0" err="1"/>
              <a:t>suunnittelu</a:t>
            </a:r>
            <a:r>
              <a:rPr lang="en-US" dirty="0"/>
              <a:t>- ja </a:t>
            </a:r>
            <a:r>
              <a:rPr lang="en-US" dirty="0" err="1"/>
              <a:t>valmistusprosessiin</a:t>
            </a:r>
            <a:r>
              <a:rPr lang="en-US" dirty="0"/>
              <a:t>. </a:t>
            </a:r>
            <a:r>
              <a:rPr lang="en-US" dirty="0" err="1"/>
              <a:t>Opetellaan</a:t>
            </a:r>
            <a:r>
              <a:rPr lang="en-US" dirty="0"/>
              <a:t> </a:t>
            </a:r>
            <a:r>
              <a:rPr lang="en-US" dirty="0" err="1"/>
              <a:t>suunnitteluajattelua</a:t>
            </a:r>
            <a:r>
              <a:rPr lang="en-US" dirty="0"/>
              <a:t> – </a:t>
            </a:r>
            <a:r>
              <a:rPr lang="en-US" dirty="0" err="1"/>
              <a:t>muotoilijan</a:t>
            </a:r>
            <a:r>
              <a:rPr lang="en-US" dirty="0"/>
              <a:t> </a:t>
            </a:r>
            <a:r>
              <a:rPr lang="en-US" dirty="0" err="1"/>
              <a:t>tapoja</a:t>
            </a:r>
            <a:r>
              <a:rPr lang="en-US" dirty="0"/>
              <a:t> </a:t>
            </a:r>
            <a:r>
              <a:rPr lang="en-US" dirty="0" err="1"/>
              <a:t>havainnoida</a:t>
            </a:r>
            <a:r>
              <a:rPr lang="en-US" dirty="0"/>
              <a:t>, </a:t>
            </a:r>
            <a:r>
              <a:rPr lang="en-US" dirty="0" err="1"/>
              <a:t>ideoida</a:t>
            </a:r>
            <a:r>
              <a:rPr lang="en-US" dirty="0"/>
              <a:t> ja </a:t>
            </a:r>
            <a:r>
              <a:rPr lang="en-US" dirty="0" err="1"/>
              <a:t>kehittää</a:t>
            </a:r>
            <a:r>
              <a:rPr lang="en-US" dirty="0"/>
              <a:t> </a:t>
            </a:r>
            <a:r>
              <a:rPr lang="en-US" dirty="0" err="1"/>
              <a:t>ympäröivää</a:t>
            </a:r>
            <a:r>
              <a:rPr lang="en-US" dirty="0"/>
              <a:t> </a:t>
            </a:r>
            <a:r>
              <a:rPr lang="en-US" dirty="0" err="1"/>
              <a:t>maailmaa</a:t>
            </a:r>
            <a:r>
              <a:rPr lang="en-US" dirty="0"/>
              <a:t>.</a:t>
            </a:r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/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b="1" dirty="0" err="1"/>
              <a:t>Kurssilla</a:t>
            </a:r>
            <a:r>
              <a:rPr lang="en-US" b="1" dirty="0"/>
              <a:t> </a:t>
            </a:r>
            <a:r>
              <a:rPr lang="en-US" b="1" dirty="0" err="1"/>
              <a:t>opitaan</a:t>
            </a:r>
            <a:r>
              <a:rPr lang="en-US" b="1" dirty="0"/>
              <a:t> </a:t>
            </a:r>
            <a:r>
              <a:rPr lang="en-US" b="1" dirty="0" err="1"/>
              <a:t>tekemällä</a:t>
            </a:r>
            <a:r>
              <a:rPr lang="en-US" b="1" dirty="0"/>
              <a:t>!</a:t>
            </a:r>
            <a:endParaRPr lang="en-US" dirty="0"/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Suunnitellaan</a:t>
            </a:r>
            <a:r>
              <a:rPr lang="en-US" dirty="0"/>
              <a:t> ja </a:t>
            </a:r>
            <a:r>
              <a:rPr lang="en-US" dirty="0" err="1"/>
              <a:t>valmistetaan</a:t>
            </a:r>
            <a:r>
              <a:rPr lang="en-US" dirty="0"/>
              <a:t> </a:t>
            </a:r>
            <a:r>
              <a:rPr lang="en-US" dirty="0" err="1"/>
              <a:t>tuotteita</a:t>
            </a:r>
            <a:r>
              <a:rPr lang="en-US" dirty="0"/>
              <a:t> </a:t>
            </a:r>
            <a:r>
              <a:rPr lang="en-US" dirty="0" err="1"/>
              <a:t>erilaisin</a:t>
            </a:r>
            <a:r>
              <a:rPr lang="en-US" dirty="0"/>
              <a:t> </a:t>
            </a:r>
            <a:r>
              <a:rPr lang="en-US" dirty="0" err="1"/>
              <a:t>menetelmin</a:t>
            </a:r>
            <a:r>
              <a:rPr lang="en-US" dirty="0"/>
              <a:t>.</a:t>
            </a:r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Tutustutaan</a:t>
            </a:r>
            <a:r>
              <a:rPr lang="en-US" dirty="0"/>
              <a:t> </a:t>
            </a:r>
            <a:r>
              <a:rPr lang="en-US" dirty="0" err="1"/>
              <a:t>digitaalisen</a:t>
            </a:r>
            <a:r>
              <a:rPr lang="en-US" dirty="0"/>
              <a:t> </a:t>
            </a:r>
            <a:r>
              <a:rPr lang="en-US" dirty="0" err="1"/>
              <a:t>valmistamisen</a:t>
            </a:r>
            <a:r>
              <a:rPr lang="en-US" dirty="0"/>
              <a:t> </a:t>
            </a:r>
            <a:r>
              <a:rPr lang="en-US" dirty="0" err="1"/>
              <a:t>menetelmiin</a:t>
            </a:r>
            <a:r>
              <a:rPr lang="en-US" dirty="0"/>
              <a:t>, </a:t>
            </a:r>
            <a:r>
              <a:rPr lang="en-US" b="1" dirty="0" err="1"/>
              <a:t>vektorigrafiikkaan</a:t>
            </a:r>
            <a:r>
              <a:rPr lang="en-US" b="1" dirty="0"/>
              <a:t> ja 3D-mallinnukseen.</a:t>
            </a:r>
            <a:endParaRPr lang="en-US" dirty="0"/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toteutetaan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tekemällä</a:t>
            </a:r>
            <a:r>
              <a:rPr lang="en-US" dirty="0"/>
              <a:t>, </a:t>
            </a:r>
            <a:r>
              <a:rPr lang="en-US" dirty="0" err="1"/>
              <a:t>kokeilemalla</a:t>
            </a:r>
            <a:r>
              <a:rPr lang="en-US" dirty="0"/>
              <a:t> ja </a:t>
            </a:r>
            <a:r>
              <a:rPr lang="en-US" dirty="0" err="1"/>
              <a:t>kehittämällä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ja </a:t>
            </a:r>
            <a:r>
              <a:rPr lang="en-US" dirty="0" err="1"/>
              <a:t>ryhmän</a:t>
            </a:r>
            <a:r>
              <a:rPr lang="en-US" dirty="0"/>
              <a:t> </a:t>
            </a:r>
            <a:r>
              <a:rPr lang="en-US" dirty="0" err="1"/>
              <a:t>ideoita</a:t>
            </a:r>
            <a:r>
              <a:rPr lang="en-US" dirty="0"/>
              <a:t>.</a:t>
            </a:r>
          </a:p>
          <a:p>
            <a:pPr marL="5143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/>
              <a:t>Sisältö</a:t>
            </a:r>
            <a:r>
              <a:rPr lang="en-US" dirty="0"/>
              <a:t> ja </a:t>
            </a:r>
            <a:r>
              <a:rPr lang="en-US" dirty="0" err="1"/>
              <a:t>käytettävät</a:t>
            </a:r>
            <a:r>
              <a:rPr lang="en-US" dirty="0"/>
              <a:t> </a:t>
            </a:r>
            <a:r>
              <a:rPr lang="en-US" dirty="0" err="1"/>
              <a:t>tekniikat</a:t>
            </a:r>
            <a:r>
              <a:rPr lang="en-US" dirty="0"/>
              <a:t> </a:t>
            </a:r>
            <a:r>
              <a:rPr lang="en-US" dirty="0" err="1"/>
              <a:t>tarkentuvat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toiveiden</a:t>
            </a:r>
            <a:r>
              <a:rPr lang="en-US" dirty="0"/>
              <a:t> </a:t>
            </a:r>
            <a:r>
              <a:rPr lang="en-US" dirty="0" err="1"/>
              <a:t>mukaisesti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7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186</Words>
  <Application>Microsoft Office PowerPoint</Application>
  <PresentationFormat>Laajakuva</PresentationFormat>
  <Paragraphs>24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Courier New</vt:lpstr>
      <vt:lpstr>Office-teema</vt:lpstr>
      <vt:lpstr>TEKSTIILITYÖ </vt:lpstr>
      <vt:lpstr>KUVATAIDE </vt:lpstr>
      <vt:lpstr>MUOTOILU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Tiina Laitinen</dc:creator>
  <cp:lastModifiedBy>Tiina Laitinen</cp:lastModifiedBy>
  <cp:revision>2</cp:revision>
  <dcterms:created xsi:type="dcterms:W3CDTF">2025-12-01T07:09:21Z</dcterms:created>
  <dcterms:modified xsi:type="dcterms:W3CDTF">2025-12-03T11:31:50Z</dcterms:modified>
</cp:coreProperties>
</file>