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DE81-6B49-4BAB-9140-0432A8D227C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3B1E9C-5A85-4B12-93AD-7210317DF602}" type="slidenum">
              <a:rPr lang="fi-FI" smtClean="0"/>
              <a:t>‹#›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DE81-6B49-4BAB-9140-0432A8D227C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1E9C-5A85-4B12-93AD-7210317DF60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DE81-6B49-4BAB-9140-0432A8D227C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1E9C-5A85-4B12-93AD-7210317DF60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DE81-6B49-4BAB-9140-0432A8D227C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1E9C-5A85-4B12-93AD-7210317DF60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DE81-6B49-4BAB-9140-0432A8D227C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1E9C-5A85-4B12-93AD-7210317DF602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DE81-6B49-4BAB-9140-0432A8D227C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1E9C-5A85-4B12-93AD-7210317DF602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DE81-6B49-4BAB-9140-0432A8D227C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1E9C-5A85-4B12-93AD-7210317DF602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DE81-6B49-4BAB-9140-0432A8D227C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1E9C-5A85-4B12-93AD-7210317DF60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DE81-6B49-4BAB-9140-0432A8D227C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1E9C-5A85-4B12-93AD-7210317DF60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DE81-6B49-4BAB-9140-0432A8D227C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1E9C-5A85-4B12-93AD-7210317DF60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DE81-6B49-4BAB-9140-0432A8D227C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1E9C-5A85-4B12-93AD-7210317DF60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E7BDE81-6B49-4BAB-9140-0432A8D227C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3B1E9C-5A85-4B12-93AD-7210317DF602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tat.fi/tilasto/vaera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663825"/>
          </a:xfrm>
        </p:spPr>
        <p:txBody>
          <a:bodyPr/>
          <a:lstStyle/>
          <a:p>
            <a:r>
              <a:rPr lang="fi-FI" dirty="0">
                <a:solidFill>
                  <a:schemeClr val="tx1"/>
                </a:solidFill>
              </a:rPr>
              <a:t>Miksi venäjää?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924944"/>
            <a:ext cx="3887916" cy="2777083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0573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F36390-EDC8-E139-E3F8-DAF028AD5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r>
              <a:rPr lang="fi-FI" sz="3200" dirty="0">
                <a:solidFill>
                  <a:schemeClr val="tx1"/>
                </a:solidFill>
              </a:rPr>
              <a:t>Venäjänkielentaitoisena pystyt toimimaan myös ukrainalaisten hyväksi: pakolaisia voi auttaa jo nyt. Venäjän kieltä tarvitaan Ukrainan jälleenrakennuksessa.</a:t>
            </a:r>
          </a:p>
          <a:p>
            <a:r>
              <a:rPr lang="fi-FI" sz="3200" dirty="0">
                <a:solidFill>
                  <a:schemeClr val="tx1"/>
                </a:solidFill>
              </a:rPr>
              <a:t>Venäjän kieli ei ole vain tyrannian kieli, vaan rikkaan kulttuurin ja yhteiskuntakritiikin kieli!</a:t>
            </a:r>
          </a:p>
          <a:p>
            <a:r>
              <a:rPr lang="fi-FI" sz="3200" b="1" i="1" dirty="0">
                <a:solidFill>
                  <a:schemeClr val="tx1"/>
                </a:solidFill>
              </a:rPr>
              <a:t>”On kansallinen pysyvä tarve nyt ja tulevaisuudessa, että Suomessa on mahdollisimman hyvää venäjän kielen osaamista.” </a:t>
            </a:r>
            <a:r>
              <a:rPr lang="fi-FI" sz="3200" b="1" dirty="0">
                <a:solidFill>
                  <a:schemeClr val="tx1"/>
                </a:solidFill>
              </a:rPr>
              <a:t>– Eduskunnan puhemies Matti Vanhanen</a:t>
            </a:r>
          </a:p>
          <a:p>
            <a:endParaRPr lang="fi-FI" sz="3200" dirty="0">
              <a:solidFill>
                <a:schemeClr val="tx1"/>
              </a:solidFill>
            </a:endParaRPr>
          </a:p>
          <a:p>
            <a:endParaRPr lang="fi-FI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41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0"/>
            <a:ext cx="45719" cy="45719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44624"/>
            <a:ext cx="8229600" cy="6081539"/>
          </a:xfrm>
        </p:spPr>
        <p:txBody>
          <a:bodyPr>
            <a:normAutofit lnSpcReduction="10000"/>
          </a:bodyPr>
          <a:lstStyle/>
          <a:p>
            <a:r>
              <a:rPr lang="fi-FI" sz="3200" dirty="0">
                <a:solidFill>
                  <a:schemeClr val="tx1"/>
                </a:solidFill>
              </a:rPr>
              <a:t>Venäjän kieli on itsenäinen valinta.</a:t>
            </a:r>
          </a:p>
          <a:p>
            <a:r>
              <a:rPr lang="fi-FI" sz="3200" dirty="0">
                <a:solidFill>
                  <a:schemeClr val="tx1"/>
                </a:solidFill>
              </a:rPr>
              <a:t>Venäjää ei valita muodin vuoksi, valinta on sydämen asia.</a:t>
            </a:r>
          </a:p>
          <a:p>
            <a:r>
              <a:rPr lang="fi-FI" sz="3200" dirty="0">
                <a:solidFill>
                  <a:schemeClr val="tx1"/>
                </a:solidFill>
              </a:rPr>
              <a:t>On mukava osata kieltä, jota harva Suomessa osaa, mutta moni haluaisi osata.</a:t>
            </a:r>
          </a:p>
          <a:p>
            <a:r>
              <a:rPr lang="fi-FI" sz="3200" dirty="0">
                <a:solidFill>
                  <a:schemeClr val="tx1"/>
                </a:solidFill>
              </a:rPr>
              <a:t>Venäjä on naapurimaamme, siksi venäjän kieli on tärkeässä asemassa suomalaisille.</a:t>
            </a:r>
          </a:p>
          <a:p>
            <a:r>
              <a:rPr lang="fi-FI" sz="3200" dirty="0">
                <a:solidFill>
                  <a:schemeClr val="tx1"/>
                </a:solidFill>
              </a:rPr>
              <a:t>Pelkät aakkoset oppimalla avautuu uusi maailma ja tutustuminen Venäjään onnistuu paremmin.</a:t>
            </a: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594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tx1"/>
                </a:solidFill>
              </a:rPr>
              <a:t>Mihin venäjän kieltä tarvitaan?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>
                <a:solidFill>
                  <a:schemeClr val="tx1"/>
                </a:solidFill>
              </a:rPr>
              <a:t>Tavallisten ihmisten yhteydenpidossa</a:t>
            </a:r>
          </a:p>
          <a:p>
            <a:r>
              <a:rPr lang="fi-FI" sz="3200" dirty="0">
                <a:solidFill>
                  <a:schemeClr val="tx1"/>
                </a:solidFill>
              </a:rPr>
              <a:t>Monissa kesätyöpaikoissa</a:t>
            </a:r>
          </a:p>
          <a:p>
            <a:r>
              <a:rPr lang="fi-FI" sz="3200" dirty="0">
                <a:solidFill>
                  <a:schemeClr val="tx1"/>
                </a:solidFill>
              </a:rPr>
              <a:t>Palveluammateissa (hoitoala, kauppa, matkailu…)</a:t>
            </a:r>
          </a:p>
          <a:p>
            <a:r>
              <a:rPr lang="fi-FI" sz="3200" dirty="0">
                <a:solidFill>
                  <a:schemeClr val="tx1"/>
                </a:solidFill>
              </a:rPr>
              <a:t>Erityisesti venäjäntaitoisille kaupan, tekniikan, rakennusalan ja viestinnän ammattilaisille on kysyntää.</a:t>
            </a:r>
          </a:p>
          <a:p>
            <a:pPr marL="0" indent="0">
              <a:buNone/>
            </a:pPr>
            <a:endParaRPr lang="fi-FI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06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0"/>
            <a:ext cx="45719" cy="116632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20770"/>
            <a:ext cx="8229600" cy="6005393"/>
          </a:xfrm>
        </p:spPr>
        <p:txBody>
          <a:bodyPr>
            <a:normAutofit/>
          </a:bodyPr>
          <a:lstStyle/>
          <a:p>
            <a:r>
              <a:rPr lang="fi-FI" sz="3200" dirty="0">
                <a:solidFill>
                  <a:schemeClr val="tx1"/>
                </a:solidFill>
              </a:rPr>
              <a:t>Venäläiset turistit Suomessa</a:t>
            </a:r>
          </a:p>
          <a:p>
            <a:r>
              <a:rPr lang="fi-FI" sz="3200" dirty="0">
                <a:solidFill>
                  <a:schemeClr val="tx1"/>
                </a:solidFill>
              </a:rPr>
              <a:t>Elinkeinoelämän keskusliiton (EK) mukaan venäjän kieli on Suomessa tärkein kieli englannin ja ruotsin ohella, kun kyseltiin, minkä kielten osaamista työnantajat arvostavat tulevaisuudessa eniten.</a:t>
            </a:r>
          </a:p>
          <a:p>
            <a:r>
              <a:rPr lang="fi-FI" sz="3200" dirty="0">
                <a:solidFill>
                  <a:schemeClr val="tx1"/>
                </a:solidFill>
              </a:rPr>
              <a:t>Tilastokeskuksen mukaan venäjä on selvästi yleisin vieras kieli. Sitä puhui vuonna 2021 äidinkielenään yli 87000 henkilöä.</a:t>
            </a:r>
          </a:p>
        </p:txBody>
      </p:sp>
    </p:spTree>
    <p:extLst>
      <p:ext uri="{BB962C8B-B14F-4D97-AF65-F5344CB8AC3E}">
        <p14:creationId xmlns:p14="http://schemas.microsoft.com/office/powerpoint/2010/main" val="396131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iruutu 9">
            <a:extLst>
              <a:ext uri="{FF2B5EF4-FFF2-40B4-BE49-F238E27FC236}">
                <a16:creationId xmlns:a16="http://schemas.microsoft.com/office/drawing/2014/main" id="{F7AC5CEC-13C8-F198-57E2-52CEE8262AE0}"/>
              </a:ext>
            </a:extLst>
          </p:cNvPr>
          <p:cNvSpPr txBox="1"/>
          <p:nvPr/>
        </p:nvSpPr>
        <p:spPr>
          <a:xfrm>
            <a:off x="149925" y="120736"/>
            <a:ext cx="31683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b="0" i="0" u="none" strike="noStrike" dirty="0">
                <a:solidFill>
                  <a:srgbClr val="000000"/>
                </a:solidFill>
                <a:effectLst/>
                <a:latin typeface="Barlow" panose="00000500000000000000" pitchFamily="2" charset="0"/>
              </a:rPr>
              <a:t>Väestö kielen mukaan 31.12.</a:t>
            </a:r>
            <a:endParaRPr lang="fi-FI" b="0" i="0" dirty="0">
              <a:solidFill>
                <a:srgbClr val="000000"/>
              </a:solidFill>
              <a:effectLst/>
              <a:latin typeface="Barlow" panose="00000500000000000000" pitchFamily="2" charset="0"/>
            </a:endParaRPr>
          </a:p>
        </p:txBody>
      </p:sp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63D12FB5-C3B8-6B16-A61A-F04258A423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444948"/>
              </p:ext>
            </p:extLst>
          </p:nvPr>
        </p:nvGraphicFramePr>
        <p:xfrm>
          <a:off x="149925" y="490068"/>
          <a:ext cx="3816425" cy="5251687"/>
        </p:xfrm>
        <a:graphic>
          <a:graphicData uri="http://schemas.openxmlformats.org/drawingml/2006/table">
            <a:tbl>
              <a:tblPr/>
              <a:tblGrid>
                <a:gridCol w="881413">
                  <a:extLst>
                    <a:ext uri="{9D8B030D-6E8A-4147-A177-3AD203B41FA5}">
                      <a16:colId xmlns:a16="http://schemas.microsoft.com/office/drawing/2014/main" val="2635944463"/>
                    </a:ext>
                  </a:extLst>
                </a:gridCol>
                <a:gridCol w="577977">
                  <a:extLst>
                    <a:ext uri="{9D8B030D-6E8A-4147-A177-3AD203B41FA5}">
                      <a16:colId xmlns:a16="http://schemas.microsoft.com/office/drawing/2014/main" val="2357880522"/>
                    </a:ext>
                  </a:extLst>
                </a:gridCol>
                <a:gridCol w="577977">
                  <a:extLst>
                    <a:ext uri="{9D8B030D-6E8A-4147-A177-3AD203B41FA5}">
                      <a16:colId xmlns:a16="http://schemas.microsoft.com/office/drawing/2014/main" val="1886850003"/>
                    </a:ext>
                  </a:extLst>
                </a:gridCol>
                <a:gridCol w="577977">
                  <a:extLst>
                    <a:ext uri="{9D8B030D-6E8A-4147-A177-3AD203B41FA5}">
                      <a16:colId xmlns:a16="http://schemas.microsoft.com/office/drawing/2014/main" val="2923630661"/>
                    </a:ext>
                  </a:extLst>
                </a:gridCol>
                <a:gridCol w="623104">
                  <a:extLst>
                    <a:ext uri="{9D8B030D-6E8A-4147-A177-3AD203B41FA5}">
                      <a16:colId xmlns:a16="http://schemas.microsoft.com/office/drawing/2014/main" val="3276617066"/>
                    </a:ext>
                  </a:extLst>
                </a:gridCol>
                <a:gridCol w="577977">
                  <a:extLst>
                    <a:ext uri="{9D8B030D-6E8A-4147-A177-3AD203B41FA5}">
                      <a16:colId xmlns:a16="http://schemas.microsoft.com/office/drawing/2014/main" val="100794726"/>
                    </a:ext>
                  </a:extLst>
                </a:gridCol>
              </a:tblGrid>
              <a:tr h="465417">
                <a:tc>
                  <a:txBody>
                    <a:bodyPr/>
                    <a:lstStyle/>
                    <a:p>
                      <a:pPr algn="l"/>
                      <a:r>
                        <a:rPr lang="fi-FI" sz="700">
                          <a:effectLst/>
                        </a:rPr>
                        <a:t>Äidinkieli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4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700">
                          <a:effectLst/>
                        </a:rPr>
                        <a:t>2018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4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700">
                          <a:effectLst/>
                        </a:rPr>
                        <a:t>2019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4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700">
                          <a:effectLst/>
                        </a:rPr>
                        <a:t>2020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4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700">
                          <a:effectLst/>
                        </a:rPr>
                        <a:t>2021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4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700">
                          <a:effectLst/>
                        </a:rPr>
                        <a:t>%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4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401216"/>
                  </a:ext>
                </a:extLst>
              </a:tr>
              <a:tr h="418976">
                <a:tc>
                  <a:txBody>
                    <a:bodyPr/>
                    <a:lstStyle/>
                    <a:p>
                      <a:r>
                        <a:rPr lang="fi-FI" sz="700">
                          <a:effectLst/>
                        </a:rPr>
                        <a:t>Kotimaiset kielet yhteensä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5 126 173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 dirty="0">
                          <a:effectLst/>
                        </a:rPr>
                        <a:t>5 112 648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5 100 946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5 090 199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91,7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0501116"/>
                  </a:ext>
                </a:extLst>
              </a:tr>
              <a:tr h="291153">
                <a:tc>
                  <a:txBody>
                    <a:bodyPr/>
                    <a:lstStyle/>
                    <a:p>
                      <a:r>
                        <a:rPr lang="fi-FI" sz="700">
                          <a:effectLst/>
                        </a:rPr>
                        <a:t>suomi</a:t>
                      </a:r>
                    </a:p>
                  </a:txBody>
                  <a:tcPr marL="37980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4 835 778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4 822 690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4 811 067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4 800 243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86,5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8873269"/>
                  </a:ext>
                </a:extLst>
              </a:tr>
              <a:tr h="291153">
                <a:tc>
                  <a:txBody>
                    <a:bodyPr/>
                    <a:lstStyle/>
                    <a:p>
                      <a:r>
                        <a:rPr lang="fi-FI" sz="700">
                          <a:effectLst/>
                        </a:rPr>
                        <a:t>ruotsi</a:t>
                      </a:r>
                    </a:p>
                  </a:txBody>
                  <a:tcPr marL="37980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288 400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287 954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287 871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287 933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5,2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768627"/>
                  </a:ext>
                </a:extLst>
              </a:tr>
              <a:tr h="163329">
                <a:tc>
                  <a:txBody>
                    <a:bodyPr/>
                    <a:lstStyle/>
                    <a:p>
                      <a:r>
                        <a:rPr lang="fi-FI" sz="700">
                          <a:effectLst/>
                        </a:rPr>
                        <a:t>saame</a:t>
                      </a:r>
                    </a:p>
                  </a:txBody>
                  <a:tcPr marL="37980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1 995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2 004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2 008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2 023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0,0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7496290"/>
                  </a:ext>
                </a:extLst>
              </a:tr>
              <a:tr h="418976">
                <a:tc>
                  <a:txBody>
                    <a:bodyPr/>
                    <a:lstStyle/>
                    <a:p>
                      <a:r>
                        <a:rPr lang="fi-FI" sz="700">
                          <a:effectLst/>
                        </a:rPr>
                        <a:t>Vieraskieliset yhteensä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391 746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412 644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 dirty="0">
                          <a:effectLst/>
                        </a:rPr>
                        <a:t>432 847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458 042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8,3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849848"/>
                  </a:ext>
                </a:extLst>
              </a:tr>
              <a:tr h="291153">
                <a:tc>
                  <a:txBody>
                    <a:bodyPr/>
                    <a:lstStyle/>
                    <a:p>
                      <a:r>
                        <a:rPr lang="fi-FI" sz="700">
                          <a:effectLst/>
                        </a:rPr>
                        <a:t>venäjä</a:t>
                      </a:r>
                    </a:p>
                  </a:txBody>
                  <a:tcPr marL="37980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79 225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81 606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84 190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 dirty="0">
                          <a:effectLst/>
                        </a:rPr>
                        <a:t>87 552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1,6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370991"/>
                  </a:ext>
                </a:extLst>
              </a:tr>
              <a:tr h="291153">
                <a:tc>
                  <a:txBody>
                    <a:bodyPr/>
                    <a:lstStyle/>
                    <a:p>
                      <a:r>
                        <a:rPr lang="fi-FI" sz="700">
                          <a:effectLst/>
                        </a:rPr>
                        <a:t>viro, eesti</a:t>
                      </a:r>
                    </a:p>
                  </a:txBody>
                  <a:tcPr marL="37980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49 691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49 427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49 551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50 232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0,9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0031840"/>
                  </a:ext>
                </a:extLst>
              </a:tr>
              <a:tr h="291153">
                <a:tc>
                  <a:txBody>
                    <a:bodyPr/>
                    <a:lstStyle/>
                    <a:p>
                      <a:r>
                        <a:rPr lang="fi-FI" sz="700">
                          <a:effectLst/>
                        </a:rPr>
                        <a:t>arabia</a:t>
                      </a:r>
                    </a:p>
                  </a:txBody>
                  <a:tcPr marL="37980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29 462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31 920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34 282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36 466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0,7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213383"/>
                  </a:ext>
                </a:extLst>
              </a:tr>
              <a:tr h="291153">
                <a:tc>
                  <a:txBody>
                    <a:bodyPr/>
                    <a:lstStyle/>
                    <a:p>
                      <a:r>
                        <a:rPr lang="fi-FI" sz="700">
                          <a:effectLst/>
                        </a:rPr>
                        <a:t>englanti</a:t>
                      </a:r>
                    </a:p>
                  </a:txBody>
                  <a:tcPr marL="37980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20 713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22 052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23 433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25 638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0,5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101224"/>
                  </a:ext>
                </a:extLst>
              </a:tr>
              <a:tr h="291153">
                <a:tc>
                  <a:txBody>
                    <a:bodyPr/>
                    <a:lstStyle/>
                    <a:p>
                      <a:r>
                        <a:rPr lang="fi-FI" sz="700">
                          <a:effectLst/>
                        </a:rPr>
                        <a:t>somali</a:t>
                      </a:r>
                    </a:p>
                  </a:txBody>
                  <a:tcPr marL="37980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20 944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21 920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22 794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23 656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0,4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2093520"/>
                  </a:ext>
                </a:extLst>
              </a:tr>
              <a:tr h="291153">
                <a:tc>
                  <a:txBody>
                    <a:bodyPr/>
                    <a:lstStyle/>
                    <a:p>
                      <a:r>
                        <a:rPr lang="fi-FI" sz="700">
                          <a:effectLst/>
                        </a:rPr>
                        <a:t>farsi, persia</a:t>
                      </a:r>
                    </a:p>
                  </a:txBody>
                  <a:tcPr marL="37980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13 017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14 118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15 105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16 432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0,3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093252"/>
                  </a:ext>
                </a:extLst>
              </a:tr>
              <a:tr h="291153">
                <a:tc>
                  <a:txBody>
                    <a:bodyPr/>
                    <a:lstStyle/>
                    <a:p>
                      <a:r>
                        <a:rPr lang="fi-FI" sz="700">
                          <a:effectLst/>
                        </a:rPr>
                        <a:t>kurdi</a:t>
                      </a:r>
                    </a:p>
                  </a:txBody>
                  <a:tcPr marL="37980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14 054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14 803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15 368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15 850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0,3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8711468"/>
                  </a:ext>
                </a:extLst>
              </a:tr>
              <a:tr h="291153">
                <a:tc>
                  <a:txBody>
                    <a:bodyPr/>
                    <a:lstStyle/>
                    <a:p>
                      <a:r>
                        <a:rPr lang="fi-FI" sz="700">
                          <a:effectLst/>
                        </a:rPr>
                        <a:t>kiina</a:t>
                      </a:r>
                    </a:p>
                  </a:txBody>
                  <a:tcPr marL="37980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12 407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13 064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13 778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14 780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0,3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458273"/>
                  </a:ext>
                </a:extLst>
              </a:tr>
              <a:tr h="291153">
                <a:tc>
                  <a:txBody>
                    <a:bodyPr/>
                    <a:lstStyle/>
                    <a:p>
                      <a:r>
                        <a:rPr lang="fi-FI" sz="700">
                          <a:effectLst/>
                        </a:rPr>
                        <a:t>albania</a:t>
                      </a:r>
                    </a:p>
                  </a:txBody>
                  <a:tcPr marL="37980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10 990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11 806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12 664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13 830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0,2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698055"/>
                  </a:ext>
                </a:extLst>
              </a:tr>
              <a:tr h="291153">
                <a:tc>
                  <a:txBody>
                    <a:bodyPr/>
                    <a:lstStyle/>
                    <a:p>
                      <a:r>
                        <a:rPr lang="fi-FI" sz="700">
                          <a:effectLst/>
                        </a:rPr>
                        <a:t>vietnam</a:t>
                      </a:r>
                    </a:p>
                  </a:txBody>
                  <a:tcPr marL="37980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10 440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11 094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11 562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12 310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>
                          <a:effectLst/>
                        </a:rPr>
                        <a:t>0,2</a:t>
                      </a: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7237191"/>
                  </a:ext>
                </a:extLst>
              </a:tr>
              <a:tr h="291153">
                <a:tc>
                  <a:txBody>
                    <a:bodyPr/>
                    <a:lstStyle/>
                    <a:p>
                      <a:r>
                        <a:rPr lang="fi-FI" sz="700" b="1">
                          <a:effectLst/>
                        </a:rPr>
                        <a:t>Yhteensä</a:t>
                      </a:r>
                      <a:endParaRPr lang="fi-FI" sz="700">
                        <a:effectLst/>
                      </a:endParaRP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 b="1" dirty="0">
                          <a:effectLst/>
                        </a:rPr>
                        <a:t>5 517 919</a:t>
                      </a:r>
                      <a:endParaRPr lang="fi-FI" sz="700" dirty="0">
                        <a:effectLst/>
                      </a:endParaRP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 b="1">
                          <a:effectLst/>
                        </a:rPr>
                        <a:t>5 525 292</a:t>
                      </a:r>
                      <a:endParaRPr lang="fi-FI" sz="700">
                        <a:effectLst/>
                      </a:endParaRP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 b="1">
                          <a:effectLst/>
                        </a:rPr>
                        <a:t>5 533 793</a:t>
                      </a:r>
                      <a:endParaRPr lang="fi-FI" sz="700">
                        <a:effectLst/>
                      </a:endParaRP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 b="1">
                          <a:effectLst/>
                        </a:rPr>
                        <a:t>5 548 241</a:t>
                      </a:r>
                      <a:endParaRPr lang="fi-FI" sz="700">
                        <a:effectLst/>
                      </a:endParaRP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700" b="1" dirty="0">
                          <a:effectLst/>
                        </a:rPr>
                        <a:t>100</a:t>
                      </a:r>
                      <a:endParaRPr lang="fi-FI" sz="700" dirty="0">
                        <a:effectLst/>
                      </a:endParaRPr>
                    </a:p>
                  </a:txBody>
                  <a:tcPr marL="15825" marR="15825" marT="15825" marB="15825" anchor="ctr">
                    <a:lnL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212617"/>
                  </a:ext>
                </a:extLst>
              </a:tr>
            </a:tbl>
          </a:graphicData>
        </a:graphic>
      </p:graphicFrame>
      <p:sp>
        <p:nvSpPr>
          <p:cNvPr id="13" name="Tekstiruutu 12">
            <a:extLst>
              <a:ext uri="{FF2B5EF4-FFF2-40B4-BE49-F238E27FC236}">
                <a16:creationId xmlns:a16="http://schemas.microsoft.com/office/drawing/2014/main" id="{B8473EA7-705F-1344-A5D6-A5DC3F710A04}"/>
              </a:ext>
            </a:extLst>
          </p:cNvPr>
          <p:cNvSpPr txBox="1"/>
          <p:nvPr/>
        </p:nvSpPr>
        <p:spPr>
          <a:xfrm>
            <a:off x="149925" y="5769248"/>
            <a:ext cx="28803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Lähde: </a:t>
            </a:r>
            <a:r>
              <a:rPr lang="fi-FI" b="0" i="0" u="sng" dirty="0">
                <a:solidFill>
                  <a:srgbClr val="0039A6"/>
                </a:solidFill>
                <a:effectLst/>
                <a:latin typeface="Source Sans Pro" panose="020B0503030403020204" pitchFamily="34" charset="0"/>
                <a:hlinkClick r:id="rId2"/>
              </a:rPr>
              <a:t>Tilastokeskus, väestörakenne</a:t>
            </a:r>
            <a:endParaRPr lang="fi-FI" b="1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fi-FI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Päivitetty: 31.3.2022</a:t>
            </a:r>
          </a:p>
        </p:txBody>
      </p:sp>
      <p:pic>
        <p:nvPicPr>
          <p:cNvPr id="1028" name="Picture 4" descr=" Vieraskieliset - Suurimmat vieraskielisten määrät 2021">
            <a:extLst>
              <a:ext uri="{FF2B5EF4-FFF2-40B4-BE49-F238E27FC236}">
                <a16:creationId xmlns:a16="http://schemas.microsoft.com/office/drawing/2014/main" id="{EB730614-1E88-F1CD-4AF5-C86B1EED2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325211"/>
            <a:ext cx="477202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594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91264" cy="1656184"/>
          </a:xfrm>
        </p:spPr>
        <p:txBody>
          <a:bodyPr/>
          <a:lstStyle/>
          <a:p>
            <a:r>
              <a:rPr lang="fi-FI" dirty="0">
                <a:solidFill>
                  <a:schemeClr val="tx1"/>
                </a:solidFill>
              </a:rPr>
              <a:t>Tervetuloa opiskelemaan venäjää!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916832"/>
            <a:ext cx="8363272" cy="4209331"/>
          </a:xfrm>
        </p:spPr>
        <p:txBody>
          <a:bodyPr>
            <a:normAutofit/>
          </a:bodyPr>
          <a:lstStyle/>
          <a:p>
            <a:r>
              <a:rPr lang="fi-FI" sz="3200" dirty="0">
                <a:solidFill>
                  <a:schemeClr val="tx1"/>
                </a:solidFill>
              </a:rPr>
              <a:t>Venäjää opiskellaan pienissä ryhmissä, rauhallisesti ja yksilöllisesti, suurella sydämellä ja innostuksesta kieleen.</a:t>
            </a:r>
          </a:p>
          <a:p>
            <a:r>
              <a:rPr lang="fi-FI" sz="3200" dirty="0">
                <a:solidFill>
                  <a:schemeClr val="tx1"/>
                </a:solidFill>
              </a:rPr>
              <a:t>Venäjän opiskelu vaatii paljon, mutta antaa vielä enemmän.</a:t>
            </a:r>
          </a:p>
          <a:p>
            <a:r>
              <a:rPr lang="fi-FI" sz="3200" dirty="0">
                <a:solidFill>
                  <a:schemeClr val="tx1"/>
                </a:solidFill>
              </a:rPr>
              <a:t>Venäjän kielen taidosta on hyötyä tulevaisuudessakin niin opinnoissa kuin työssäkin.</a:t>
            </a:r>
          </a:p>
        </p:txBody>
      </p:sp>
    </p:spTree>
    <p:extLst>
      <p:ext uri="{BB962C8B-B14F-4D97-AF65-F5344CB8AC3E}">
        <p14:creationId xmlns:p14="http://schemas.microsoft.com/office/powerpoint/2010/main" val="2432167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0"/>
            <a:ext cx="45719" cy="45719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fi-FI" sz="3200" dirty="0">
                <a:solidFill>
                  <a:schemeClr val="tx1"/>
                </a:solidFill>
              </a:rPr>
              <a:t>Venäjän aakkoset on nopea oppia </a:t>
            </a:r>
            <a:r>
              <a:rPr lang="fi-FI" sz="3200" dirty="0" err="1">
                <a:solidFill>
                  <a:schemeClr val="tx1"/>
                </a:solidFill>
              </a:rPr>
              <a:t>→osaat</a:t>
            </a:r>
            <a:r>
              <a:rPr lang="fi-FI" sz="3200" dirty="0">
                <a:solidFill>
                  <a:schemeClr val="tx1"/>
                </a:solidFill>
              </a:rPr>
              <a:t> lukea esim. metroasemien ja paikkojen nimiä</a:t>
            </a:r>
          </a:p>
          <a:p>
            <a:r>
              <a:rPr lang="fi-FI" sz="3200" dirty="0">
                <a:solidFill>
                  <a:schemeClr val="tx1"/>
                </a:solidFill>
              </a:rPr>
              <a:t>Venäjässä on paljon lainasanoja englannista, mutta suomella ja venäjällä on paljon yhteisiä sanoja</a:t>
            </a:r>
          </a:p>
          <a:p>
            <a:pPr lvl="2"/>
            <a:r>
              <a:rPr lang="ru-RU" dirty="0">
                <a:solidFill>
                  <a:schemeClr val="tx1"/>
                </a:solidFill>
              </a:rPr>
              <a:t>будка [</a:t>
            </a:r>
            <a:r>
              <a:rPr lang="fi-FI" dirty="0" err="1">
                <a:solidFill>
                  <a:schemeClr val="tx1"/>
                </a:solidFill>
              </a:rPr>
              <a:t>pudka</a:t>
            </a:r>
            <a:r>
              <a:rPr lang="fi-FI" dirty="0">
                <a:solidFill>
                  <a:schemeClr val="tx1"/>
                </a:solidFill>
              </a:rPr>
              <a:t>] = koppi (putka)</a:t>
            </a:r>
            <a:endParaRPr lang="ru-RU" dirty="0">
              <a:solidFill>
                <a:schemeClr val="tx1"/>
              </a:solidFill>
            </a:endParaRPr>
          </a:p>
          <a:p>
            <a:pPr lvl="2"/>
            <a:r>
              <a:rPr lang="ru-RU" dirty="0">
                <a:solidFill>
                  <a:schemeClr val="tx1"/>
                </a:solidFill>
              </a:rPr>
              <a:t>конь [</a:t>
            </a:r>
            <a:r>
              <a:rPr lang="fi-FI" dirty="0" err="1">
                <a:solidFill>
                  <a:schemeClr val="tx1"/>
                </a:solidFill>
              </a:rPr>
              <a:t>konj</a:t>
            </a:r>
            <a:r>
              <a:rPr lang="fi-FI" dirty="0">
                <a:solidFill>
                  <a:schemeClr val="tx1"/>
                </a:solidFill>
              </a:rPr>
              <a:t>] = ratsu, hevonen</a:t>
            </a:r>
            <a:endParaRPr lang="ru-RU" dirty="0">
              <a:solidFill>
                <a:schemeClr val="tx1"/>
              </a:solidFill>
            </a:endParaRPr>
          </a:p>
          <a:p>
            <a:pPr lvl="2"/>
            <a:r>
              <a:rPr lang="ru-RU" dirty="0">
                <a:solidFill>
                  <a:schemeClr val="tx1"/>
                </a:solidFill>
              </a:rPr>
              <a:t>пальто [</a:t>
            </a:r>
            <a:r>
              <a:rPr lang="fi-FI" dirty="0" err="1">
                <a:solidFill>
                  <a:schemeClr val="tx1"/>
                </a:solidFill>
              </a:rPr>
              <a:t>palto</a:t>
            </a:r>
            <a:r>
              <a:rPr lang="fi-FI" dirty="0">
                <a:solidFill>
                  <a:schemeClr val="tx1"/>
                </a:solidFill>
              </a:rPr>
              <a:t>] = takki (palttoo)</a:t>
            </a:r>
            <a:endParaRPr lang="fi-FI" sz="3000" dirty="0">
              <a:solidFill>
                <a:prstClr val="black"/>
              </a:solidFill>
            </a:endParaRPr>
          </a:p>
          <a:p>
            <a:pPr lvl="0"/>
            <a:r>
              <a:rPr lang="fi-FI" sz="3000" dirty="0">
                <a:solidFill>
                  <a:prstClr val="black"/>
                </a:solidFill>
              </a:rPr>
              <a:t>Erotu osaamalla venäjää, rohkeasti vain yrittämään!</a:t>
            </a:r>
          </a:p>
        </p:txBody>
      </p:sp>
    </p:spTree>
    <p:extLst>
      <p:ext uri="{BB962C8B-B14F-4D97-AF65-F5344CB8AC3E}">
        <p14:creationId xmlns:p14="http://schemas.microsoft.com/office/powerpoint/2010/main" val="1784689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2082AA-0274-EEF4-76AD-9385C0669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56017"/>
            <a:ext cx="8229600" cy="1600200"/>
          </a:xfrm>
        </p:spPr>
        <p:txBody>
          <a:bodyPr/>
          <a:lstStyle/>
          <a:p>
            <a:r>
              <a:rPr lang="fi-FI" dirty="0">
                <a:solidFill>
                  <a:schemeClr val="tx1"/>
                </a:solidFill>
              </a:rPr>
              <a:t>MUISTA:</a:t>
            </a:r>
          </a:p>
        </p:txBody>
      </p:sp>
    </p:spTree>
    <p:extLst>
      <p:ext uri="{BB962C8B-B14F-4D97-AF65-F5344CB8AC3E}">
        <p14:creationId xmlns:p14="http://schemas.microsoft.com/office/powerpoint/2010/main" val="4055196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528ECA-F2FD-7E85-DC28-D8ED97B0D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fi-FI" sz="3200" dirty="0">
                <a:solidFill>
                  <a:schemeClr val="tx1"/>
                </a:solidFill>
              </a:rPr>
              <a:t>Mikään valtio ei omista kieltä. Venäjän kieli on Venäjän hallituksen kieli, mutta myös monen muun asian ja ihmisen kieli sekä Venäjällä että sen ulkopuolella.</a:t>
            </a:r>
          </a:p>
          <a:p>
            <a:r>
              <a:rPr lang="fi-FI" sz="3200" dirty="0">
                <a:solidFill>
                  <a:schemeClr val="tx1"/>
                </a:solidFill>
              </a:rPr>
              <a:t>Venäläisen mentaliteetin ymmärtämiseen tarvitaan venäjää, yhteinen kieli ehkäisee väärinkäsityksiä.</a:t>
            </a:r>
          </a:p>
          <a:p>
            <a:endParaRPr lang="fi-FI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808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hto">
  <a:themeElements>
    <a:clrScheme name="Joht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Joht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oh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159</TotalTime>
  <Words>536</Words>
  <Application>Microsoft Office PowerPoint</Application>
  <PresentationFormat>Näytössä katseltava diaesitys (4:3)</PresentationFormat>
  <Paragraphs>135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7" baseType="lpstr">
      <vt:lpstr>Arial</vt:lpstr>
      <vt:lpstr>Barlow</vt:lpstr>
      <vt:lpstr>Century Gothic</vt:lpstr>
      <vt:lpstr>Courier New</vt:lpstr>
      <vt:lpstr>Palatino Linotype</vt:lpstr>
      <vt:lpstr>Source Sans Pro</vt:lpstr>
      <vt:lpstr>Johto</vt:lpstr>
      <vt:lpstr>Miksi venäjää?</vt:lpstr>
      <vt:lpstr>PowerPoint-esitys</vt:lpstr>
      <vt:lpstr>Mihin venäjän kieltä tarvitaan?</vt:lpstr>
      <vt:lpstr>PowerPoint-esitys</vt:lpstr>
      <vt:lpstr>PowerPoint-esitys</vt:lpstr>
      <vt:lpstr>Tervetuloa opiskelemaan venäjää!</vt:lpstr>
      <vt:lpstr>PowerPoint-esitys</vt:lpstr>
      <vt:lpstr>MUISTA: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Miksi venäjää?</dc:title>
  <dc:creator>Mika</dc:creator>
  <cp:lastModifiedBy>mika hiltunen</cp:lastModifiedBy>
  <cp:revision>6</cp:revision>
  <dcterms:created xsi:type="dcterms:W3CDTF">2019-10-09T08:16:55Z</dcterms:created>
  <dcterms:modified xsi:type="dcterms:W3CDTF">2023-02-01T12:50:07Z</dcterms:modified>
</cp:coreProperties>
</file>