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5" r:id="rId4"/>
  </p:sldMasterIdLst>
  <p:notesMasterIdLst>
    <p:notesMasterId r:id="rId28"/>
  </p:notesMasterIdLst>
  <p:handoutMasterIdLst>
    <p:handoutMasterId r:id="rId29"/>
  </p:handoutMasterIdLst>
  <p:sldIdLst>
    <p:sldId id="259" r:id="rId5"/>
    <p:sldId id="283" r:id="rId6"/>
    <p:sldId id="260" r:id="rId7"/>
    <p:sldId id="264" r:id="rId8"/>
    <p:sldId id="262" r:id="rId9"/>
    <p:sldId id="270" r:id="rId10"/>
    <p:sldId id="266" r:id="rId11"/>
    <p:sldId id="268" r:id="rId12"/>
    <p:sldId id="275" r:id="rId13"/>
    <p:sldId id="272" r:id="rId14"/>
    <p:sldId id="269" r:id="rId15"/>
    <p:sldId id="274" r:id="rId16"/>
    <p:sldId id="273" r:id="rId17"/>
    <p:sldId id="265" r:id="rId18"/>
    <p:sldId id="284" r:id="rId19"/>
    <p:sldId id="276" r:id="rId20"/>
    <p:sldId id="285" r:id="rId21"/>
    <p:sldId id="277" r:id="rId22"/>
    <p:sldId id="278" r:id="rId23"/>
    <p:sldId id="279" r:id="rId24"/>
    <p:sldId id="280" r:id="rId25"/>
    <p:sldId id="281" r:id="rId26"/>
    <p:sldId id="282" r:id="rId27"/>
  </p:sldIdLst>
  <p:sldSz cx="9144000" cy="6858000" type="screen4x3"/>
  <p:notesSz cx="6797675" cy="9928225"/>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540"/>
    <a:srgbClr val="EAE2D2"/>
    <a:srgbClr val="B5A386"/>
    <a:srgbClr val="009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ematyyli 1 - Korostu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Vaalea tyyli 1 - Korostu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Vaalea tyyli 3 - Korostu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Normaali tyyli 3 - Korostu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Vaalea tyyli 3 - Korostu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Vaalea tyyli 3 - Korostu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Vaalea tyyli 3 - Korostu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Vaalea tyyli 3 - Korostu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Vaalea tyyli 2 - Korostu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Vaalea tyyli 2 - Korostus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Vaalea tyyli 1 - Korostu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Vaalea tyyli 2 - Korostu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Vaalea tyyli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Normaali tyyli 4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Tumma tyyli 2 - Korostus 1/Korostu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Tumma tyyli 2 - Korostus 3/Korostu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Tumma tyyli 2 - Korostus 5/Korostu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7" autoAdjust="0"/>
    <p:restoredTop sz="91398" autoAdjust="0"/>
  </p:normalViewPr>
  <p:slideViewPr>
    <p:cSldViewPr snapToGrid="0" snapToObjects="1">
      <p:cViewPr varScale="1">
        <p:scale>
          <a:sx n="89" d="100"/>
          <a:sy n="89" d="100"/>
        </p:scale>
        <p:origin x="1286"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4" d="100"/>
          <a:sy n="94" d="100"/>
        </p:scale>
        <p:origin x="-5584" y="-12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DEEC7-071E-42C5-81D0-13EE579FE175}" type="doc">
      <dgm:prSet loTypeId="urn:microsoft.com/office/officeart/2005/8/layout/target2" loCatId="relationship" qsTypeId="urn:microsoft.com/office/officeart/2005/8/quickstyle/simple1" qsCatId="simple" csTypeId="urn:microsoft.com/office/officeart/2005/8/colors/colorful5" csCatId="colorful" phldr="1"/>
      <dgm:spPr/>
      <dgm:t>
        <a:bodyPr/>
        <a:lstStyle/>
        <a:p>
          <a:endParaRPr lang="fi-FI"/>
        </a:p>
      </dgm:t>
    </dgm:pt>
    <dgm:pt modelId="{C3C5D9E6-91F0-4EE4-B678-1F4B0FA4827D}">
      <dgm:prSet phldrT="[Teksti]"/>
      <dgm:spPr/>
      <dgm:t>
        <a:bodyPr/>
        <a:lstStyle/>
        <a:p>
          <a:pPr algn="ctr"/>
          <a:r>
            <a:rPr lang="fi-FI" dirty="0" smtClean="0"/>
            <a:t>Kunnallinen tasa-arvo- ja yhdenvertaisuussuunnitelma</a:t>
          </a:r>
          <a:endParaRPr lang="fi-FI" dirty="0"/>
        </a:p>
      </dgm:t>
    </dgm:pt>
    <dgm:pt modelId="{6CEF4019-B574-482D-AE12-C0A37A4EECE8}" type="parTrans" cxnId="{1E956AFE-9B9D-4D08-B74B-A44B3ADDA2A1}">
      <dgm:prSet/>
      <dgm:spPr/>
      <dgm:t>
        <a:bodyPr/>
        <a:lstStyle/>
        <a:p>
          <a:endParaRPr lang="fi-FI"/>
        </a:p>
      </dgm:t>
    </dgm:pt>
    <dgm:pt modelId="{C0FF4B61-017F-4775-8A0B-03D9EAAE3E57}" type="sibTrans" cxnId="{1E956AFE-9B9D-4D08-B74B-A44B3ADDA2A1}">
      <dgm:prSet/>
      <dgm:spPr/>
      <dgm:t>
        <a:bodyPr/>
        <a:lstStyle/>
        <a:p>
          <a:endParaRPr lang="fi-FI"/>
        </a:p>
      </dgm:t>
    </dgm:pt>
    <dgm:pt modelId="{52370292-79BD-411D-8266-C26B0978F946}">
      <dgm:prSet phldrT="[Teksti]"/>
      <dgm:spPr/>
      <dgm:t>
        <a:bodyPr/>
        <a:lstStyle/>
        <a:p>
          <a:r>
            <a:rPr lang="fi-FI" dirty="0" smtClean="0"/>
            <a:t>Koulukohtainen tasa-arvo- ja yhdenvertaisuussuunnitelma</a:t>
          </a:r>
          <a:endParaRPr lang="fi-FI" dirty="0"/>
        </a:p>
      </dgm:t>
    </dgm:pt>
    <dgm:pt modelId="{4B34E5AF-0C6C-43C7-8EAA-66D617D07C69}" type="parTrans" cxnId="{4B558AAF-66D0-4DF5-B576-4CA4F2210631}">
      <dgm:prSet/>
      <dgm:spPr/>
      <dgm:t>
        <a:bodyPr/>
        <a:lstStyle/>
        <a:p>
          <a:endParaRPr lang="fi-FI"/>
        </a:p>
      </dgm:t>
    </dgm:pt>
    <dgm:pt modelId="{B06148D0-EA68-4E65-852A-7C06666C3EAC}" type="sibTrans" cxnId="{4B558AAF-66D0-4DF5-B576-4CA4F2210631}">
      <dgm:prSet/>
      <dgm:spPr/>
      <dgm:t>
        <a:bodyPr/>
        <a:lstStyle/>
        <a:p>
          <a:endParaRPr lang="fi-FI"/>
        </a:p>
      </dgm:t>
    </dgm:pt>
    <dgm:pt modelId="{15CA1C0B-6059-415D-84B6-77B043957CCA}">
      <dgm:prSet phldrT="[Teksti]"/>
      <dgm:spPr/>
      <dgm:t>
        <a:bodyPr/>
        <a:lstStyle/>
        <a:p>
          <a:r>
            <a:rPr lang="fi-FI" dirty="0" smtClean="0"/>
            <a:t>Edistämistoimenpiteet sisällytetään opetussuunnitelmaan perustuvaan suunnitelmaan vuosittain</a:t>
          </a:r>
          <a:endParaRPr lang="fi-FI" dirty="0"/>
        </a:p>
      </dgm:t>
    </dgm:pt>
    <dgm:pt modelId="{870C4443-1678-4F7B-A4A9-79063E3EA23E}" type="parTrans" cxnId="{96EE5F84-7193-4D31-8958-AA0046F14A8B}">
      <dgm:prSet/>
      <dgm:spPr/>
      <dgm:t>
        <a:bodyPr/>
        <a:lstStyle/>
        <a:p>
          <a:endParaRPr lang="fi-FI"/>
        </a:p>
      </dgm:t>
    </dgm:pt>
    <dgm:pt modelId="{2913AA2B-BD63-4716-B2BE-A16880ECDA49}" type="sibTrans" cxnId="{96EE5F84-7193-4D31-8958-AA0046F14A8B}">
      <dgm:prSet/>
      <dgm:spPr/>
      <dgm:t>
        <a:bodyPr/>
        <a:lstStyle/>
        <a:p>
          <a:endParaRPr lang="fi-FI"/>
        </a:p>
      </dgm:t>
    </dgm:pt>
    <dgm:pt modelId="{FFFAD902-8C87-45E7-A4A8-5D98336C3C4B}">
      <dgm:prSet phldrT="[Teksti]"/>
      <dgm:spPr/>
      <dgm:t>
        <a:bodyPr/>
        <a:lstStyle/>
        <a:p>
          <a:r>
            <a:rPr lang="fi-FI" dirty="0" smtClean="0"/>
            <a:t>3. vuoden välein </a:t>
          </a:r>
          <a:endParaRPr lang="fi-FI" dirty="0"/>
        </a:p>
      </dgm:t>
    </dgm:pt>
    <dgm:pt modelId="{1FC17579-70FF-4238-8FB8-7FF57EB689EE}" type="parTrans" cxnId="{9B8DD697-10D5-443F-8FD0-F6E1F63F2292}">
      <dgm:prSet/>
      <dgm:spPr/>
      <dgm:t>
        <a:bodyPr/>
        <a:lstStyle/>
        <a:p>
          <a:endParaRPr lang="fi-FI"/>
        </a:p>
      </dgm:t>
    </dgm:pt>
    <dgm:pt modelId="{61EA9D82-062E-460C-8F0C-FFED787232F8}" type="sibTrans" cxnId="{9B8DD697-10D5-443F-8FD0-F6E1F63F2292}">
      <dgm:prSet/>
      <dgm:spPr/>
      <dgm:t>
        <a:bodyPr/>
        <a:lstStyle/>
        <a:p>
          <a:endParaRPr lang="fi-FI"/>
        </a:p>
      </dgm:t>
    </dgm:pt>
    <dgm:pt modelId="{4BB74B7F-8A46-42B5-905F-F0B124D5E8EC}">
      <dgm:prSet phldrT="[Teksti]"/>
      <dgm:spPr/>
      <dgm:t>
        <a:bodyPr/>
        <a:lstStyle/>
        <a:p>
          <a:r>
            <a:rPr lang="fi-FI" dirty="0" smtClean="0"/>
            <a:t> Päivitetään kunnallisen suunnitelman pohjalta joka 3. vuosi</a:t>
          </a:r>
          <a:endParaRPr lang="fi-FI" dirty="0"/>
        </a:p>
      </dgm:t>
    </dgm:pt>
    <dgm:pt modelId="{DF7E7340-EC93-441A-ACB1-0A01BC46CD29}" type="parTrans" cxnId="{F645CD84-180C-4979-82D0-86C23AF5C7E4}">
      <dgm:prSet/>
      <dgm:spPr/>
      <dgm:t>
        <a:bodyPr/>
        <a:lstStyle/>
        <a:p>
          <a:endParaRPr lang="fi-FI"/>
        </a:p>
      </dgm:t>
    </dgm:pt>
    <dgm:pt modelId="{176420B2-B741-4B67-A518-4C5E80E65DD3}" type="sibTrans" cxnId="{F645CD84-180C-4979-82D0-86C23AF5C7E4}">
      <dgm:prSet/>
      <dgm:spPr/>
      <dgm:t>
        <a:bodyPr/>
        <a:lstStyle/>
        <a:p>
          <a:endParaRPr lang="fi-FI"/>
        </a:p>
      </dgm:t>
    </dgm:pt>
    <dgm:pt modelId="{EA08677E-5E09-4D4E-A082-AE4D7034FE3B}">
      <dgm:prSet phldrT="[Teksti]"/>
      <dgm:spPr/>
      <dgm:t>
        <a:bodyPr/>
        <a:lstStyle/>
        <a:p>
          <a:r>
            <a:rPr lang="fi-FI" dirty="0" smtClean="0"/>
            <a:t>seuranta, arviointi ja laadinta kuntatasolla</a:t>
          </a:r>
          <a:endParaRPr lang="fi-FI" dirty="0"/>
        </a:p>
      </dgm:t>
    </dgm:pt>
    <dgm:pt modelId="{60C752A6-5EE7-4A7B-AF9F-549C52A303E1}" type="parTrans" cxnId="{BC427230-223C-4A22-8A1F-E2CCC8AE65C0}">
      <dgm:prSet/>
      <dgm:spPr/>
      <dgm:t>
        <a:bodyPr/>
        <a:lstStyle/>
        <a:p>
          <a:endParaRPr lang="fi-FI"/>
        </a:p>
      </dgm:t>
    </dgm:pt>
    <dgm:pt modelId="{B2517D25-AEC0-49E8-8988-4283B088499F}" type="sibTrans" cxnId="{BC427230-223C-4A22-8A1F-E2CCC8AE65C0}">
      <dgm:prSet/>
      <dgm:spPr/>
      <dgm:t>
        <a:bodyPr/>
        <a:lstStyle/>
        <a:p>
          <a:endParaRPr lang="fi-FI"/>
        </a:p>
      </dgm:t>
    </dgm:pt>
    <dgm:pt modelId="{0BC05096-A491-4D19-B535-0AFFCB507FEF}">
      <dgm:prSet phldrT="[Teksti]"/>
      <dgm:spPr/>
      <dgm:t>
        <a:bodyPr/>
        <a:lstStyle/>
        <a:p>
          <a:r>
            <a:rPr lang="fi-FI" dirty="0" smtClean="0"/>
            <a:t>Laadinnan yhteydessä tasa-arvokysely</a:t>
          </a:r>
          <a:endParaRPr lang="fi-FI" dirty="0"/>
        </a:p>
      </dgm:t>
    </dgm:pt>
    <dgm:pt modelId="{E3A5B0F7-A70C-4F62-847F-096D5752832A}" type="parTrans" cxnId="{728B5CED-0EFA-478B-B37E-CE9162A357F3}">
      <dgm:prSet/>
      <dgm:spPr/>
      <dgm:t>
        <a:bodyPr/>
        <a:lstStyle/>
        <a:p>
          <a:endParaRPr lang="fi-FI"/>
        </a:p>
      </dgm:t>
    </dgm:pt>
    <dgm:pt modelId="{12EBE030-BD84-4AD8-8F44-AC3CEFF787E4}" type="sibTrans" cxnId="{728B5CED-0EFA-478B-B37E-CE9162A357F3}">
      <dgm:prSet/>
      <dgm:spPr/>
      <dgm:t>
        <a:bodyPr/>
        <a:lstStyle/>
        <a:p>
          <a:endParaRPr lang="fi-FI"/>
        </a:p>
      </dgm:t>
    </dgm:pt>
    <dgm:pt modelId="{540E58B6-D16B-4866-86D5-43377F256C95}">
      <dgm:prSet phldrT="[Teksti]"/>
      <dgm:spPr/>
      <dgm:t>
        <a:bodyPr/>
        <a:lstStyle/>
        <a:p>
          <a:r>
            <a:rPr lang="fi-FI" dirty="0" smtClean="0"/>
            <a:t>Seuranta ja arviointi vuosittain</a:t>
          </a:r>
          <a:endParaRPr lang="fi-FI" dirty="0"/>
        </a:p>
      </dgm:t>
    </dgm:pt>
    <dgm:pt modelId="{CD700232-BB8A-4496-A6A0-FBDFBADE08C5}" type="parTrans" cxnId="{9A9BEA1F-C729-49B6-8554-0F9CBCFA63F3}">
      <dgm:prSet/>
      <dgm:spPr/>
      <dgm:t>
        <a:bodyPr/>
        <a:lstStyle/>
        <a:p>
          <a:endParaRPr lang="fi-FI"/>
        </a:p>
      </dgm:t>
    </dgm:pt>
    <dgm:pt modelId="{4DD05514-E87E-4CCD-A7D1-FCE456F1DF83}" type="sibTrans" cxnId="{9A9BEA1F-C729-49B6-8554-0F9CBCFA63F3}">
      <dgm:prSet/>
      <dgm:spPr/>
      <dgm:t>
        <a:bodyPr/>
        <a:lstStyle/>
        <a:p>
          <a:endParaRPr lang="fi-FI"/>
        </a:p>
      </dgm:t>
    </dgm:pt>
    <dgm:pt modelId="{3703EF6D-5181-4E1D-B19A-39493F8E1C4C}" type="pres">
      <dgm:prSet presAssocID="{02ADEEC7-071E-42C5-81D0-13EE579FE175}" presName="Name0" presStyleCnt="0">
        <dgm:presLayoutVars>
          <dgm:chMax val="3"/>
          <dgm:chPref val="1"/>
          <dgm:dir/>
          <dgm:animLvl val="lvl"/>
          <dgm:resizeHandles/>
        </dgm:presLayoutVars>
      </dgm:prSet>
      <dgm:spPr/>
      <dgm:t>
        <a:bodyPr/>
        <a:lstStyle/>
        <a:p>
          <a:endParaRPr lang="fi-FI"/>
        </a:p>
      </dgm:t>
    </dgm:pt>
    <dgm:pt modelId="{F373ABAC-3F95-4D85-AAFC-66A61E14889F}" type="pres">
      <dgm:prSet presAssocID="{02ADEEC7-071E-42C5-81D0-13EE579FE175}" presName="outerBox" presStyleCnt="0"/>
      <dgm:spPr/>
    </dgm:pt>
    <dgm:pt modelId="{BD1A45DF-355F-40D6-882C-BBFAA2F6DE64}" type="pres">
      <dgm:prSet presAssocID="{02ADEEC7-071E-42C5-81D0-13EE579FE175}" presName="outerBoxParent" presStyleLbl="node1" presStyleIdx="0" presStyleCnt="2" custLinFactNeighborY="-9854"/>
      <dgm:spPr/>
      <dgm:t>
        <a:bodyPr/>
        <a:lstStyle/>
        <a:p>
          <a:endParaRPr lang="fi-FI"/>
        </a:p>
      </dgm:t>
    </dgm:pt>
    <dgm:pt modelId="{89001E6A-1D11-4F6C-8F2B-E55E83CE1A57}" type="pres">
      <dgm:prSet presAssocID="{02ADEEC7-071E-42C5-81D0-13EE579FE175}" presName="outerBoxChildren" presStyleCnt="0"/>
      <dgm:spPr/>
    </dgm:pt>
    <dgm:pt modelId="{48F34DB9-F6A1-4C78-803E-B8B6148E3F61}" type="pres">
      <dgm:prSet presAssocID="{FFFAD902-8C87-45E7-A4A8-5D98336C3C4B}" presName="oChild" presStyleLbl="fgAcc1" presStyleIdx="0" presStyleCnt="6">
        <dgm:presLayoutVars>
          <dgm:bulletEnabled val="1"/>
        </dgm:presLayoutVars>
      </dgm:prSet>
      <dgm:spPr/>
      <dgm:t>
        <a:bodyPr/>
        <a:lstStyle/>
        <a:p>
          <a:endParaRPr lang="fi-FI"/>
        </a:p>
      </dgm:t>
    </dgm:pt>
    <dgm:pt modelId="{5F0D13C0-0798-4F23-BFD8-3DD88DD1EA06}" type="pres">
      <dgm:prSet presAssocID="{61EA9D82-062E-460C-8F0C-FFED787232F8}" presName="outerSibTrans" presStyleCnt="0"/>
      <dgm:spPr/>
    </dgm:pt>
    <dgm:pt modelId="{05EF26E5-D6BD-45F0-9576-C088CEB3CCE9}" type="pres">
      <dgm:prSet presAssocID="{0BC05096-A491-4D19-B535-0AFFCB507FEF}" presName="oChild" presStyleLbl="fgAcc1" presStyleIdx="1" presStyleCnt="6">
        <dgm:presLayoutVars>
          <dgm:bulletEnabled val="1"/>
        </dgm:presLayoutVars>
      </dgm:prSet>
      <dgm:spPr/>
      <dgm:t>
        <a:bodyPr/>
        <a:lstStyle/>
        <a:p>
          <a:endParaRPr lang="fi-FI"/>
        </a:p>
      </dgm:t>
    </dgm:pt>
    <dgm:pt modelId="{F1C1AE5F-2261-4EA5-845B-1FBA92D8C413}" type="pres">
      <dgm:prSet presAssocID="{12EBE030-BD84-4AD8-8F44-AC3CEFF787E4}" presName="outerSibTrans" presStyleCnt="0"/>
      <dgm:spPr/>
    </dgm:pt>
    <dgm:pt modelId="{726E3772-85A8-42B7-8B0F-9728042BD61D}" type="pres">
      <dgm:prSet presAssocID="{EA08677E-5E09-4D4E-A082-AE4D7034FE3B}" presName="oChild" presStyleLbl="fgAcc1" presStyleIdx="2" presStyleCnt="6">
        <dgm:presLayoutVars>
          <dgm:bulletEnabled val="1"/>
        </dgm:presLayoutVars>
      </dgm:prSet>
      <dgm:spPr/>
      <dgm:t>
        <a:bodyPr/>
        <a:lstStyle/>
        <a:p>
          <a:endParaRPr lang="fi-FI"/>
        </a:p>
      </dgm:t>
    </dgm:pt>
    <dgm:pt modelId="{BF11073E-6802-49D3-8417-989CE37B4B79}" type="pres">
      <dgm:prSet presAssocID="{02ADEEC7-071E-42C5-81D0-13EE579FE175}" presName="middleBox" presStyleCnt="0"/>
      <dgm:spPr/>
    </dgm:pt>
    <dgm:pt modelId="{567C9AE0-91F6-4F28-B952-FFF2627F820B}" type="pres">
      <dgm:prSet presAssocID="{02ADEEC7-071E-42C5-81D0-13EE579FE175}" presName="middleBoxParent" presStyleLbl="node1" presStyleIdx="1" presStyleCnt="2"/>
      <dgm:spPr/>
      <dgm:t>
        <a:bodyPr/>
        <a:lstStyle/>
        <a:p>
          <a:endParaRPr lang="fi-FI"/>
        </a:p>
      </dgm:t>
    </dgm:pt>
    <dgm:pt modelId="{83B098D8-8395-4B27-96E0-5AE222C47EC7}" type="pres">
      <dgm:prSet presAssocID="{02ADEEC7-071E-42C5-81D0-13EE579FE175}" presName="middleBoxChildren" presStyleCnt="0"/>
      <dgm:spPr/>
    </dgm:pt>
    <dgm:pt modelId="{8F933B10-CE95-42C5-BC08-19812DE538B8}" type="pres">
      <dgm:prSet presAssocID="{15CA1C0B-6059-415D-84B6-77B043957CCA}" presName="mChild" presStyleLbl="fgAcc1" presStyleIdx="3" presStyleCnt="6" custLinFactX="97247" custLinFactNeighborX="100000" custLinFactNeighborY="-896">
        <dgm:presLayoutVars>
          <dgm:bulletEnabled val="1"/>
        </dgm:presLayoutVars>
      </dgm:prSet>
      <dgm:spPr/>
      <dgm:t>
        <a:bodyPr/>
        <a:lstStyle/>
        <a:p>
          <a:endParaRPr lang="fi-FI"/>
        </a:p>
      </dgm:t>
    </dgm:pt>
    <dgm:pt modelId="{818F093F-30C0-44B0-8961-105D0426E456}" type="pres">
      <dgm:prSet presAssocID="{2913AA2B-BD63-4716-B2BE-A16880ECDA49}" presName="middleSibTrans" presStyleCnt="0"/>
      <dgm:spPr/>
    </dgm:pt>
    <dgm:pt modelId="{A3FCF813-5706-43A1-8332-981216D2DC26}" type="pres">
      <dgm:prSet presAssocID="{4BB74B7F-8A46-42B5-905F-F0B124D5E8EC}" presName="mChild" presStyleLbl="fgAcc1" presStyleIdx="4" presStyleCnt="6" custLinFactX="-99760" custLinFactNeighborX="-100000" custLinFactNeighborY="-1913">
        <dgm:presLayoutVars>
          <dgm:bulletEnabled val="1"/>
        </dgm:presLayoutVars>
      </dgm:prSet>
      <dgm:spPr/>
      <dgm:t>
        <a:bodyPr/>
        <a:lstStyle/>
        <a:p>
          <a:endParaRPr lang="fi-FI"/>
        </a:p>
      </dgm:t>
    </dgm:pt>
    <dgm:pt modelId="{59F24218-5E9C-4891-A20E-3DF6228884E0}" type="pres">
      <dgm:prSet presAssocID="{176420B2-B741-4B67-A518-4C5E80E65DD3}" presName="middleSibTrans" presStyleCnt="0"/>
      <dgm:spPr/>
    </dgm:pt>
    <dgm:pt modelId="{B5F5DAC6-0B45-4107-8A99-AF1E6146D94F}" type="pres">
      <dgm:prSet presAssocID="{540E58B6-D16B-4866-86D5-43377F256C95}" presName="mChild" presStyleLbl="fgAcc1" presStyleIdx="5" presStyleCnt="6" custLinFactX="-1580" custLinFactNeighborX="-100000" custLinFactNeighborY="-922">
        <dgm:presLayoutVars>
          <dgm:bulletEnabled val="1"/>
        </dgm:presLayoutVars>
      </dgm:prSet>
      <dgm:spPr/>
      <dgm:t>
        <a:bodyPr/>
        <a:lstStyle/>
        <a:p>
          <a:endParaRPr lang="fi-FI"/>
        </a:p>
      </dgm:t>
    </dgm:pt>
  </dgm:ptLst>
  <dgm:cxnLst>
    <dgm:cxn modelId="{C3E01E52-8C13-41EE-A7CA-7779DD165858}" type="presOf" srcId="{FFFAD902-8C87-45E7-A4A8-5D98336C3C4B}" destId="{48F34DB9-F6A1-4C78-803E-B8B6148E3F61}" srcOrd="0" destOrd="0" presId="urn:microsoft.com/office/officeart/2005/8/layout/target2"/>
    <dgm:cxn modelId="{5EB58425-9DBD-4893-93C6-3102CA2B6A1F}" type="presOf" srcId="{52370292-79BD-411D-8266-C26B0978F946}" destId="{567C9AE0-91F6-4F28-B952-FFF2627F820B}" srcOrd="0" destOrd="0" presId="urn:microsoft.com/office/officeart/2005/8/layout/target2"/>
    <dgm:cxn modelId="{6C88FE68-51C3-4D4C-844C-0FABFE6D659E}" type="presOf" srcId="{540E58B6-D16B-4866-86D5-43377F256C95}" destId="{B5F5DAC6-0B45-4107-8A99-AF1E6146D94F}" srcOrd="0" destOrd="0" presId="urn:microsoft.com/office/officeart/2005/8/layout/target2"/>
    <dgm:cxn modelId="{F645CD84-180C-4979-82D0-86C23AF5C7E4}" srcId="{52370292-79BD-411D-8266-C26B0978F946}" destId="{4BB74B7F-8A46-42B5-905F-F0B124D5E8EC}" srcOrd="1" destOrd="0" parTransId="{DF7E7340-EC93-441A-ACB1-0A01BC46CD29}" sibTransId="{176420B2-B741-4B67-A518-4C5E80E65DD3}"/>
    <dgm:cxn modelId="{2909DF11-BDEC-48AB-BCCD-C4101D26B937}" type="presOf" srcId="{EA08677E-5E09-4D4E-A082-AE4D7034FE3B}" destId="{726E3772-85A8-42B7-8B0F-9728042BD61D}" srcOrd="0" destOrd="0" presId="urn:microsoft.com/office/officeart/2005/8/layout/target2"/>
    <dgm:cxn modelId="{1E956AFE-9B9D-4D08-B74B-A44B3ADDA2A1}" srcId="{02ADEEC7-071E-42C5-81D0-13EE579FE175}" destId="{C3C5D9E6-91F0-4EE4-B678-1F4B0FA4827D}" srcOrd="0" destOrd="0" parTransId="{6CEF4019-B574-482D-AE12-C0A37A4EECE8}" sibTransId="{C0FF4B61-017F-4775-8A0B-03D9EAAE3E57}"/>
    <dgm:cxn modelId="{3609F8E1-C907-49C5-AAB4-123703EF6812}" type="presOf" srcId="{15CA1C0B-6059-415D-84B6-77B043957CCA}" destId="{8F933B10-CE95-42C5-BC08-19812DE538B8}" srcOrd="0" destOrd="0" presId="urn:microsoft.com/office/officeart/2005/8/layout/target2"/>
    <dgm:cxn modelId="{15757807-8821-43E3-B204-29BFC5EF4152}" type="presOf" srcId="{C3C5D9E6-91F0-4EE4-B678-1F4B0FA4827D}" destId="{BD1A45DF-355F-40D6-882C-BBFAA2F6DE64}" srcOrd="0" destOrd="0" presId="urn:microsoft.com/office/officeart/2005/8/layout/target2"/>
    <dgm:cxn modelId="{4B558AAF-66D0-4DF5-B576-4CA4F2210631}" srcId="{02ADEEC7-071E-42C5-81D0-13EE579FE175}" destId="{52370292-79BD-411D-8266-C26B0978F946}" srcOrd="1" destOrd="0" parTransId="{4B34E5AF-0C6C-43C7-8EAA-66D617D07C69}" sibTransId="{B06148D0-EA68-4E65-852A-7C06666C3EAC}"/>
    <dgm:cxn modelId="{9A9BEA1F-C729-49B6-8554-0F9CBCFA63F3}" srcId="{52370292-79BD-411D-8266-C26B0978F946}" destId="{540E58B6-D16B-4866-86D5-43377F256C95}" srcOrd="2" destOrd="0" parTransId="{CD700232-BB8A-4496-A6A0-FBDFBADE08C5}" sibTransId="{4DD05514-E87E-4CCD-A7D1-FCE456F1DF83}"/>
    <dgm:cxn modelId="{2694E84C-1DCF-406B-955C-8588AC481864}" type="presOf" srcId="{02ADEEC7-071E-42C5-81D0-13EE579FE175}" destId="{3703EF6D-5181-4E1D-B19A-39493F8E1C4C}" srcOrd="0" destOrd="0" presId="urn:microsoft.com/office/officeart/2005/8/layout/target2"/>
    <dgm:cxn modelId="{9B8DD697-10D5-443F-8FD0-F6E1F63F2292}" srcId="{C3C5D9E6-91F0-4EE4-B678-1F4B0FA4827D}" destId="{FFFAD902-8C87-45E7-A4A8-5D98336C3C4B}" srcOrd="0" destOrd="0" parTransId="{1FC17579-70FF-4238-8FB8-7FF57EB689EE}" sibTransId="{61EA9D82-062E-460C-8F0C-FFED787232F8}"/>
    <dgm:cxn modelId="{96EE5F84-7193-4D31-8958-AA0046F14A8B}" srcId="{52370292-79BD-411D-8266-C26B0978F946}" destId="{15CA1C0B-6059-415D-84B6-77B043957CCA}" srcOrd="0" destOrd="0" parTransId="{870C4443-1678-4F7B-A4A9-79063E3EA23E}" sibTransId="{2913AA2B-BD63-4716-B2BE-A16880ECDA49}"/>
    <dgm:cxn modelId="{70DD7C2A-2079-4577-AC9D-C336798326F8}" type="presOf" srcId="{4BB74B7F-8A46-42B5-905F-F0B124D5E8EC}" destId="{A3FCF813-5706-43A1-8332-981216D2DC26}" srcOrd="0" destOrd="0" presId="urn:microsoft.com/office/officeart/2005/8/layout/target2"/>
    <dgm:cxn modelId="{728B5CED-0EFA-478B-B37E-CE9162A357F3}" srcId="{C3C5D9E6-91F0-4EE4-B678-1F4B0FA4827D}" destId="{0BC05096-A491-4D19-B535-0AFFCB507FEF}" srcOrd="1" destOrd="0" parTransId="{E3A5B0F7-A70C-4F62-847F-096D5752832A}" sibTransId="{12EBE030-BD84-4AD8-8F44-AC3CEFF787E4}"/>
    <dgm:cxn modelId="{BC427230-223C-4A22-8A1F-E2CCC8AE65C0}" srcId="{C3C5D9E6-91F0-4EE4-B678-1F4B0FA4827D}" destId="{EA08677E-5E09-4D4E-A082-AE4D7034FE3B}" srcOrd="2" destOrd="0" parTransId="{60C752A6-5EE7-4A7B-AF9F-549C52A303E1}" sibTransId="{B2517D25-AEC0-49E8-8988-4283B088499F}"/>
    <dgm:cxn modelId="{CE7CF028-1B36-4DFA-8940-E8B6E4639518}" type="presOf" srcId="{0BC05096-A491-4D19-B535-0AFFCB507FEF}" destId="{05EF26E5-D6BD-45F0-9576-C088CEB3CCE9}" srcOrd="0" destOrd="0" presId="urn:microsoft.com/office/officeart/2005/8/layout/target2"/>
    <dgm:cxn modelId="{FB341A43-DF32-4EDE-9366-5BAF13F28E2C}" type="presParOf" srcId="{3703EF6D-5181-4E1D-B19A-39493F8E1C4C}" destId="{F373ABAC-3F95-4D85-AAFC-66A61E14889F}" srcOrd="0" destOrd="0" presId="urn:microsoft.com/office/officeart/2005/8/layout/target2"/>
    <dgm:cxn modelId="{4F2E2C9C-C4CD-493B-82E7-C9F05E404E64}" type="presParOf" srcId="{F373ABAC-3F95-4D85-AAFC-66A61E14889F}" destId="{BD1A45DF-355F-40D6-882C-BBFAA2F6DE64}" srcOrd="0" destOrd="0" presId="urn:microsoft.com/office/officeart/2005/8/layout/target2"/>
    <dgm:cxn modelId="{8A00A716-0046-42CE-AC62-FC30393E27F8}" type="presParOf" srcId="{F373ABAC-3F95-4D85-AAFC-66A61E14889F}" destId="{89001E6A-1D11-4F6C-8F2B-E55E83CE1A57}" srcOrd="1" destOrd="0" presId="urn:microsoft.com/office/officeart/2005/8/layout/target2"/>
    <dgm:cxn modelId="{AEBBF9C4-AA0F-4F9B-BB1D-62F8B4B6A085}" type="presParOf" srcId="{89001E6A-1D11-4F6C-8F2B-E55E83CE1A57}" destId="{48F34DB9-F6A1-4C78-803E-B8B6148E3F61}" srcOrd="0" destOrd="0" presId="urn:microsoft.com/office/officeart/2005/8/layout/target2"/>
    <dgm:cxn modelId="{D3BE8F03-FF15-415F-BB3B-3CAFD529363E}" type="presParOf" srcId="{89001E6A-1D11-4F6C-8F2B-E55E83CE1A57}" destId="{5F0D13C0-0798-4F23-BFD8-3DD88DD1EA06}" srcOrd="1" destOrd="0" presId="urn:microsoft.com/office/officeart/2005/8/layout/target2"/>
    <dgm:cxn modelId="{D1623FB1-B8BB-4314-ABD9-7D2EEFA6511C}" type="presParOf" srcId="{89001E6A-1D11-4F6C-8F2B-E55E83CE1A57}" destId="{05EF26E5-D6BD-45F0-9576-C088CEB3CCE9}" srcOrd="2" destOrd="0" presId="urn:microsoft.com/office/officeart/2005/8/layout/target2"/>
    <dgm:cxn modelId="{21EDA669-5040-4262-B0D7-EFD537B4CD92}" type="presParOf" srcId="{89001E6A-1D11-4F6C-8F2B-E55E83CE1A57}" destId="{F1C1AE5F-2261-4EA5-845B-1FBA92D8C413}" srcOrd="3" destOrd="0" presId="urn:microsoft.com/office/officeart/2005/8/layout/target2"/>
    <dgm:cxn modelId="{E0CD7B12-C328-4062-AB95-13C7D57B639E}" type="presParOf" srcId="{89001E6A-1D11-4F6C-8F2B-E55E83CE1A57}" destId="{726E3772-85A8-42B7-8B0F-9728042BD61D}" srcOrd="4" destOrd="0" presId="urn:microsoft.com/office/officeart/2005/8/layout/target2"/>
    <dgm:cxn modelId="{81B98777-C53A-467E-B85F-0259C76EB683}" type="presParOf" srcId="{3703EF6D-5181-4E1D-B19A-39493F8E1C4C}" destId="{BF11073E-6802-49D3-8417-989CE37B4B79}" srcOrd="1" destOrd="0" presId="urn:microsoft.com/office/officeart/2005/8/layout/target2"/>
    <dgm:cxn modelId="{85B66C37-F8B7-4556-B5BE-043AD2335129}" type="presParOf" srcId="{BF11073E-6802-49D3-8417-989CE37B4B79}" destId="{567C9AE0-91F6-4F28-B952-FFF2627F820B}" srcOrd="0" destOrd="0" presId="urn:microsoft.com/office/officeart/2005/8/layout/target2"/>
    <dgm:cxn modelId="{F463B4D1-A3B7-4094-8406-68E7CBA2431A}" type="presParOf" srcId="{BF11073E-6802-49D3-8417-989CE37B4B79}" destId="{83B098D8-8395-4B27-96E0-5AE222C47EC7}" srcOrd="1" destOrd="0" presId="urn:microsoft.com/office/officeart/2005/8/layout/target2"/>
    <dgm:cxn modelId="{2E14B5A8-D7DD-47AB-9719-AE3A1C186970}" type="presParOf" srcId="{83B098D8-8395-4B27-96E0-5AE222C47EC7}" destId="{8F933B10-CE95-42C5-BC08-19812DE538B8}" srcOrd="0" destOrd="0" presId="urn:microsoft.com/office/officeart/2005/8/layout/target2"/>
    <dgm:cxn modelId="{0255095C-431B-448C-9538-55D5621DF818}" type="presParOf" srcId="{83B098D8-8395-4B27-96E0-5AE222C47EC7}" destId="{818F093F-30C0-44B0-8961-105D0426E456}" srcOrd="1" destOrd="0" presId="urn:microsoft.com/office/officeart/2005/8/layout/target2"/>
    <dgm:cxn modelId="{46750163-6555-4AF6-859E-06019ED82D43}" type="presParOf" srcId="{83B098D8-8395-4B27-96E0-5AE222C47EC7}" destId="{A3FCF813-5706-43A1-8332-981216D2DC26}" srcOrd="2" destOrd="0" presId="urn:microsoft.com/office/officeart/2005/8/layout/target2"/>
    <dgm:cxn modelId="{70DC4171-5423-4510-AC4A-ADC66715BF0B}" type="presParOf" srcId="{83B098D8-8395-4B27-96E0-5AE222C47EC7}" destId="{59F24218-5E9C-4891-A20E-3DF6228884E0}" srcOrd="3" destOrd="0" presId="urn:microsoft.com/office/officeart/2005/8/layout/target2"/>
    <dgm:cxn modelId="{D8D94BF3-4124-4039-87FD-B17094935411}" type="presParOf" srcId="{83B098D8-8395-4B27-96E0-5AE222C47EC7}" destId="{B5F5DAC6-0B45-4107-8A99-AF1E6146D94F}"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A45DF-355F-40D6-882C-BBFAA2F6DE64}">
      <dsp:nvSpPr>
        <dsp:cNvPr id="0" name=""/>
        <dsp:cNvSpPr/>
      </dsp:nvSpPr>
      <dsp:spPr>
        <a:xfrm>
          <a:off x="0" y="0"/>
          <a:ext cx="3821750" cy="2638200"/>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2047537" numCol="1" spcCol="1270" anchor="t" anchorCtr="0">
          <a:noAutofit/>
        </a:bodyPr>
        <a:lstStyle/>
        <a:p>
          <a:pPr lvl="0" algn="ctr" defTabSz="622300">
            <a:lnSpc>
              <a:spcPct val="90000"/>
            </a:lnSpc>
            <a:spcBef>
              <a:spcPct val="0"/>
            </a:spcBef>
            <a:spcAft>
              <a:spcPct val="35000"/>
            </a:spcAft>
          </a:pPr>
          <a:r>
            <a:rPr lang="fi-FI" sz="1400" kern="1200" dirty="0" smtClean="0"/>
            <a:t>Kunnallinen tasa-arvo- ja yhdenvertaisuussuunnitelma</a:t>
          </a:r>
          <a:endParaRPr lang="fi-FI" sz="1400" kern="1200" dirty="0"/>
        </a:p>
      </dsp:txBody>
      <dsp:txXfrm>
        <a:off x="65680" y="65680"/>
        <a:ext cx="3690390" cy="2506840"/>
      </dsp:txXfrm>
    </dsp:sp>
    <dsp:sp modelId="{48F34DB9-F6A1-4C78-803E-B8B6148E3F61}">
      <dsp:nvSpPr>
        <dsp:cNvPr id="0" name=""/>
        <dsp:cNvSpPr/>
      </dsp:nvSpPr>
      <dsp:spPr>
        <a:xfrm>
          <a:off x="95543" y="659550"/>
          <a:ext cx="573262" cy="602354"/>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i-FI" sz="700" kern="1200" dirty="0" smtClean="0"/>
            <a:t>3. vuoden välein </a:t>
          </a:r>
          <a:endParaRPr lang="fi-FI" sz="700" kern="1200" dirty="0"/>
        </a:p>
      </dsp:txBody>
      <dsp:txXfrm>
        <a:off x="113173" y="677180"/>
        <a:ext cx="538002" cy="567094"/>
      </dsp:txXfrm>
    </dsp:sp>
    <dsp:sp modelId="{05EF26E5-D6BD-45F0-9576-C088CEB3CCE9}">
      <dsp:nvSpPr>
        <dsp:cNvPr id="0" name=""/>
        <dsp:cNvSpPr/>
      </dsp:nvSpPr>
      <dsp:spPr>
        <a:xfrm>
          <a:off x="95543" y="1280603"/>
          <a:ext cx="573262" cy="602354"/>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1470393"/>
              <a:satOff val="3240"/>
              <a:lumOff val="-1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i-FI" sz="700" kern="1200" dirty="0" smtClean="0"/>
            <a:t>Laadinnan yhteydessä tasa-arvokysely</a:t>
          </a:r>
          <a:endParaRPr lang="fi-FI" sz="700" kern="1200" dirty="0"/>
        </a:p>
      </dsp:txBody>
      <dsp:txXfrm>
        <a:off x="113173" y="1298233"/>
        <a:ext cx="538002" cy="567094"/>
      </dsp:txXfrm>
    </dsp:sp>
    <dsp:sp modelId="{726E3772-85A8-42B7-8B0F-9728042BD61D}">
      <dsp:nvSpPr>
        <dsp:cNvPr id="0" name=""/>
        <dsp:cNvSpPr/>
      </dsp:nvSpPr>
      <dsp:spPr>
        <a:xfrm>
          <a:off x="95543" y="1901656"/>
          <a:ext cx="573262" cy="602354"/>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2940787"/>
              <a:satOff val="6479"/>
              <a:lumOff val="-3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i-FI" sz="700" kern="1200" dirty="0" smtClean="0"/>
            <a:t>seuranta, arviointi ja laadinta kuntatasolla</a:t>
          </a:r>
          <a:endParaRPr lang="fi-FI" sz="700" kern="1200" dirty="0"/>
        </a:p>
      </dsp:txBody>
      <dsp:txXfrm>
        <a:off x="113173" y="1919286"/>
        <a:ext cx="538002" cy="567094"/>
      </dsp:txXfrm>
    </dsp:sp>
    <dsp:sp modelId="{567C9AE0-91F6-4F28-B952-FFF2627F820B}">
      <dsp:nvSpPr>
        <dsp:cNvPr id="0" name=""/>
        <dsp:cNvSpPr/>
      </dsp:nvSpPr>
      <dsp:spPr>
        <a:xfrm>
          <a:off x="764350" y="659550"/>
          <a:ext cx="2961856" cy="1846740"/>
        </a:xfrm>
        <a:prstGeom prst="roundRect">
          <a:avLst>
            <a:gd name="adj" fmla="val 10500"/>
          </a:avLst>
        </a:prstGeom>
        <a:solidFill>
          <a:schemeClr val="accent5">
            <a:hueOff val="-7351967"/>
            <a:satOff val="16198"/>
            <a:lumOff val="-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1172680" numCol="1" spcCol="1270" anchor="t" anchorCtr="0">
          <a:noAutofit/>
        </a:bodyPr>
        <a:lstStyle/>
        <a:p>
          <a:pPr lvl="0" algn="l" defTabSz="622300">
            <a:lnSpc>
              <a:spcPct val="90000"/>
            </a:lnSpc>
            <a:spcBef>
              <a:spcPct val="0"/>
            </a:spcBef>
            <a:spcAft>
              <a:spcPct val="35000"/>
            </a:spcAft>
          </a:pPr>
          <a:r>
            <a:rPr lang="fi-FI" sz="1400" kern="1200" dirty="0" smtClean="0"/>
            <a:t>Koulukohtainen tasa-arvo- ja yhdenvertaisuussuunnitelma</a:t>
          </a:r>
          <a:endParaRPr lang="fi-FI" sz="1400" kern="1200" dirty="0"/>
        </a:p>
      </dsp:txBody>
      <dsp:txXfrm>
        <a:off x="821144" y="716344"/>
        <a:ext cx="2848268" cy="1733152"/>
      </dsp:txXfrm>
    </dsp:sp>
    <dsp:sp modelId="{8F933B10-CE95-42C5-BC08-19812DE538B8}">
      <dsp:nvSpPr>
        <dsp:cNvPr id="0" name=""/>
        <dsp:cNvSpPr/>
      </dsp:nvSpPr>
      <dsp:spPr>
        <a:xfrm>
          <a:off x="1756419" y="1483137"/>
          <a:ext cx="924640" cy="83103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411181"/>
              <a:satOff val="9719"/>
              <a:lumOff val="-5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i-FI" sz="700" kern="1200" dirty="0" smtClean="0"/>
            <a:t>Edistämistoimenpiteet sisällytetään opetussuunnitelmaan perustuvaan suunnitelmaan vuosittain</a:t>
          </a:r>
          <a:endParaRPr lang="fi-FI" sz="700" kern="1200" dirty="0"/>
        </a:p>
      </dsp:txBody>
      <dsp:txXfrm>
        <a:off x="1781976" y="1508694"/>
        <a:ext cx="873526" cy="779919"/>
      </dsp:txXfrm>
    </dsp:sp>
    <dsp:sp modelId="{A3FCF813-5706-43A1-8332-981216D2DC26}">
      <dsp:nvSpPr>
        <dsp:cNvPr id="0" name=""/>
        <dsp:cNvSpPr/>
      </dsp:nvSpPr>
      <dsp:spPr>
        <a:xfrm>
          <a:off x="840615" y="1474685"/>
          <a:ext cx="924640" cy="83103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5881574"/>
              <a:satOff val="12958"/>
              <a:lumOff val="-7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i-FI" sz="700" kern="1200" dirty="0" smtClean="0"/>
            <a:t> Päivitetään kunnallisen suunnitelman pohjalta joka 3. vuosi</a:t>
          </a:r>
          <a:endParaRPr lang="fi-FI" sz="700" kern="1200" dirty="0"/>
        </a:p>
      </dsp:txBody>
      <dsp:txXfrm>
        <a:off x="866172" y="1500242"/>
        <a:ext cx="873526" cy="779919"/>
      </dsp:txXfrm>
    </dsp:sp>
    <dsp:sp modelId="{B5F5DAC6-0B45-4107-8A99-AF1E6146D94F}">
      <dsp:nvSpPr>
        <dsp:cNvPr id="0" name=""/>
        <dsp:cNvSpPr/>
      </dsp:nvSpPr>
      <dsp:spPr>
        <a:xfrm>
          <a:off x="2691905" y="1482921"/>
          <a:ext cx="924640" cy="83103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7351967"/>
              <a:satOff val="16198"/>
              <a:lumOff val="-90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i-FI" sz="700" kern="1200" dirty="0" smtClean="0"/>
            <a:t>Seuranta ja arviointi vuosittain</a:t>
          </a:r>
          <a:endParaRPr lang="fi-FI" sz="700" kern="1200" dirty="0"/>
        </a:p>
      </dsp:txBody>
      <dsp:txXfrm>
        <a:off x="2717462" y="1508478"/>
        <a:ext cx="873526" cy="779919"/>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6"/>
          </a:xfrm>
          <a:prstGeom prst="rect">
            <a:avLst/>
          </a:prstGeom>
        </p:spPr>
        <p:txBody>
          <a:bodyPr vert="horz" lIns="92153" tIns="46077" rIns="92153" bIns="46077"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8136"/>
          </a:xfrm>
          <a:prstGeom prst="rect">
            <a:avLst/>
          </a:prstGeom>
        </p:spPr>
        <p:txBody>
          <a:bodyPr vert="horz" lIns="92153" tIns="46077" rIns="92153" bIns="46077" rtlCol="0"/>
          <a:lstStyle>
            <a:lvl1pPr algn="r">
              <a:defRPr sz="1200"/>
            </a:lvl1pPr>
          </a:lstStyle>
          <a:p>
            <a:fld id="{E1581611-44E1-44BE-9D7E-1BFED95FF9C4}" type="datetimeFigureOut">
              <a:rPr lang="fi-FI" smtClean="0"/>
              <a:t>28.9.2018</a:t>
            </a:fld>
            <a:endParaRPr lang="fi-FI"/>
          </a:p>
        </p:txBody>
      </p:sp>
      <p:sp>
        <p:nvSpPr>
          <p:cNvPr id="4" name="Alatunnisteen paikkamerkki 3"/>
          <p:cNvSpPr>
            <a:spLocks noGrp="1"/>
          </p:cNvSpPr>
          <p:nvPr>
            <p:ph type="ftr" sz="quarter" idx="2"/>
          </p:nvPr>
        </p:nvSpPr>
        <p:spPr>
          <a:xfrm>
            <a:off x="0" y="9430093"/>
            <a:ext cx="2945659" cy="498135"/>
          </a:xfrm>
          <a:prstGeom prst="rect">
            <a:avLst/>
          </a:prstGeom>
        </p:spPr>
        <p:txBody>
          <a:bodyPr vert="horz" lIns="92153" tIns="46077" rIns="92153" bIns="46077"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30093"/>
            <a:ext cx="2945659" cy="498135"/>
          </a:xfrm>
          <a:prstGeom prst="rect">
            <a:avLst/>
          </a:prstGeom>
        </p:spPr>
        <p:txBody>
          <a:bodyPr vert="horz" lIns="92153" tIns="46077" rIns="92153" bIns="46077" rtlCol="0" anchor="b"/>
          <a:lstStyle>
            <a:lvl1pPr algn="r">
              <a:defRPr sz="1200"/>
            </a:lvl1pPr>
          </a:lstStyle>
          <a:p>
            <a:fld id="{94F64ABE-2B52-409C-BDC1-335701E072D6}" type="slidenum">
              <a:rPr lang="fi-FI" smtClean="0"/>
              <a:t>‹#›</a:t>
            </a:fld>
            <a:endParaRPr lang="fi-FI"/>
          </a:p>
        </p:txBody>
      </p:sp>
    </p:spTree>
    <p:extLst>
      <p:ext uri="{BB962C8B-B14F-4D97-AF65-F5344CB8AC3E}">
        <p14:creationId xmlns:p14="http://schemas.microsoft.com/office/powerpoint/2010/main" val="189226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411"/>
          </a:xfrm>
          <a:prstGeom prst="rect">
            <a:avLst/>
          </a:prstGeom>
        </p:spPr>
        <p:txBody>
          <a:bodyPr vert="horz" lIns="92153" tIns="46077" rIns="92153" bIns="46077" rtlCol="0"/>
          <a:lstStyle>
            <a:lvl1pPr algn="r">
              <a:defRPr sz="1200"/>
            </a:lvl1pPr>
          </a:lstStyle>
          <a:p>
            <a:fld id="{BDEC3731-8289-934B-B225-A1EDEF4262DE}" type="datetimeFigureOut">
              <a:rPr lang="fi-FI" smtClean="0"/>
              <a:t>28.9.2018</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53" tIns="46077" rIns="92153" bIns="46077" rtlCol="0" anchor="ctr"/>
          <a:lstStyle/>
          <a:p>
            <a:endParaRPr lang="fi-FI"/>
          </a:p>
        </p:txBody>
      </p:sp>
      <p:sp>
        <p:nvSpPr>
          <p:cNvPr id="5" name="Huomautusten paikkamerkki 4"/>
          <p:cNvSpPr>
            <a:spLocks noGrp="1"/>
          </p:cNvSpPr>
          <p:nvPr>
            <p:ph type="body" sz="quarter" idx="3"/>
          </p:nvPr>
        </p:nvSpPr>
        <p:spPr>
          <a:xfrm>
            <a:off x="679768" y="4715907"/>
            <a:ext cx="5438140" cy="4467701"/>
          </a:xfrm>
          <a:prstGeom prst="rect">
            <a:avLst/>
          </a:prstGeom>
        </p:spPr>
        <p:txBody>
          <a:bodyPr vert="horz" lIns="92153" tIns="46077" rIns="92153" bIns="46077"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0091"/>
            <a:ext cx="2945659" cy="496411"/>
          </a:xfrm>
          <a:prstGeom prst="rect">
            <a:avLst/>
          </a:prstGeom>
        </p:spPr>
        <p:txBody>
          <a:bodyPr vert="horz" lIns="92153" tIns="46077" rIns="92153" bIns="46077"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6411"/>
          </a:xfrm>
          <a:prstGeom prst="rect">
            <a:avLst/>
          </a:prstGeom>
        </p:spPr>
        <p:txBody>
          <a:bodyPr vert="horz" lIns="92153" tIns="46077" rIns="92153" bIns="46077" rtlCol="0" anchor="b"/>
          <a:lstStyle>
            <a:lvl1pPr algn="r">
              <a:defRPr sz="1200"/>
            </a:lvl1pPr>
          </a:lstStyle>
          <a:p>
            <a:fld id="{354A5763-B597-1740-B48E-6D856CFBBC26}" type="slidenum">
              <a:rPr lang="fi-FI" smtClean="0"/>
              <a:t>‹#›</a:t>
            </a:fld>
            <a:endParaRPr lang="fi-FI"/>
          </a:p>
        </p:txBody>
      </p:sp>
    </p:spTree>
    <p:extLst>
      <p:ext uri="{BB962C8B-B14F-4D97-AF65-F5344CB8AC3E}">
        <p14:creationId xmlns:p14="http://schemas.microsoft.com/office/powerpoint/2010/main" val="25363262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54A5763-B597-1740-B48E-6D856CFBBC26}" type="slidenum">
              <a:rPr lang="fi-FI" smtClean="0"/>
              <a:t>1</a:t>
            </a:fld>
            <a:endParaRPr lang="fi-FI"/>
          </a:p>
        </p:txBody>
      </p:sp>
    </p:spTree>
    <p:extLst>
      <p:ext uri="{BB962C8B-B14F-4D97-AF65-F5344CB8AC3E}">
        <p14:creationId xmlns:p14="http://schemas.microsoft.com/office/powerpoint/2010/main" val="44609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54A5763-B597-1740-B48E-6D856CFBBC26}" type="slidenum">
              <a:rPr lang="fi-FI" smtClean="0"/>
              <a:t>2</a:t>
            </a:fld>
            <a:endParaRPr lang="fi-FI"/>
          </a:p>
        </p:txBody>
      </p:sp>
    </p:spTree>
    <p:extLst>
      <p:ext uri="{BB962C8B-B14F-4D97-AF65-F5344CB8AC3E}">
        <p14:creationId xmlns:p14="http://schemas.microsoft.com/office/powerpoint/2010/main" val="176467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54A5763-B597-1740-B48E-6D856CFBBC26}" type="slidenum">
              <a:rPr lang="fi-FI" smtClean="0"/>
              <a:t>14</a:t>
            </a:fld>
            <a:endParaRPr lang="fi-FI"/>
          </a:p>
        </p:txBody>
      </p:sp>
    </p:spTree>
    <p:extLst>
      <p:ext uri="{BB962C8B-B14F-4D97-AF65-F5344CB8AC3E}">
        <p14:creationId xmlns:p14="http://schemas.microsoft.com/office/powerpoint/2010/main" val="1020372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normAutofit/>
          </a:bodyPr>
          <a:lstStyle>
            <a:lvl1pPr algn="ctr">
              <a:defRPr sz="4000" b="1">
                <a:solidFill>
                  <a:schemeClr val="tx1"/>
                </a:solidFill>
              </a:defRPr>
            </a:lvl1pPr>
          </a:lstStyle>
          <a:p>
            <a:r>
              <a:rPr lang="fi-FI" smtClean="0"/>
              <a:t>Muokkaa perustyyl. napsautt.</a:t>
            </a:r>
            <a:endParaRPr lang="fi-FI" dirty="0"/>
          </a:p>
        </p:txBody>
      </p:sp>
      <p:sp>
        <p:nvSpPr>
          <p:cNvPr id="3" name="Alaotsikko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a:xfrm>
            <a:off x="368885" y="6356350"/>
            <a:ext cx="1148985" cy="365125"/>
          </a:xfrm>
          <a:prstGeom prst="rect">
            <a:avLst/>
          </a:prstGeom>
        </p:spPr>
        <p:txBody>
          <a:bodyPr/>
          <a:lstStyle>
            <a:lvl1pPr algn="l">
              <a:defRPr sz="1200">
                <a:solidFill>
                  <a:schemeClr val="accent5">
                    <a:lumMod val="40000"/>
                    <a:lumOff val="60000"/>
                  </a:schemeClr>
                </a:solidFill>
              </a:defRPr>
            </a:lvl1pPr>
          </a:lstStyle>
          <a:p>
            <a:endParaRPr lang="fi-FI"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200" y="5435409"/>
            <a:ext cx="6670800" cy="14225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000" y="115200"/>
            <a:ext cx="784048" cy="820800"/>
          </a:xfrm>
          <a:prstGeom prst="rect">
            <a:avLst/>
          </a:prstGeom>
        </p:spPr>
      </p:pic>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3200" y="5435409"/>
            <a:ext cx="6670800" cy="1422591"/>
          </a:xfrm>
          <a:prstGeom prst="rect">
            <a:avLst/>
          </a:prstGeom>
        </p:spPr>
      </p:pic>
      <p:pic>
        <p:nvPicPr>
          <p:cNvPr id="10"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0000" y="115200"/>
            <a:ext cx="784048" cy="820800"/>
          </a:xfrm>
          <a:prstGeom prst="rect">
            <a:avLst/>
          </a:prstGeom>
        </p:spPr>
      </p:pic>
    </p:spTree>
    <p:extLst>
      <p:ext uri="{BB962C8B-B14F-4D97-AF65-F5344CB8AC3E}">
        <p14:creationId xmlns:p14="http://schemas.microsoft.com/office/powerpoint/2010/main" val="350763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3 + 2/3 sisältöä tai tekstiä">
    <p:spTree>
      <p:nvGrpSpPr>
        <p:cNvPr id="1" name=""/>
        <p:cNvGrpSpPr/>
        <p:nvPr/>
      </p:nvGrpSpPr>
      <p:grpSpPr>
        <a:xfrm>
          <a:off x="0" y="0"/>
          <a:ext cx="0" cy="0"/>
          <a:chOff x="0" y="0"/>
          <a:chExt cx="0" cy="0"/>
        </a:xfrm>
      </p:grpSpPr>
      <p:sp>
        <p:nvSpPr>
          <p:cNvPr id="12" name="Sisällön paikkamerkki 3"/>
          <p:cNvSpPr>
            <a:spLocks noGrp="1"/>
          </p:cNvSpPr>
          <p:nvPr>
            <p:ph sz="half" idx="14"/>
          </p:nvPr>
        </p:nvSpPr>
        <p:spPr>
          <a:xfrm>
            <a:off x="447122" y="1189393"/>
            <a:ext cx="2376000" cy="4945706"/>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6" name="Sisällön paikkamerkki 5"/>
          <p:cNvSpPr>
            <a:spLocks noGrp="1"/>
          </p:cNvSpPr>
          <p:nvPr>
            <p:ph sz="quarter" idx="4"/>
          </p:nvPr>
        </p:nvSpPr>
        <p:spPr>
          <a:xfrm>
            <a:off x="3011560" y="1189393"/>
            <a:ext cx="5797319" cy="4945706"/>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3" name="Slide Number Placeholder 2"/>
          <p:cNvSpPr>
            <a:spLocks noGrp="1"/>
          </p:cNvSpPr>
          <p:nvPr>
            <p:ph type="sldNum" sz="quarter" idx="15"/>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16588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5 + 3/5 sisältöä tai tekstiä">
    <p:spTree>
      <p:nvGrpSpPr>
        <p:cNvPr id="1" name=""/>
        <p:cNvGrpSpPr/>
        <p:nvPr/>
      </p:nvGrpSpPr>
      <p:grpSpPr>
        <a:xfrm>
          <a:off x="0" y="0"/>
          <a:ext cx="0" cy="0"/>
          <a:chOff x="0" y="0"/>
          <a:chExt cx="0" cy="0"/>
        </a:xfrm>
      </p:grpSpPr>
      <p:sp>
        <p:nvSpPr>
          <p:cNvPr id="12" name="Sisällön paikkamerkki 3"/>
          <p:cNvSpPr>
            <a:spLocks noGrp="1"/>
          </p:cNvSpPr>
          <p:nvPr>
            <p:ph sz="half" idx="14"/>
          </p:nvPr>
        </p:nvSpPr>
        <p:spPr>
          <a:xfrm>
            <a:off x="447121" y="1189615"/>
            <a:ext cx="3402984" cy="4947791"/>
          </a:xfrm>
          <a:solidFill>
            <a:srgbClr val="FFFFFF"/>
          </a:solidFill>
          <a:ln w="38100" cmpd="sng">
            <a:noFill/>
          </a:ln>
          <a:effectLst/>
        </p:spPr>
        <p:txBody>
          <a:bodyPr anchor="ctr">
            <a:normAutofit/>
          </a:bodyPr>
          <a:lstStyle>
            <a:lvl1pPr marL="0" indent="0" algn="ctr">
              <a:buFontTx/>
              <a:buNone/>
              <a:defRPr sz="16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6" name="Sisällön paikkamerkki 5"/>
          <p:cNvSpPr>
            <a:spLocks noGrp="1"/>
          </p:cNvSpPr>
          <p:nvPr>
            <p:ph sz="quarter" idx="4"/>
          </p:nvPr>
        </p:nvSpPr>
        <p:spPr>
          <a:xfrm>
            <a:off x="4021445" y="1189616"/>
            <a:ext cx="4787434" cy="4947790"/>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3" name="Slide Number Placeholder 2"/>
          <p:cNvSpPr>
            <a:spLocks noGrp="1"/>
          </p:cNvSpPr>
          <p:nvPr>
            <p:ph type="sldNum" sz="quarter" idx="15"/>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146753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 ja alaosan sisältö tai teksti">
    <p:bg>
      <p:bgRef idx="1001">
        <a:schemeClr val="bg1"/>
      </p:bgRef>
    </p:bg>
    <p:spTree>
      <p:nvGrpSpPr>
        <p:cNvPr id="1" name=""/>
        <p:cNvGrpSpPr/>
        <p:nvPr/>
      </p:nvGrpSpPr>
      <p:grpSpPr>
        <a:xfrm>
          <a:off x="0" y="0"/>
          <a:ext cx="0" cy="0"/>
          <a:chOff x="0" y="0"/>
          <a:chExt cx="0" cy="0"/>
        </a:xfrm>
      </p:grpSpPr>
      <p:sp>
        <p:nvSpPr>
          <p:cNvPr id="9" name="Suorakulmio 8"/>
          <p:cNvSpPr/>
          <p:nvPr/>
        </p:nvSpPr>
        <p:spPr>
          <a:xfrm>
            <a:off x="0" y="1501881"/>
            <a:ext cx="9144000" cy="535611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Sisällön paikkamerkki 5"/>
          <p:cNvSpPr>
            <a:spLocks noGrp="1"/>
          </p:cNvSpPr>
          <p:nvPr>
            <p:ph sz="quarter" idx="4" hasCustomPrompt="1"/>
          </p:nvPr>
        </p:nvSpPr>
        <p:spPr>
          <a:xfrm>
            <a:off x="0" y="1007912"/>
            <a:ext cx="9144000" cy="5850088"/>
          </a:xfrm>
        </p:spPr>
        <p:txBody>
          <a:bodyPr anchor="ctr"/>
          <a:lstStyle>
            <a:lvl1pPr>
              <a:defRPr sz="2400"/>
            </a:lvl1pPr>
            <a:lvl2pPr marL="457200" indent="0" algn="ctr">
              <a:buClr>
                <a:schemeClr val="tx2"/>
              </a:buClr>
              <a:buNone/>
              <a:defRPr sz="2000" baseline="0"/>
            </a:lvl2pPr>
            <a:lvl3pPr>
              <a:buClr>
                <a:schemeClr val="tx2"/>
              </a:buClr>
              <a:defRPr sz="1800"/>
            </a:lvl3pPr>
            <a:lvl4pPr>
              <a:buClr>
                <a:schemeClr val="tx2"/>
              </a:buClr>
              <a:defRPr sz="1600"/>
            </a:lvl4pPr>
            <a:lvl5pPr>
              <a:buClr>
                <a:schemeClr val="tx2"/>
              </a:buClr>
              <a:defRPr sz="1600"/>
            </a:lvl5pPr>
            <a:lvl6pPr>
              <a:buClr>
                <a:schemeClr val="tx2"/>
              </a:buClr>
              <a:defRPr sz="1600"/>
            </a:lvl6pPr>
            <a:lvl7pPr>
              <a:defRPr sz="1600"/>
            </a:lvl7pPr>
            <a:lvl8pPr>
              <a:defRPr sz="1600"/>
            </a:lvl8pPr>
            <a:lvl9pPr>
              <a:defRPr sz="1600"/>
            </a:lvl9pPr>
          </a:lstStyle>
          <a:p>
            <a:pPr lvl="1"/>
            <a:r>
              <a:rPr lang="fi-FI" dirty="0" smtClean="0"/>
              <a:t>Lisää sisältöä napsauttamalla kuvaketta tai kirjoittamalla tekstiä</a:t>
            </a:r>
            <a:endParaRPr lang="fi-FI" dirty="0"/>
          </a:p>
        </p:txBody>
      </p:sp>
      <p:sp>
        <p:nvSpPr>
          <p:cNvPr id="6" name="Otsikon paikkamerkki 1"/>
          <p:cNvSpPr>
            <a:spLocks noGrp="1"/>
          </p:cNvSpPr>
          <p:nvPr>
            <p:ph type="title"/>
          </p:nvPr>
        </p:nvSpPr>
        <p:spPr>
          <a:xfrm>
            <a:off x="457200" y="94073"/>
            <a:ext cx="7202695" cy="799609"/>
          </a:xfrm>
          <a:prstGeom prst="rect">
            <a:avLst/>
          </a:prstGeom>
        </p:spPr>
        <p:txBody>
          <a:bodyPr vert="horz" lIns="91440" tIns="45720" rIns="91440" bIns="45720" rtlCol="0" anchor="ctr">
            <a:normAutofit/>
          </a:bodyPr>
          <a:lstStyle/>
          <a:p>
            <a:r>
              <a:rPr lang="fi-FI" smtClean="0"/>
              <a:t>Muokkaa perustyyl. napsautt.</a:t>
            </a:r>
            <a:endParaRPr lang="fi-FI" dirty="0"/>
          </a:p>
        </p:txBody>
      </p:sp>
    </p:spTree>
    <p:extLst>
      <p:ext uri="{BB962C8B-B14F-4D97-AF65-F5344CB8AC3E}">
        <p14:creationId xmlns:p14="http://schemas.microsoft.com/office/powerpoint/2010/main" val="1729576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oko sivun sisältö tai teksti">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9144000" cy="6858000"/>
          </a:xfrm>
        </p:spPr>
        <p:txBody>
          <a:bodyPr anchor="ctr">
            <a:normAutofit/>
          </a:bodyPr>
          <a:lstStyle>
            <a:lvl1pPr marL="285750" indent="-285750">
              <a:buFont typeface="Arial" panose="020B0604020202020204" pitchFamily="34" charset="0"/>
              <a:buChar char="•"/>
              <a:defRPr sz="2000" baseline="0"/>
            </a:lvl1pPr>
          </a:lstStyle>
          <a:p>
            <a:pPr lvl="0"/>
            <a:r>
              <a:rPr lang="fi-FI" noProof="0" dirty="0" smtClean="0"/>
              <a:t>Lisää sisältöä napsauttamalla kuvaketta tai kirjoittamalla tekstiä</a:t>
            </a:r>
            <a:endParaRPr lang="fi-FI" noProof="0" dirty="0"/>
          </a:p>
        </p:txBody>
      </p:sp>
    </p:spTree>
    <p:extLst>
      <p:ext uri="{BB962C8B-B14F-4D97-AF65-F5344CB8AC3E}">
        <p14:creationId xmlns:p14="http://schemas.microsoft.com/office/powerpoint/2010/main" val="1624014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405904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ain taustan grafiikka">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19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44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Loppusivu">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868" y="348359"/>
            <a:ext cx="5572982" cy="55729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650" y="5448300"/>
            <a:ext cx="6610350" cy="1409700"/>
          </a:xfrm>
          <a:prstGeom prst="rect">
            <a:avLst/>
          </a:prstGeom>
        </p:spPr>
      </p:pic>
    </p:spTree>
    <p:extLst>
      <p:ext uri="{BB962C8B-B14F-4D97-AF65-F5344CB8AC3E}">
        <p14:creationId xmlns:p14="http://schemas.microsoft.com/office/powerpoint/2010/main" val="348635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4294967295" orient="horz" pos="2001">
          <p15:clr>
            <a:srgbClr val="FBAE40"/>
          </p15:clr>
        </p15:guide>
        <p15:guide id="4294967295" pos="18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ppusivu 2">
    <p:bg>
      <p:bgRef idx="1001">
        <a:schemeClr val="bg1"/>
      </p:bgRef>
    </p:bg>
    <p:spTree>
      <p:nvGrpSpPr>
        <p:cNvPr id="1" name=""/>
        <p:cNvGrpSpPr/>
        <p:nvPr/>
      </p:nvGrpSpPr>
      <p:grpSpPr>
        <a:xfrm>
          <a:off x="0" y="0"/>
          <a:ext cx="0" cy="0"/>
          <a:chOff x="0" y="0"/>
          <a:chExt cx="0" cy="0"/>
        </a:xfrm>
      </p:grpSpPr>
      <p:pic>
        <p:nvPicPr>
          <p:cNvPr id="5" name="Kuva 4" descr="maise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Kuva 3" descr="1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360" y="1000748"/>
            <a:ext cx="5493944" cy="4339364"/>
          </a:xfrm>
          <a:prstGeom prst="rect">
            <a:avLst/>
          </a:prstGeom>
        </p:spPr>
      </p:pic>
    </p:spTree>
    <p:extLst>
      <p:ext uri="{BB962C8B-B14F-4D97-AF65-F5344CB8AC3E}">
        <p14:creationId xmlns:p14="http://schemas.microsoft.com/office/powerpoint/2010/main" val="3821918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429682"/>
            <a:ext cx="7772400" cy="2059188"/>
          </a:xfrm>
        </p:spPr>
        <p:txBody>
          <a:bodyPr>
            <a:normAutofit/>
          </a:bodyPr>
          <a:lstStyle>
            <a:lvl1pPr algn="l">
              <a:defRPr sz="3600" b="1">
                <a:solidFill>
                  <a:schemeClr val="tx1"/>
                </a:solidFill>
              </a:defRPr>
            </a:lvl1pPr>
          </a:lstStyle>
          <a:p>
            <a:r>
              <a:rPr lang="fi-FI" smtClean="0"/>
              <a:t>Muokkaa perustyyl. napsautt.</a:t>
            </a:r>
            <a:endParaRPr lang="fi-FI" dirty="0"/>
          </a:p>
        </p:txBody>
      </p:sp>
    </p:spTree>
    <p:extLst>
      <p:ext uri="{BB962C8B-B14F-4D97-AF65-F5344CB8AC3E}">
        <p14:creationId xmlns:p14="http://schemas.microsoft.com/office/powerpoint/2010/main" val="240340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429682"/>
            <a:ext cx="7772400" cy="2059188"/>
          </a:xfrm>
        </p:spPr>
        <p:txBody>
          <a:bodyPr>
            <a:normAutofit/>
          </a:bodyPr>
          <a:lstStyle>
            <a:lvl1pPr algn="l">
              <a:defRPr sz="3600" b="1">
                <a:solidFill>
                  <a:schemeClr val="tx1"/>
                </a:solidFill>
              </a:defRPr>
            </a:lvl1pPr>
          </a:lstStyle>
          <a:p>
            <a:r>
              <a:rPr lang="fi-FI" smtClean="0"/>
              <a:t>Muokkaa perustyyl. napsautt.</a:t>
            </a:r>
            <a:endParaRPr lang="fi-FI" dirty="0"/>
          </a:p>
        </p:txBody>
      </p:sp>
    </p:spTree>
    <p:extLst>
      <p:ext uri="{BB962C8B-B14F-4D97-AF65-F5344CB8AC3E}">
        <p14:creationId xmlns:p14="http://schemas.microsoft.com/office/powerpoint/2010/main" val="148222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Otsikon paikkamerkki 1"/>
          <p:cNvSpPr>
            <a:spLocks noGrp="1"/>
          </p:cNvSpPr>
          <p:nvPr>
            <p:ph type="title"/>
          </p:nvPr>
        </p:nvSpPr>
        <p:spPr>
          <a:xfrm>
            <a:off x="457200" y="94073"/>
            <a:ext cx="7202695" cy="799609"/>
          </a:xfrm>
          <a:prstGeom prst="rect">
            <a:avLst/>
          </a:prstGeom>
        </p:spPr>
        <p:txBody>
          <a:bodyPr vert="horz" lIns="91440" tIns="45720" rIns="91440" bIns="45720" rtlCol="0" anchor="ctr">
            <a:normAutofit/>
          </a:bodyPr>
          <a:lstStyle/>
          <a:p>
            <a:r>
              <a:rPr lang="fi-FI" smtClean="0"/>
              <a:t>Muokkaa perustyyl. napsautt.</a:t>
            </a:r>
            <a:endParaRPr lang="fi-FI" dirty="0"/>
          </a:p>
        </p:txBody>
      </p:sp>
      <p:sp>
        <p:nvSpPr>
          <p:cNvPr id="4" name="Slide Number Placeholder 3"/>
          <p:cNvSpPr>
            <a:spLocks noGrp="1"/>
          </p:cNvSpPr>
          <p:nvPr>
            <p:ph type="sldNum" sz="quarter" idx="10"/>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45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tsikko, sisältö ja viite">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Otsikon paikkamerkki 1"/>
          <p:cNvSpPr>
            <a:spLocks noGrp="1"/>
          </p:cNvSpPr>
          <p:nvPr>
            <p:ph type="title"/>
          </p:nvPr>
        </p:nvSpPr>
        <p:spPr>
          <a:xfrm>
            <a:off x="457200" y="94073"/>
            <a:ext cx="7202695" cy="799609"/>
          </a:xfrm>
          <a:prstGeom prst="rect">
            <a:avLst/>
          </a:prstGeom>
        </p:spPr>
        <p:txBody>
          <a:bodyPr vert="horz" lIns="91440" tIns="45720" rIns="91440" bIns="45720" rtlCol="0" anchor="ctr">
            <a:normAutofit/>
          </a:bodyPr>
          <a:lstStyle/>
          <a:p>
            <a:r>
              <a:rPr lang="fi-FI" smtClean="0"/>
              <a:t>Muokkaa perustyyl. napsautt.</a:t>
            </a:r>
            <a:endParaRPr lang="fi-FI" dirty="0"/>
          </a:p>
        </p:txBody>
      </p:sp>
      <p:sp>
        <p:nvSpPr>
          <p:cNvPr id="5" name="Text Placeholder 4"/>
          <p:cNvSpPr>
            <a:spLocks noGrp="1"/>
          </p:cNvSpPr>
          <p:nvPr>
            <p:ph type="body" sz="quarter" idx="11" hasCustomPrompt="1"/>
          </p:nvPr>
        </p:nvSpPr>
        <p:spPr>
          <a:xfrm>
            <a:off x="989215" y="6446972"/>
            <a:ext cx="6076604" cy="324000"/>
          </a:xfrm>
        </p:spPr>
        <p:txBody>
          <a:bodyPr lIns="0" tIns="0" rIns="0" bIns="0" anchor="ctr">
            <a:normAutofit/>
          </a:bodyPr>
          <a:lstStyle>
            <a:lvl1pPr marL="0" indent="0">
              <a:spcBef>
                <a:spcPts val="0"/>
              </a:spcBef>
              <a:buNone/>
              <a:defRPr sz="1200">
                <a:solidFill>
                  <a:schemeClr val="tx1"/>
                </a:solidFill>
              </a:defRPr>
            </a:lvl1pPr>
          </a:lstStyle>
          <a:p>
            <a:pPr lvl="0"/>
            <a:r>
              <a:rPr lang="en-US" dirty="0" smtClean="0"/>
              <a:t>Click to edit Master text </a:t>
            </a:r>
            <a:r>
              <a:rPr lang="en-US" dirty="0" err="1" smtClean="0"/>
              <a:t>stylesjK</a:t>
            </a:r>
            <a:endParaRPr lang="en-US" dirty="0" smtClean="0"/>
          </a:p>
          <a:p>
            <a:pPr lvl="0"/>
            <a:r>
              <a:rPr lang="en-US" dirty="0" smtClean="0"/>
              <a:t>Oi </a:t>
            </a:r>
            <a:r>
              <a:rPr lang="en-US" dirty="0" err="1" smtClean="0"/>
              <a:t>uöoiuö</a:t>
            </a:r>
            <a:r>
              <a:rPr lang="en-US" dirty="0" smtClean="0"/>
              <a:t> </a:t>
            </a:r>
            <a:r>
              <a:rPr lang="en-US" dirty="0" err="1" smtClean="0"/>
              <a:t>oij</a:t>
            </a:r>
            <a:endParaRPr lang="en-US" dirty="0" smtClean="0"/>
          </a:p>
        </p:txBody>
      </p:sp>
      <p:sp>
        <p:nvSpPr>
          <p:cNvPr id="4" name="Slide Number Placeholder 3"/>
          <p:cNvSpPr>
            <a:spLocks noGrp="1"/>
          </p:cNvSpPr>
          <p:nvPr>
            <p:ph type="sldNum" sz="quarter" idx="12"/>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265027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156"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1 sisältöä tai tekstiä">
    <p:spTree>
      <p:nvGrpSpPr>
        <p:cNvPr id="1" name=""/>
        <p:cNvGrpSpPr/>
        <p:nvPr/>
      </p:nvGrpSpPr>
      <p:grpSpPr>
        <a:xfrm>
          <a:off x="0" y="0"/>
          <a:ext cx="0" cy="0"/>
          <a:chOff x="0" y="0"/>
          <a:chExt cx="0" cy="0"/>
        </a:xfrm>
      </p:grpSpPr>
      <p:sp>
        <p:nvSpPr>
          <p:cNvPr id="12" name="Sisällön paikkamerkki 3"/>
          <p:cNvSpPr>
            <a:spLocks noGrp="1"/>
          </p:cNvSpPr>
          <p:nvPr>
            <p:ph sz="half" idx="14"/>
          </p:nvPr>
        </p:nvSpPr>
        <p:spPr>
          <a:xfrm>
            <a:off x="447122" y="1189393"/>
            <a:ext cx="2376000" cy="2376000"/>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6" name="Sisällön paikkamerkki 5"/>
          <p:cNvSpPr>
            <a:spLocks noGrp="1"/>
          </p:cNvSpPr>
          <p:nvPr>
            <p:ph sz="quarter" idx="4"/>
          </p:nvPr>
        </p:nvSpPr>
        <p:spPr>
          <a:xfrm>
            <a:off x="3064794" y="1189393"/>
            <a:ext cx="5744085" cy="4945706"/>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Sisällön paikkamerkki 3"/>
          <p:cNvSpPr>
            <a:spLocks noGrp="1"/>
          </p:cNvSpPr>
          <p:nvPr>
            <p:ph sz="half" idx="15"/>
          </p:nvPr>
        </p:nvSpPr>
        <p:spPr>
          <a:xfrm>
            <a:off x="447122" y="3759099"/>
            <a:ext cx="2376000" cy="2376000"/>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3" name="Slide Number Placeholder 2"/>
          <p:cNvSpPr>
            <a:spLocks noGrp="1"/>
          </p:cNvSpPr>
          <p:nvPr>
            <p:ph type="sldNum" sz="quarter" idx="16"/>
          </p:nvPr>
        </p:nvSpPr>
        <p:spPr/>
        <p:txBody>
          <a:bodyPr/>
          <a:lstStyle/>
          <a:p>
            <a:fld id="{51B576CA-ACF8-4C4D-B3DF-AD063FFF96ED}" type="slidenum">
              <a:rPr lang="fi-FI" smtClean="0"/>
              <a:t>‹#›</a:t>
            </a:fld>
            <a:endParaRPr lang="fi-FI"/>
          </a:p>
        </p:txBody>
      </p:sp>
    </p:spTree>
    <p:extLst>
      <p:ext uri="{BB962C8B-B14F-4D97-AF65-F5344CB8AC3E}">
        <p14:creationId xmlns:p14="http://schemas.microsoft.com/office/powerpoint/2010/main" val="10210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2 sisältöä tai teksti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6" name="Sisällön paikkamerkki 5"/>
          <p:cNvSpPr>
            <a:spLocks noGrp="1"/>
          </p:cNvSpPr>
          <p:nvPr>
            <p:ph sz="quarter" idx="4"/>
          </p:nvPr>
        </p:nvSpPr>
        <p:spPr>
          <a:xfrm>
            <a:off x="457201" y="1189393"/>
            <a:ext cx="5588734" cy="4945706"/>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Sisällön paikkamerkki 3"/>
          <p:cNvSpPr>
            <a:spLocks noGrp="1"/>
          </p:cNvSpPr>
          <p:nvPr>
            <p:ph sz="half" idx="14"/>
          </p:nvPr>
        </p:nvSpPr>
        <p:spPr>
          <a:xfrm>
            <a:off x="6196466" y="1189393"/>
            <a:ext cx="2376000" cy="2376000"/>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11" name="Sisällön paikkamerkki 3"/>
          <p:cNvSpPr>
            <a:spLocks noGrp="1"/>
          </p:cNvSpPr>
          <p:nvPr>
            <p:ph sz="half" idx="15"/>
          </p:nvPr>
        </p:nvSpPr>
        <p:spPr>
          <a:xfrm>
            <a:off x="6196466" y="3759099"/>
            <a:ext cx="2376000" cy="2376000"/>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3" name="Slide Number Placeholder 2"/>
          <p:cNvSpPr>
            <a:spLocks noGrp="1"/>
          </p:cNvSpPr>
          <p:nvPr>
            <p:ph type="sldNum" sz="quarter" idx="16"/>
          </p:nvPr>
        </p:nvSpPr>
        <p:spPr/>
        <p:txBody>
          <a:bodyPr/>
          <a:lstStyle/>
          <a:p>
            <a:fld id="{51B576CA-ACF8-4C4D-B3DF-AD063FFF96ED}" type="slidenum">
              <a:rPr lang="fi-FI" smtClean="0"/>
              <a:t>‹#›</a:t>
            </a:fld>
            <a:endParaRPr lang="fi-FI"/>
          </a:p>
        </p:txBody>
      </p:sp>
    </p:spTree>
    <p:extLst>
      <p:ext uri="{BB962C8B-B14F-4D97-AF65-F5344CB8AC3E}">
        <p14:creationId xmlns:p14="http://schemas.microsoft.com/office/powerpoint/2010/main" val="102118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1/3 + 2/3 sisältöä tai tekstiä">
    <p:spTree>
      <p:nvGrpSpPr>
        <p:cNvPr id="1" name=""/>
        <p:cNvGrpSpPr/>
        <p:nvPr/>
      </p:nvGrpSpPr>
      <p:grpSpPr>
        <a:xfrm>
          <a:off x="0" y="0"/>
          <a:ext cx="0" cy="0"/>
          <a:chOff x="0" y="0"/>
          <a:chExt cx="0" cy="0"/>
        </a:xfrm>
      </p:grpSpPr>
      <p:sp>
        <p:nvSpPr>
          <p:cNvPr id="12" name="Sisällön paikkamerkki 3"/>
          <p:cNvSpPr>
            <a:spLocks noGrp="1"/>
          </p:cNvSpPr>
          <p:nvPr>
            <p:ph sz="half" idx="14"/>
          </p:nvPr>
        </p:nvSpPr>
        <p:spPr>
          <a:xfrm>
            <a:off x="447122" y="1189393"/>
            <a:ext cx="2376000" cy="4945706"/>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6" name="Sisällön paikkamerkki 5"/>
          <p:cNvSpPr>
            <a:spLocks noGrp="1"/>
          </p:cNvSpPr>
          <p:nvPr>
            <p:ph sz="quarter" idx="4"/>
          </p:nvPr>
        </p:nvSpPr>
        <p:spPr>
          <a:xfrm>
            <a:off x="3011560" y="1189393"/>
            <a:ext cx="5797319" cy="4945706"/>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3" name="Slide Number Placeholder 2"/>
          <p:cNvSpPr>
            <a:spLocks noGrp="1"/>
          </p:cNvSpPr>
          <p:nvPr>
            <p:ph type="sldNum" sz="quarter" idx="15"/>
          </p:nvPr>
        </p:nvSpPr>
        <p:spPr/>
        <p:txBody>
          <a:bodyPr/>
          <a:lstStyle/>
          <a:p>
            <a:fld id="{51B576CA-ACF8-4C4D-B3DF-AD063FFF96ED}" type="slidenum">
              <a:rPr lang="fi-FI" smtClean="0"/>
              <a:t>‹#›</a:t>
            </a:fld>
            <a:endParaRPr lang="fi-FI"/>
          </a:p>
        </p:txBody>
      </p:sp>
    </p:spTree>
    <p:extLst>
      <p:ext uri="{BB962C8B-B14F-4D97-AF65-F5344CB8AC3E}">
        <p14:creationId xmlns:p14="http://schemas.microsoft.com/office/powerpoint/2010/main" val="331552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5 + 3/5 sisältöä tai tekstiä">
    <p:spTree>
      <p:nvGrpSpPr>
        <p:cNvPr id="1" name=""/>
        <p:cNvGrpSpPr/>
        <p:nvPr/>
      </p:nvGrpSpPr>
      <p:grpSpPr>
        <a:xfrm>
          <a:off x="0" y="0"/>
          <a:ext cx="0" cy="0"/>
          <a:chOff x="0" y="0"/>
          <a:chExt cx="0" cy="0"/>
        </a:xfrm>
      </p:grpSpPr>
      <p:sp>
        <p:nvSpPr>
          <p:cNvPr id="12" name="Sisällön paikkamerkki 3"/>
          <p:cNvSpPr>
            <a:spLocks noGrp="1"/>
          </p:cNvSpPr>
          <p:nvPr>
            <p:ph sz="half" idx="14"/>
          </p:nvPr>
        </p:nvSpPr>
        <p:spPr>
          <a:xfrm>
            <a:off x="447121" y="1189615"/>
            <a:ext cx="3402984" cy="4947791"/>
          </a:xfrm>
          <a:solidFill>
            <a:srgbClr val="FFFFFF"/>
          </a:solidFill>
          <a:ln w="38100" cmpd="sng">
            <a:noFill/>
          </a:ln>
          <a:effectLst/>
        </p:spPr>
        <p:txBody>
          <a:bodyPr anchor="ctr">
            <a:normAutofit/>
          </a:bodyPr>
          <a:lstStyle>
            <a:lvl1pPr marL="0" indent="0" algn="ctr">
              <a:buFontTx/>
              <a:buNone/>
              <a:defRPr sz="16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6" name="Sisällön paikkamerkki 5"/>
          <p:cNvSpPr>
            <a:spLocks noGrp="1"/>
          </p:cNvSpPr>
          <p:nvPr>
            <p:ph sz="quarter" idx="4"/>
          </p:nvPr>
        </p:nvSpPr>
        <p:spPr>
          <a:xfrm>
            <a:off x="4021445" y="1189616"/>
            <a:ext cx="4787434" cy="4947790"/>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3" name="Slide Number Placeholder 2"/>
          <p:cNvSpPr>
            <a:spLocks noGrp="1"/>
          </p:cNvSpPr>
          <p:nvPr>
            <p:ph type="sldNum" sz="quarter" idx="15"/>
          </p:nvPr>
        </p:nvSpPr>
        <p:spPr/>
        <p:txBody>
          <a:bodyPr/>
          <a:lstStyle/>
          <a:p>
            <a:fld id="{51B576CA-ACF8-4C4D-B3DF-AD063FFF96ED}" type="slidenum">
              <a:rPr lang="fi-FI" smtClean="0"/>
              <a:t>‹#›</a:t>
            </a:fld>
            <a:endParaRPr lang="fi-FI"/>
          </a:p>
        </p:txBody>
      </p:sp>
    </p:spTree>
    <p:extLst>
      <p:ext uri="{BB962C8B-B14F-4D97-AF65-F5344CB8AC3E}">
        <p14:creationId xmlns:p14="http://schemas.microsoft.com/office/powerpoint/2010/main" val="248287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tsikko ja alaosan sisältö tai teksti">
    <p:bg>
      <p:bgRef idx="1001">
        <a:schemeClr val="bg1"/>
      </p:bgRef>
    </p:bg>
    <p:spTree>
      <p:nvGrpSpPr>
        <p:cNvPr id="1" name=""/>
        <p:cNvGrpSpPr/>
        <p:nvPr/>
      </p:nvGrpSpPr>
      <p:grpSpPr>
        <a:xfrm>
          <a:off x="0" y="0"/>
          <a:ext cx="0" cy="0"/>
          <a:chOff x="0" y="0"/>
          <a:chExt cx="0" cy="0"/>
        </a:xfrm>
      </p:grpSpPr>
      <p:sp>
        <p:nvSpPr>
          <p:cNvPr id="9" name="Suorakulmio 8"/>
          <p:cNvSpPr/>
          <p:nvPr userDrawn="1"/>
        </p:nvSpPr>
        <p:spPr>
          <a:xfrm>
            <a:off x="0" y="1501881"/>
            <a:ext cx="9144000" cy="535611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Sisällön paikkamerkki 5"/>
          <p:cNvSpPr>
            <a:spLocks noGrp="1"/>
          </p:cNvSpPr>
          <p:nvPr>
            <p:ph sz="quarter" idx="4" hasCustomPrompt="1"/>
          </p:nvPr>
        </p:nvSpPr>
        <p:spPr>
          <a:xfrm>
            <a:off x="0" y="1007912"/>
            <a:ext cx="9144000" cy="5850088"/>
          </a:xfrm>
        </p:spPr>
        <p:txBody>
          <a:bodyPr anchor="ctr"/>
          <a:lstStyle>
            <a:lvl1pPr>
              <a:defRPr sz="2400"/>
            </a:lvl1pPr>
            <a:lvl2pPr marL="457200" indent="0" algn="ctr">
              <a:buClr>
                <a:schemeClr val="tx2"/>
              </a:buClr>
              <a:buNone/>
              <a:defRPr sz="2000" baseline="0"/>
            </a:lvl2pPr>
            <a:lvl3pPr>
              <a:buClr>
                <a:schemeClr val="tx2"/>
              </a:buClr>
              <a:defRPr sz="1800"/>
            </a:lvl3pPr>
            <a:lvl4pPr>
              <a:buClr>
                <a:schemeClr val="tx2"/>
              </a:buClr>
              <a:defRPr sz="1600"/>
            </a:lvl4pPr>
            <a:lvl5pPr>
              <a:buClr>
                <a:schemeClr val="tx2"/>
              </a:buClr>
              <a:defRPr sz="1600"/>
            </a:lvl5pPr>
            <a:lvl6pPr>
              <a:buClr>
                <a:schemeClr val="tx2"/>
              </a:buClr>
              <a:defRPr sz="1600"/>
            </a:lvl6pPr>
            <a:lvl7pPr>
              <a:defRPr sz="1600"/>
            </a:lvl7pPr>
            <a:lvl8pPr>
              <a:defRPr sz="1600"/>
            </a:lvl8pPr>
            <a:lvl9pPr>
              <a:defRPr sz="1600"/>
            </a:lvl9pPr>
          </a:lstStyle>
          <a:p>
            <a:pPr lvl="1"/>
            <a:r>
              <a:rPr lang="fi-FI" dirty="0" smtClean="0"/>
              <a:t>Lisää sisältöä napsauttamalla kuvaketta tai kirjoittamalla tekstiä</a:t>
            </a:r>
            <a:endParaRPr lang="fi-FI" dirty="0"/>
          </a:p>
        </p:txBody>
      </p:sp>
      <p:sp>
        <p:nvSpPr>
          <p:cNvPr id="6" name="Otsikon paikkamerkki 1"/>
          <p:cNvSpPr>
            <a:spLocks noGrp="1"/>
          </p:cNvSpPr>
          <p:nvPr>
            <p:ph type="title"/>
          </p:nvPr>
        </p:nvSpPr>
        <p:spPr>
          <a:xfrm>
            <a:off x="457200" y="94073"/>
            <a:ext cx="7202695" cy="799609"/>
          </a:xfrm>
          <a:prstGeom prst="rect">
            <a:avLst/>
          </a:prstGeom>
        </p:spPr>
        <p:txBody>
          <a:bodyPr vert="horz" lIns="91440" tIns="45720" rIns="91440" bIns="45720" rtlCol="0" anchor="ctr">
            <a:normAutofit/>
          </a:bodyPr>
          <a:lstStyle/>
          <a:p>
            <a:r>
              <a:rPr lang="fi-FI" smtClean="0"/>
              <a:t>Muokkaa perustyyl. napsautt.</a:t>
            </a:r>
            <a:endParaRPr lang="fi-FI" dirty="0"/>
          </a:p>
        </p:txBody>
      </p:sp>
    </p:spTree>
    <p:extLst>
      <p:ext uri="{BB962C8B-B14F-4D97-AF65-F5344CB8AC3E}">
        <p14:creationId xmlns:p14="http://schemas.microsoft.com/office/powerpoint/2010/main" val="298656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Koko sivun sisältö tai teksti">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9144000" cy="6858000"/>
          </a:xfrm>
        </p:spPr>
        <p:txBody>
          <a:bodyPr anchor="ctr">
            <a:normAutofit/>
          </a:bodyPr>
          <a:lstStyle>
            <a:lvl1pPr marL="285750" indent="-285750">
              <a:buFont typeface="Arial" panose="020B0604020202020204" pitchFamily="34" charset="0"/>
              <a:buChar char="•"/>
              <a:defRPr sz="2000" baseline="0"/>
            </a:lvl1pPr>
          </a:lstStyle>
          <a:p>
            <a:pPr lvl="0"/>
            <a:r>
              <a:rPr lang="fi-FI" noProof="0" dirty="0" smtClean="0"/>
              <a:t>Lisää sisältöä napsauttamalla kuvaketta tai kirjoittamalla tekstiä</a:t>
            </a:r>
            <a:endParaRPr lang="fi-FI" noProof="0" dirty="0"/>
          </a:p>
        </p:txBody>
      </p:sp>
    </p:spTree>
    <p:extLst>
      <p:ext uri="{BB962C8B-B14F-4D97-AF65-F5344CB8AC3E}">
        <p14:creationId xmlns:p14="http://schemas.microsoft.com/office/powerpoint/2010/main" val="41362296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412565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oppusivu 2">
    <p:bg>
      <p:bgRef idx="1001">
        <a:schemeClr val="bg1"/>
      </p:bgRef>
    </p:bg>
    <p:spTree>
      <p:nvGrpSpPr>
        <p:cNvPr id="1" name=""/>
        <p:cNvGrpSpPr/>
        <p:nvPr/>
      </p:nvGrpSpPr>
      <p:grpSpPr>
        <a:xfrm>
          <a:off x="0" y="0"/>
          <a:ext cx="0" cy="0"/>
          <a:chOff x="0" y="0"/>
          <a:chExt cx="0" cy="0"/>
        </a:xfrm>
      </p:grpSpPr>
      <p:pic>
        <p:nvPicPr>
          <p:cNvPr id="5" name="Kuva 4" descr="maisem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Kuva 3" descr="15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4360" y="1000748"/>
            <a:ext cx="5493944" cy="4339364"/>
          </a:xfrm>
          <a:prstGeom prst="rect">
            <a:avLst/>
          </a:prstGeom>
        </p:spPr>
      </p:pic>
    </p:spTree>
    <p:extLst>
      <p:ext uri="{BB962C8B-B14F-4D97-AF65-F5344CB8AC3E}">
        <p14:creationId xmlns:p14="http://schemas.microsoft.com/office/powerpoint/2010/main" val="51282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Otsikon paikkamerkki 1"/>
          <p:cNvSpPr>
            <a:spLocks noGrp="1"/>
          </p:cNvSpPr>
          <p:nvPr>
            <p:ph type="title"/>
          </p:nvPr>
        </p:nvSpPr>
        <p:spPr>
          <a:xfrm>
            <a:off x="457200" y="94073"/>
            <a:ext cx="7202695" cy="799609"/>
          </a:xfrm>
          <a:prstGeom prst="rect">
            <a:avLst/>
          </a:prstGeom>
        </p:spPr>
        <p:txBody>
          <a:bodyPr vert="horz" lIns="91440" tIns="45720" rIns="91440" bIns="45720" rtlCol="0" anchor="ctr">
            <a:normAutofit/>
          </a:bodyPr>
          <a:lstStyle/>
          <a:p>
            <a:r>
              <a:rPr lang="fi-FI" smtClean="0"/>
              <a:t>Muokkaa perustyyl. napsautt.</a:t>
            </a:r>
            <a:endParaRPr lang="fi-FI" dirty="0"/>
          </a:p>
        </p:txBody>
      </p:sp>
      <p:sp>
        <p:nvSpPr>
          <p:cNvPr id="4" name="Slide Number Placeholder 3"/>
          <p:cNvSpPr>
            <a:spLocks noGrp="1"/>
          </p:cNvSpPr>
          <p:nvPr>
            <p:ph type="sldNum" sz="quarter" idx="10"/>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277370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 sisältö ja viite">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Otsikon paikkamerkki 1"/>
          <p:cNvSpPr>
            <a:spLocks noGrp="1"/>
          </p:cNvSpPr>
          <p:nvPr>
            <p:ph type="title"/>
          </p:nvPr>
        </p:nvSpPr>
        <p:spPr>
          <a:xfrm>
            <a:off x="457200" y="94073"/>
            <a:ext cx="7202695" cy="799609"/>
          </a:xfrm>
          <a:prstGeom prst="rect">
            <a:avLst/>
          </a:prstGeom>
        </p:spPr>
        <p:txBody>
          <a:bodyPr vert="horz" lIns="91440" tIns="45720" rIns="91440" bIns="45720" rtlCol="0" anchor="ctr">
            <a:normAutofit/>
          </a:bodyPr>
          <a:lstStyle/>
          <a:p>
            <a:r>
              <a:rPr lang="fi-FI" smtClean="0"/>
              <a:t>Muokkaa perustyyl. napsautt.</a:t>
            </a:r>
            <a:endParaRPr lang="fi-FI" dirty="0"/>
          </a:p>
        </p:txBody>
      </p:sp>
      <p:sp>
        <p:nvSpPr>
          <p:cNvPr id="5" name="Text Placeholder 4"/>
          <p:cNvSpPr>
            <a:spLocks noGrp="1"/>
          </p:cNvSpPr>
          <p:nvPr>
            <p:ph type="body" sz="quarter" idx="11" hasCustomPrompt="1"/>
          </p:nvPr>
        </p:nvSpPr>
        <p:spPr>
          <a:xfrm>
            <a:off x="989215" y="6446972"/>
            <a:ext cx="6076604" cy="324000"/>
          </a:xfrm>
        </p:spPr>
        <p:txBody>
          <a:bodyPr lIns="0" tIns="0" rIns="0" bIns="0" anchor="ctr">
            <a:normAutofit/>
          </a:bodyPr>
          <a:lstStyle>
            <a:lvl1pPr marL="0" indent="0">
              <a:spcBef>
                <a:spcPts val="0"/>
              </a:spcBef>
              <a:buNone/>
              <a:defRPr sz="1200">
                <a:solidFill>
                  <a:schemeClr val="tx1"/>
                </a:solidFill>
              </a:defRPr>
            </a:lvl1pPr>
          </a:lstStyle>
          <a:p>
            <a:pPr lvl="0"/>
            <a:r>
              <a:rPr lang="en-US" dirty="0" smtClean="0"/>
              <a:t>Click to edit Master text </a:t>
            </a:r>
            <a:r>
              <a:rPr lang="en-US" dirty="0" err="1" smtClean="0"/>
              <a:t>stylesjK</a:t>
            </a:r>
            <a:endParaRPr lang="en-US" dirty="0" smtClean="0"/>
          </a:p>
          <a:p>
            <a:pPr lvl="0"/>
            <a:r>
              <a:rPr lang="en-US" dirty="0" smtClean="0"/>
              <a:t>Oi </a:t>
            </a:r>
            <a:r>
              <a:rPr lang="en-US" dirty="0" err="1" smtClean="0"/>
              <a:t>uöoiuö</a:t>
            </a:r>
            <a:r>
              <a:rPr lang="en-US" dirty="0" smtClean="0"/>
              <a:t> </a:t>
            </a:r>
            <a:r>
              <a:rPr lang="en-US" dirty="0" err="1" smtClean="0"/>
              <a:t>oij</a:t>
            </a:r>
            <a:endParaRPr lang="en-US" dirty="0" smtClean="0"/>
          </a:p>
        </p:txBody>
      </p:sp>
      <p:sp>
        <p:nvSpPr>
          <p:cNvPr id="4" name="Slide Number Placeholder 3"/>
          <p:cNvSpPr>
            <a:spLocks noGrp="1"/>
          </p:cNvSpPr>
          <p:nvPr>
            <p:ph type="sldNum" sz="quarter" idx="12"/>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23528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4294967295" orient="horz" pos="4156">
          <p15:clr>
            <a:srgbClr val="FBAE40"/>
          </p15:clr>
        </p15:guide>
        <p15:guide id="4294967295"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84267"/>
            <a:ext cx="4038600" cy="5121991"/>
          </a:xfr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48200" y="1184267"/>
            <a:ext cx="4038600" cy="5121991"/>
          </a:xfr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Slide Number Placeholder 5"/>
          <p:cNvSpPr>
            <a:spLocks noGrp="1"/>
          </p:cNvSpPr>
          <p:nvPr>
            <p:ph type="sldNum" sz="quarter" idx="10"/>
          </p:nvPr>
        </p:nvSpPr>
        <p:spPr/>
        <p:txBody>
          <a:bodyPr/>
          <a:lstStyle/>
          <a:p>
            <a:fld id="{51B576CA-ACF8-4C4D-B3DF-AD063FFF96ED}" type="slidenum">
              <a:rPr lang="fi-FI" smtClean="0"/>
              <a:t>‹#›</a:t>
            </a:fld>
            <a:endParaRPr lang="fi-FI"/>
          </a:p>
        </p:txBody>
      </p:sp>
    </p:spTree>
    <p:extLst>
      <p:ext uri="{BB962C8B-B14F-4D97-AF65-F5344CB8AC3E}">
        <p14:creationId xmlns:p14="http://schemas.microsoft.com/office/powerpoint/2010/main" val="302680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ksi sisältökohdetta ja selitett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5229593"/>
            <a:ext cx="4040188" cy="639762"/>
          </a:xfrm>
        </p:spPr>
        <p:txBody>
          <a:bodyPr anchor="t">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1185008"/>
            <a:ext cx="4040188" cy="3951288"/>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4645025" y="5229593"/>
            <a:ext cx="4041775" cy="639762"/>
          </a:xfrm>
        </p:spPr>
        <p:txBody>
          <a:bodyPr anchor="t">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1185008"/>
            <a:ext cx="4041775" cy="3951288"/>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8" name="Slide Number Placeholder 7"/>
          <p:cNvSpPr>
            <a:spLocks noGrp="1"/>
          </p:cNvSpPr>
          <p:nvPr>
            <p:ph type="sldNum" sz="quarter" idx="10"/>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153518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3+1 sisältöä tai teksti">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0" y="1087794"/>
            <a:ext cx="3045600" cy="1980000"/>
          </a:xfrm>
        </p:spPr>
        <p:txBody>
          <a:bodyPr/>
          <a:lstStyle>
            <a:lvl1pPr marL="0" indent="0" algn="ctr">
              <a:buFontTx/>
              <a:buNone/>
              <a:defRPr sz="28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p:txBody>
      </p:sp>
      <p:sp>
        <p:nvSpPr>
          <p:cNvPr id="8" name="Sisällön paikkamerkki 2"/>
          <p:cNvSpPr>
            <a:spLocks noGrp="1"/>
          </p:cNvSpPr>
          <p:nvPr>
            <p:ph sz="half" idx="13"/>
          </p:nvPr>
        </p:nvSpPr>
        <p:spPr>
          <a:xfrm>
            <a:off x="3049200" y="1087794"/>
            <a:ext cx="3045600" cy="1980000"/>
          </a:xfrm>
        </p:spPr>
        <p:txBody>
          <a:bodyPr/>
          <a:lstStyle>
            <a:lvl1pPr marL="0" indent="0" algn="ctr">
              <a:buFontTx/>
              <a:buNone/>
              <a:defRPr sz="28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p:txBody>
      </p:sp>
      <p:sp>
        <p:nvSpPr>
          <p:cNvPr id="9" name="Sisällön paikkamerkki 2"/>
          <p:cNvSpPr>
            <a:spLocks noGrp="1"/>
          </p:cNvSpPr>
          <p:nvPr>
            <p:ph sz="half" idx="14"/>
          </p:nvPr>
        </p:nvSpPr>
        <p:spPr>
          <a:xfrm>
            <a:off x="6097679" y="1087794"/>
            <a:ext cx="3046321" cy="1980000"/>
          </a:xfrm>
        </p:spPr>
        <p:txBody>
          <a:bodyPr/>
          <a:lstStyle>
            <a:lvl1pPr marL="0" indent="0" algn="ctr">
              <a:buFontTx/>
              <a:buNone/>
              <a:defRPr sz="28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p:txBody>
      </p:sp>
      <p:sp>
        <p:nvSpPr>
          <p:cNvPr id="2" name="Otsikko 1"/>
          <p:cNvSpPr>
            <a:spLocks noGrp="1"/>
          </p:cNvSpPr>
          <p:nvPr>
            <p:ph type="title"/>
          </p:nvPr>
        </p:nvSpPr>
        <p:spPr/>
        <p:txBody>
          <a:bodyPr/>
          <a:lstStyle/>
          <a:p>
            <a:r>
              <a:rPr lang="fi-FI" smtClean="0"/>
              <a:t>Muokkaa perustyyl. napsautt.</a:t>
            </a:r>
            <a:endParaRPr lang="fi-FI"/>
          </a:p>
        </p:txBody>
      </p:sp>
      <p:sp>
        <p:nvSpPr>
          <p:cNvPr id="4" name="Sisällön paikkamerkki 3"/>
          <p:cNvSpPr>
            <a:spLocks noGrp="1"/>
          </p:cNvSpPr>
          <p:nvPr>
            <p:ph sz="half" idx="2"/>
          </p:nvPr>
        </p:nvSpPr>
        <p:spPr>
          <a:xfrm>
            <a:off x="457200" y="3169038"/>
            <a:ext cx="8229600" cy="3105262"/>
          </a:xfr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Slide Number Placeholder 5"/>
          <p:cNvSpPr>
            <a:spLocks noGrp="1"/>
          </p:cNvSpPr>
          <p:nvPr>
            <p:ph type="sldNum" sz="quarter" idx="15"/>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276428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1 sisältöä tai tekstiä">
    <p:spTree>
      <p:nvGrpSpPr>
        <p:cNvPr id="1" name=""/>
        <p:cNvGrpSpPr/>
        <p:nvPr/>
      </p:nvGrpSpPr>
      <p:grpSpPr>
        <a:xfrm>
          <a:off x="0" y="0"/>
          <a:ext cx="0" cy="0"/>
          <a:chOff x="0" y="0"/>
          <a:chExt cx="0" cy="0"/>
        </a:xfrm>
      </p:grpSpPr>
      <p:sp>
        <p:nvSpPr>
          <p:cNvPr id="12" name="Sisällön paikkamerkki 3"/>
          <p:cNvSpPr>
            <a:spLocks noGrp="1"/>
          </p:cNvSpPr>
          <p:nvPr>
            <p:ph sz="half" idx="14"/>
          </p:nvPr>
        </p:nvSpPr>
        <p:spPr>
          <a:xfrm>
            <a:off x="447122" y="1189393"/>
            <a:ext cx="2376000" cy="2376000"/>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6" name="Sisällön paikkamerkki 5"/>
          <p:cNvSpPr>
            <a:spLocks noGrp="1"/>
          </p:cNvSpPr>
          <p:nvPr>
            <p:ph sz="quarter" idx="4"/>
          </p:nvPr>
        </p:nvSpPr>
        <p:spPr>
          <a:xfrm>
            <a:off x="3064794" y="1189393"/>
            <a:ext cx="5744085" cy="4945706"/>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Sisällön paikkamerkki 3"/>
          <p:cNvSpPr>
            <a:spLocks noGrp="1"/>
          </p:cNvSpPr>
          <p:nvPr>
            <p:ph sz="half" idx="15"/>
          </p:nvPr>
        </p:nvSpPr>
        <p:spPr>
          <a:xfrm>
            <a:off x="447122" y="3759099"/>
            <a:ext cx="2376000" cy="2376000"/>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3" name="Slide Number Placeholder 2"/>
          <p:cNvSpPr>
            <a:spLocks noGrp="1"/>
          </p:cNvSpPr>
          <p:nvPr>
            <p:ph type="sldNum" sz="quarter" idx="16"/>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383412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2 sisältöä tai teksti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6" name="Sisällön paikkamerkki 5"/>
          <p:cNvSpPr>
            <a:spLocks noGrp="1"/>
          </p:cNvSpPr>
          <p:nvPr>
            <p:ph sz="quarter" idx="4"/>
          </p:nvPr>
        </p:nvSpPr>
        <p:spPr>
          <a:xfrm>
            <a:off x="457201" y="1189393"/>
            <a:ext cx="5588734" cy="4945706"/>
          </a:xfrm>
        </p:spPr>
        <p:txBody>
          <a:bodyPr>
            <a:normAutofit/>
          </a:bodyPr>
          <a:lstStyle>
            <a:lvl1pPr>
              <a:defRPr sz="24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Sisällön paikkamerkki 3"/>
          <p:cNvSpPr>
            <a:spLocks noGrp="1"/>
          </p:cNvSpPr>
          <p:nvPr>
            <p:ph sz="half" idx="14"/>
          </p:nvPr>
        </p:nvSpPr>
        <p:spPr>
          <a:xfrm>
            <a:off x="6196466" y="1189393"/>
            <a:ext cx="2376000" cy="2376000"/>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11" name="Sisällön paikkamerkki 3"/>
          <p:cNvSpPr>
            <a:spLocks noGrp="1"/>
          </p:cNvSpPr>
          <p:nvPr>
            <p:ph sz="half" idx="15"/>
          </p:nvPr>
        </p:nvSpPr>
        <p:spPr>
          <a:xfrm>
            <a:off x="6196466" y="3759099"/>
            <a:ext cx="2376000" cy="2376000"/>
          </a:xfrm>
          <a:solidFill>
            <a:srgbClr val="FFFFFF"/>
          </a:solidFill>
          <a:ln w="9525" cmpd="sng">
            <a:solidFill>
              <a:schemeClr val="accent2"/>
            </a:solidFill>
          </a:ln>
          <a:effectLst/>
        </p:spPr>
        <p:style>
          <a:lnRef idx="2">
            <a:schemeClr val="accent1">
              <a:shade val="50000"/>
            </a:schemeClr>
          </a:lnRef>
          <a:fillRef idx="1">
            <a:schemeClr val="accent1"/>
          </a:fillRef>
          <a:effectRef idx="0">
            <a:schemeClr val="accent1"/>
          </a:effectRef>
          <a:fontRef idx="none"/>
        </p:style>
        <p:txBody>
          <a:bodyPr anchor="ctr">
            <a:normAutofit/>
          </a:bodyPr>
          <a:lstStyle>
            <a:lvl1pPr marL="0" indent="0" algn="ctr">
              <a:lnSpc>
                <a:spcPct val="100000"/>
              </a:lnSpc>
              <a:buFontTx/>
              <a:buNone/>
              <a:defRPr sz="1400" b="1">
                <a:solidFill>
                  <a:srgbClr val="18407E"/>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p:txBody>
      </p:sp>
      <p:sp>
        <p:nvSpPr>
          <p:cNvPr id="3" name="Slide Number Placeholder 2"/>
          <p:cNvSpPr>
            <a:spLocks noGrp="1"/>
          </p:cNvSpPr>
          <p:nvPr>
            <p:ph type="sldNum" sz="quarter" idx="16"/>
          </p:nvPr>
        </p:nvSpPr>
        <p:spPr/>
        <p:txBody>
          <a:bodyPr/>
          <a:lstStyle/>
          <a:p>
            <a:fld id="{51B576CA-ACF8-4C4D-B3DF-AD063FFF96ED}" type="slidenum">
              <a:rPr lang="fi-FI" smtClean="0"/>
              <a:pPr/>
              <a:t>‹#›</a:t>
            </a:fld>
            <a:endParaRPr lang="fi-FI"/>
          </a:p>
        </p:txBody>
      </p:sp>
    </p:spTree>
    <p:extLst>
      <p:ext uri="{BB962C8B-B14F-4D97-AF65-F5344CB8AC3E}">
        <p14:creationId xmlns:p14="http://schemas.microsoft.com/office/powerpoint/2010/main" val="2038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90000" y="115200"/>
            <a:ext cx="784800" cy="821588"/>
          </a:xfrm>
          <a:prstGeom prst="rect">
            <a:avLst/>
          </a:prstGeom>
        </p:spPr>
      </p:pic>
      <p:pic>
        <p:nvPicPr>
          <p:cNvPr id="7" name="Pictur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444000" y="5778000"/>
            <a:ext cx="2703051" cy="1080000"/>
          </a:xfrm>
          <a:prstGeom prst="rect">
            <a:avLst/>
          </a:prstGeom>
        </p:spPr>
      </p:pic>
      <p:sp>
        <p:nvSpPr>
          <p:cNvPr id="2" name="Otsikon paikkamerkki 1"/>
          <p:cNvSpPr>
            <a:spLocks noGrp="1"/>
          </p:cNvSpPr>
          <p:nvPr>
            <p:ph type="title"/>
          </p:nvPr>
        </p:nvSpPr>
        <p:spPr>
          <a:xfrm>
            <a:off x="457200" y="94073"/>
            <a:ext cx="7202695" cy="799609"/>
          </a:xfrm>
          <a:prstGeom prst="rect">
            <a:avLst/>
          </a:prstGeom>
        </p:spPr>
        <p:txBody>
          <a:bodyPr vert="horz" lIns="91440" tIns="45720" rIns="91440" bIns="45720" rtlCol="0" anchor="ctr">
            <a:normAutofit/>
          </a:bodyPr>
          <a:lstStyle/>
          <a:p>
            <a:r>
              <a:rPr lang="fi-FI" dirty="0" smtClean="0"/>
              <a:t>Muokkaa perustyylejä naps</a:t>
            </a:r>
            <a:endParaRPr lang="fi-FI" dirty="0"/>
          </a:p>
        </p:txBody>
      </p:sp>
      <p:sp>
        <p:nvSpPr>
          <p:cNvPr id="3" name="Tekstin paikkamerkki 2"/>
          <p:cNvSpPr>
            <a:spLocks noGrp="1"/>
          </p:cNvSpPr>
          <p:nvPr>
            <p:ph type="body" idx="1"/>
          </p:nvPr>
        </p:nvSpPr>
        <p:spPr>
          <a:xfrm>
            <a:off x="457200" y="1172332"/>
            <a:ext cx="8351680" cy="5083441"/>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cxnSp>
        <p:nvCxnSpPr>
          <p:cNvPr id="8" name="Suora yhdysviiva 7"/>
          <p:cNvCxnSpPr/>
          <p:nvPr/>
        </p:nvCxnSpPr>
        <p:spPr>
          <a:xfrm>
            <a:off x="0" y="1067386"/>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547200" y="6483600"/>
            <a:ext cx="349200" cy="223200"/>
          </a:xfrm>
          <a:prstGeom prst="rect">
            <a:avLst/>
          </a:prstGeom>
        </p:spPr>
        <p:txBody>
          <a:bodyPr vert="horz" lIns="0" tIns="0" rIns="0" bIns="0" rtlCol="0" anchor="ctr"/>
          <a:lstStyle>
            <a:lvl1pPr algn="l">
              <a:defRPr sz="1050">
                <a:solidFill>
                  <a:schemeClr val="tx1">
                    <a:tint val="75000"/>
                  </a:schemeClr>
                </a:solidFill>
              </a:defRPr>
            </a:lvl1pPr>
          </a:lstStyle>
          <a:p>
            <a:fld id="{51B576CA-ACF8-4C4D-B3DF-AD063FFF96ED}" type="slidenum">
              <a:rPr lang="fi-FI" smtClean="0"/>
              <a:pPr/>
              <a:t>‹#›</a:t>
            </a:fld>
            <a:endParaRPr lang="fi-FI"/>
          </a:p>
        </p:txBody>
      </p:sp>
      <p:pic>
        <p:nvPicPr>
          <p:cNvPr id="9" name="Picture 4"/>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8190000" y="115200"/>
            <a:ext cx="784800" cy="821588"/>
          </a:xfrm>
          <a:prstGeom prst="rect">
            <a:avLst/>
          </a:prstGeom>
        </p:spPr>
      </p:pic>
      <p:pic>
        <p:nvPicPr>
          <p:cNvPr id="10" name="Picture 6"/>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6444000" y="5778000"/>
            <a:ext cx="2703051" cy="1080000"/>
          </a:xfrm>
          <a:prstGeom prst="rect">
            <a:avLst/>
          </a:prstGeom>
        </p:spPr>
      </p:pic>
      <p:cxnSp>
        <p:nvCxnSpPr>
          <p:cNvPr id="11" name="Suora yhdysviiva 10"/>
          <p:cNvCxnSpPr/>
          <p:nvPr userDrawn="1"/>
        </p:nvCxnSpPr>
        <p:spPr>
          <a:xfrm>
            <a:off x="0" y="1067386"/>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17925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676" r:id="rId19"/>
    <p:sldLayoutId id="2147483650" r:id="rId20"/>
    <p:sldLayoutId id="2147483678" r:id="rId21"/>
    <p:sldLayoutId id="2147483662" r:id="rId22"/>
    <p:sldLayoutId id="2147483667" r:id="rId23"/>
    <p:sldLayoutId id="2147483673" r:id="rId24"/>
    <p:sldLayoutId id="2147483666" r:id="rId25"/>
    <p:sldLayoutId id="2147483658" r:id="rId26"/>
    <p:sldLayoutId id="2147483671" r:id="rId27"/>
    <p:sldLayoutId id="2147483675" r:id="rId28"/>
    <p:sldLayoutId id="2147483679" r:id="rId2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2"/>
        </a:buClr>
        <a:buSzPct val="100000"/>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SzPct val="100000"/>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SzPct val="100000"/>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SzPct val="100000"/>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SzPct val="100000"/>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500"/>
            <a:ext cx="7772400" cy="2803300"/>
          </a:xfrm>
        </p:spPr>
        <p:txBody>
          <a:bodyPr>
            <a:normAutofit/>
          </a:bodyPr>
          <a:lstStyle/>
          <a:p>
            <a:r>
              <a:rPr lang="fi-FI" sz="2700" cap="small" dirty="0"/>
              <a:t>L</a:t>
            </a:r>
            <a:r>
              <a:rPr lang="fi-FI" sz="2700" cap="small" dirty="0" smtClean="0"/>
              <a:t>empäälän </a:t>
            </a:r>
            <a:r>
              <a:rPr lang="fi-FI" sz="2700" cap="small" dirty="0"/>
              <a:t>kunnan </a:t>
            </a:r>
            <a:r>
              <a:rPr lang="fi-FI" sz="2700" cap="small" dirty="0" err="1" smtClean="0"/>
              <a:t>esi</a:t>
            </a:r>
            <a:r>
              <a:rPr lang="fi-FI" sz="2700" cap="small" dirty="0" smtClean="0"/>
              <a:t>- ja perusopetuksen</a:t>
            </a:r>
            <a:r>
              <a:rPr lang="fi-FI" cap="small" dirty="0" smtClean="0"/>
              <a:t/>
            </a:r>
            <a:br>
              <a:rPr lang="fi-FI" cap="small" dirty="0" smtClean="0"/>
            </a:br>
            <a:r>
              <a:rPr lang="fi-FI" cap="small" dirty="0" smtClean="0"/>
              <a:t>tasa-arvo- ja yhdenvertaisuussuunnitelma</a:t>
            </a:r>
            <a:endParaRPr lang="fi-FI" cap="small" dirty="0"/>
          </a:p>
        </p:txBody>
      </p:sp>
      <p:sp>
        <p:nvSpPr>
          <p:cNvPr id="3" name="Subtitle 2"/>
          <p:cNvSpPr>
            <a:spLocks noGrp="1"/>
          </p:cNvSpPr>
          <p:nvPr>
            <p:ph type="subTitle" idx="1"/>
          </p:nvPr>
        </p:nvSpPr>
        <p:spPr>
          <a:xfrm>
            <a:off x="1371600" y="5035638"/>
            <a:ext cx="6400800" cy="603161"/>
          </a:xfrm>
        </p:spPr>
        <p:txBody>
          <a:bodyPr/>
          <a:lstStyle/>
          <a:p>
            <a:r>
              <a:rPr lang="fi-FI" dirty="0" smtClean="0"/>
              <a:t>2016-2019</a:t>
            </a:r>
            <a:endParaRPr lang="fi-FI" dirty="0"/>
          </a:p>
        </p:txBody>
      </p:sp>
    </p:spTree>
    <p:extLst>
      <p:ext uri="{BB962C8B-B14F-4D97-AF65-F5344CB8AC3E}">
        <p14:creationId xmlns:p14="http://schemas.microsoft.com/office/powerpoint/2010/main" val="322255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p:cNvSpPr>
            <a:spLocks noGrp="1"/>
          </p:cNvSpPr>
          <p:nvPr>
            <p:ph idx="1"/>
          </p:nvPr>
        </p:nvSpPr>
        <p:spPr>
          <a:xfrm>
            <a:off x="457200" y="1172332"/>
            <a:ext cx="8351680" cy="3745657"/>
          </a:xfrm>
        </p:spPr>
        <p:txBody>
          <a:bodyPr>
            <a:normAutofit fontScale="92500" lnSpcReduction="10000"/>
          </a:bodyPr>
          <a:lstStyle/>
          <a:p>
            <a:pPr lvl="0"/>
            <a:r>
              <a:rPr lang="fi-FI" dirty="0" smtClean="0"/>
              <a:t>Toimintasuunnitelmissa on hyvä pohtia koulun toimintatapoja tasa-arvokyselyn pohjalta nousseiden asioiden tukemiseksi:</a:t>
            </a:r>
          </a:p>
          <a:p>
            <a:pPr lvl="1"/>
            <a:r>
              <a:rPr lang="fi-FI" dirty="0" smtClean="0"/>
              <a:t>Millaiset toimet tukevat jokaisen huomiointia yksilönä ja millaiset seikat vaarantavat sitä?</a:t>
            </a:r>
            <a:endParaRPr lang="fi-FI" dirty="0"/>
          </a:p>
          <a:p>
            <a:pPr lvl="1"/>
            <a:r>
              <a:rPr lang="fi-FI" dirty="0" smtClean="0"/>
              <a:t>Millaisin toimin luodaan ilmapiiri, jossa erilaisuutta osataan arvostaa ja hyödyntää moninaisuutena?</a:t>
            </a:r>
            <a:endParaRPr lang="fi-FI" dirty="0"/>
          </a:p>
          <a:p>
            <a:pPr lvl="1"/>
            <a:r>
              <a:rPr lang="fi-FI" dirty="0" smtClean="0"/>
              <a:t>Millaiset asiat luovat toimintakulttuuria, jossa syrjintää tai häirintää </a:t>
            </a:r>
            <a:r>
              <a:rPr lang="fi-FI" dirty="0"/>
              <a:t>ei </a:t>
            </a:r>
            <a:r>
              <a:rPr lang="fi-FI" dirty="0" smtClean="0"/>
              <a:t>hyväksytä?</a:t>
            </a:r>
          </a:p>
          <a:p>
            <a:pPr lvl="1"/>
            <a:r>
              <a:rPr lang="fi-FI" dirty="0" smtClean="0"/>
              <a:t>Millaiset toimintatavat auttavat jakamaan huomiota tasapuolisemmin niin tukea tarvitseville kuin muillekin?</a:t>
            </a:r>
            <a:endParaRPr lang="fi-FI" dirty="0"/>
          </a:p>
          <a:p>
            <a:pPr lvl="1"/>
            <a:r>
              <a:rPr lang="fi-FI" dirty="0" smtClean="0"/>
              <a:t>Miten tasa-arvon ja yhdenvertaisuuden edistämisessä huomioidaan huoli liiallisesta tasapäistämisestä? </a:t>
            </a:r>
            <a:endParaRPr lang="fi-FI" dirty="0"/>
          </a:p>
        </p:txBody>
      </p:sp>
      <p:sp>
        <p:nvSpPr>
          <p:cNvPr id="3" name="Otsikko 2"/>
          <p:cNvSpPr>
            <a:spLocks noGrp="1"/>
          </p:cNvSpPr>
          <p:nvPr>
            <p:ph type="title"/>
          </p:nvPr>
        </p:nvSpPr>
        <p:spPr/>
        <p:txBody>
          <a:bodyPr>
            <a:noAutofit/>
          </a:bodyPr>
          <a:lstStyle/>
          <a:p>
            <a:r>
              <a:rPr lang="fi-FI" sz="2400" dirty="0" smtClean="0"/>
              <a:t>TASA-ARVO JA YHDENVERTAISUUSSUUNNITELUN PAINOPISTEET LEMPÄÄLÄSSÄ</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10</a:t>
            </a:fld>
            <a:endParaRPr lang="fi-FI"/>
          </a:p>
        </p:txBody>
      </p:sp>
    </p:spTree>
    <p:extLst>
      <p:ext uri="{BB962C8B-B14F-4D97-AF65-F5344CB8AC3E}">
        <p14:creationId xmlns:p14="http://schemas.microsoft.com/office/powerpoint/2010/main" val="140505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pPr>
              <a:spcAft>
                <a:spcPts val="600"/>
              </a:spcAft>
            </a:pPr>
            <a:r>
              <a:rPr lang="fi-FI" dirty="0"/>
              <a:t>Koulujen suunnitelmien on tärkeää sisältää listaus selkeistä toimenpiteistä ja niiden aikataulusta sekä vastuuhenkilöistä.</a:t>
            </a:r>
          </a:p>
          <a:p>
            <a:pPr>
              <a:spcAft>
                <a:spcPts val="600"/>
              </a:spcAft>
            </a:pPr>
            <a:r>
              <a:rPr lang="fi-FI" dirty="0" smtClean="0"/>
              <a:t>Koulun johdon tärkeä tehtävä on tukea tasa-arvotyön edistämistä käytännössä</a:t>
            </a:r>
          </a:p>
          <a:p>
            <a:pPr>
              <a:spcAft>
                <a:spcPts val="600"/>
              </a:spcAft>
            </a:pPr>
            <a:r>
              <a:rPr lang="fi-FI" dirty="0" smtClean="0"/>
              <a:t>Tasa-arvon ja yhdenvertaisuuden vaaliminen on koko koulun asia. Tasa-arvoa ja yhdenvertaisuutta onkin hyvä käsitellä yhteisesti. Mitä enemmän tiedämme tasa-arvosta ja yhdenvertaisuudesta, sitä paremmin voimme jokainen pyrkiä toimimaan ja kunnioittamaan toisia</a:t>
            </a:r>
            <a:r>
              <a:rPr lang="fi-FI" dirty="0"/>
              <a:t>.</a:t>
            </a:r>
            <a:endParaRPr lang="fi-FI" dirty="0" smtClean="0"/>
          </a:p>
        </p:txBody>
      </p:sp>
      <p:sp>
        <p:nvSpPr>
          <p:cNvPr id="3" name="Otsikko 2"/>
          <p:cNvSpPr>
            <a:spLocks noGrp="1"/>
          </p:cNvSpPr>
          <p:nvPr>
            <p:ph type="title"/>
          </p:nvPr>
        </p:nvSpPr>
        <p:spPr/>
        <p:txBody>
          <a:bodyPr>
            <a:normAutofit/>
          </a:bodyPr>
          <a:lstStyle/>
          <a:p>
            <a:r>
              <a:rPr lang="fi-FI" sz="2400" dirty="0" smtClean="0"/>
              <a:t>SUUNNITELMASTA TOIMINNAKSI</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11</a:t>
            </a:fld>
            <a:endParaRPr lang="fi-FI"/>
          </a:p>
        </p:txBody>
      </p:sp>
    </p:spTree>
    <p:extLst>
      <p:ext uri="{BB962C8B-B14F-4D97-AF65-F5344CB8AC3E}">
        <p14:creationId xmlns:p14="http://schemas.microsoft.com/office/powerpoint/2010/main" val="346190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
          </p:nvPr>
        </p:nvSpPr>
        <p:spPr/>
        <p:txBody>
          <a:bodyPr>
            <a:normAutofit/>
          </a:bodyPr>
          <a:lstStyle/>
          <a:p>
            <a:pPr lvl="1">
              <a:buFont typeface="Wingdings" panose="05000000000000000000" pitchFamily="2" charset="2"/>
              <a:buChar char="ü"/>
            </a:pPr>
            <a:r>
              <a:rPr lang="fi-FI" b="1" dirty="0" smtClean="0"/>
              <a:t>Selvitys oppilaitoksen tasa-arvotilanteesta</a:t>
            </a:r>
          </a:p>
          <a:p>
            <a:pPr lvl="1">
              <a:buFont typeface="Wingdings" panose="05000000000000000000" pitchFamily="2" charset="2"/>
              <a:buChar char="ü"/>
            </a:pPr>
            <a:r>
              <a:rPr lang="fi-FI" b="1" dirty="0" smtClean="0"/>
              <a:t>Tarvittavat toimenpiteet tasa-arvon ja yhdenvertaisuuden edistämiseksi</a:t>
            </a:r>
          </a:p>
          <a:p>
            <a:pPr marL="1314450" lvl="2" indent="-457200">
              <a:buFont typeface="Arial" panose="020B0604020202020204" pitchFamily="34" charset="0"/>
              <a:buChar char="•"/>
            </a:pPr>
            <a:r>
              <a:rPr lang="fi-FI" dirty="0" smtClean="0"/>
              <a:t>Aikataulut, vastuuhenkilöt</a:t>
            </a:r>
          </a:p>
          <a:p>
            <a:pPr lvl="1">
              <a:buFont typeface="Wingdings" panose="05000000000000000000" pitchFamily="2" charset="2"/>
              <a:buChar char="ü"/>
            </a:pPr>
            <a:r>
              <a:rPr lang="fi-FI" b="1" dirty="0" smtClean="0"/>
              <a:t>Arvio aikaisempaan tasa-arvosuunnitelmaan sisältyneiden toimenpiteiden toteuttamisesta ja tuloksista</a:t>
            </a:r>
          </a:p>
          <a:p>
            <a:pPr lvl="1">
              <a:buFont typeface="Wingdings" panose="05000000000000000000" pitchFamily="2" charset="2"/>
              <a:buChar char="ü"/>
            </a:pPr>
            <a:r>
              <a:rPr lang="fi-FI" b="1" dirty="0" smtClean="0"/>
              <a:t>Kiinnitetty erityisesti huomiota</a:t>
            </a:r>
            <a:r>
              <a:rPr lang="fi-FI" dirty="0" smtClean="0"/>
              <a:t>:</a:t>
            </a:r>
          </a:p>
          <a:p>
            <a:pPr lvl="2">
              <a:buClr>
                <a:srgbClr val="009139"/>
              </a:buClr>
              <a:buFont typeface="Arial" panose="020B0604020202020204" pitchFamily="34" charset="0"/>
              <a:buChar char="•"/>
            </a:pPr>
            <a:r>
              <a:rPr lang="fi-FI" dirty="0" smtClean="0">
                <a:solidFill>
                  <a:srgbClr val="18407E"/>
                </a:solidFill>
              </a:rPr>
              <a:t>Oppilasvalintoihin, opetuksen järjestämiseen, arviointiin, oppimiseroihin sekä seksuaalisen </a:t>
            </a:r>
            <a:r>
              <a:rPr lang="fi-FI" dirty="0">
                <a:solidFill>
                  <a:srgbClr val="18407E"/>
                </a:solidFill>
              </a:rPr>
              <a:t>ja sukupuoleen perustuvan häirinnän </a:t>
            </a:r>
            <a:r>
              <a:rPr lang="fi-FI" dirty="0" smtClean="0">
                <a:solidFill>
                  <a:srgbClr val="18407E"/>
                </a:solidFill>
              </a:rPr>
              <a:t>ehkäisemiseen </a:t>
            </a:r>
            <a:r>
              <a:rPr lang="fi-FI" dirty="0">
                <a:solidFill>
                  <a:srgbClr val="18407E"/>
                </a:solidFill>
              </a:rPr>
              <a:t>ja </a:t>
            </a:r>
            <a:r>
              <a:rPr lang="fi-FI" dirty="0" smtClean="0">
                <a:solidFill>
                  <a:srgbClr val="18407E"/>
                </a:solidFill>
              </a:rPr>
              <a:t>poistamiseen</a:t>
            </a:r>
          </a:p>
          <a:p>
            <a:pPr lvl="1">
              <a:buClr>
                <a:srgbClr val="009139"/>
              </a:buClr>
              <a:buFont typeface="Wingdings" panose="05000000000000000000" pitchFamily="2" charset="2"/>
              <a:buChar char="ü"/>
            </a:pPr>
            <a:r>
              <a:rPr lang="fi-FI" dirty="0" smtClean="0">
                <a:solidFill>
                  <a:srgbClr val="18407E"/>
                </a:solidFill>
              </a:rPr>
              <a:t>Toimintatavat tasa-arvokyselystä esiin nousseiden seikkojen edistämiseksi</a:t>
            </a:r>
          </a:p>
          <a:p>
            <a:pPr lvl="1">
              <a:buClr>
                <a:srgbClr val="009139"/>
              </a:buClr>
              <a:buFont typeface="Wingdings" panose="05000000000000000000" pitchFamily="2" charset="2"/>
              <a:buChar char="ü"/>
            </a:pPr>
            <a:r>
              <a:rPr lang="fi-FI" dirty="0" smtClean="0">
                <a:solidFill>
                  <a:srgbClr val="18407E"/>
                </a:solidFill>
              </a:rPr>
              <a:t>Tiedottaminen suunnitelmasta</a:t>
            </a:r>
          </a:p>
          <a:p>
            <a:pPr lvl="2">
              <a:buClr>
                <a:srgbClr val="009139"/>
              </a:buClr>
              <a:buFont typeface="Arial" panose="020B0604020202020204" pitchFamily="34" charset="0"/>
              <a:buChar char="•"/>
            </a:pPr>
            <a:r>
              <a:rPr lang="fi-FI" dirty="0" smtClean="0">
                <a:solidFill>
                  <a:srgbClr val="18407E"/>
                </a:solidFill>
              </a:rPr>
              <a:t>Oppilaille, henkilökunnalle ja vanhemmille</a:t>
            </a:r>
            <a:endParaRPr lang="fi-FI" dirty="0">
              <a:solidFill>
                <a:srgbClr val="18407E"/>
              </a:solidFill>
            </a:endParaRPr>
          </a:p>
        </p:txBody>
      </p:sp>
      <p:sp>
        <p:nvSpPr>
          <p:cNvPr id="6" name="Otsikko 5"/>
          <p:cNvSpPr>
            <a:spLocks noGrp="1"/>
          </p:cNvSpPr>
          <p:nvPr>
            <p:ph type="title"/>
          </p:nvPr>
        </p:nvSpPr>
        <p:spPr/>
        <p:txBody>
          <a:bodyPr/>
          <a:lstStyle/>
          <a:p>
            <a:r>
              <a:rPr lang="fi-FI" sz="2200" dirty="0" smtClean="0">
                <a:solidFill>
                  <a:srgbClr val="18407E"/>
                </a:solidFill>
              </a:rPr>
              <a:t>KOULUJEN TOIMINNALLISTEN SUUNNITELMIEN TULEE SISÄLTÄÄ AINAKIN: </a:t>
            </a:r>
            <a:endParaRPr lang="fi-FI" dirty="0"/>
          </a:p>
        </p:txBody>
      </p:sp>
      <p:sp>
        <p:nvSpPr>
          <p:cNvPr id="5" name="Dian numeron paikkamerkki 4"/>
          <p:cNvSpPr>
            <a:spLocks noGrp="1"/>
          </p:cNvSpPr>
          <p:nvPr>
            <p:ph type="sldNum" sz="quarter" idx="10"/>
          </p:nvPr>
        </p:nvSpPr>
        <p:spPr/>
        <p:txBody>
          <a:bodyPr/>
          <a:lstStyle/>
          <a:p>
            <a:fld id="{51B576CA-ACF8-4C4D-B3DF-AD063FFF96ED}" type="slidenum">
              <a:rPr lang="fi-FI" smtClean="0"/>
              <a:pPr/>
              <a:t>12</a:t>
            </a:fld>
            <a:endParaRPr lang="fi-FI"/>
          </a:p>
        </p:txBody>
      </p:sp>
    </p:spTree>
    <p:extLst>
      <p:ext uri="{BB962C8B-B14F-4D97-AF65-F5344CB8AC3E}">
        <p14:creationId xmlns:p14="http://schemas.microsoft.com/office/powerpoint/2010/main" val="38169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smtClean="0"/>
              <a:t>SÄÄKSJÄRVEN KOULUN TOIMINNALLINEN </a:t>
            </a:r>
            <a:br>
              <a:rPr lang="fi-FI" dirty="0" smtClean="0"/>
            </a:br>
            <a:r>
              <a:rPr lang="fi-FI" dirty="0" smtClean="0"/>
              <a:t>TASA-ARVO- JA YHDENVERTAISUUSSUUNNITELMA</a:t>
            </a:r>
            <a:endParaRPr lang="fi-FI" dirty="0"/>
          </a:p>
        </p:txBody>
      </p:sp>
      <p:sp>
        <p:nvSpPr>
          <p:cNvPr id="3" name="Alaotsikko 2"/>
          <p:cNvSpPr>
            <a:spLocks noGrp="1"/>
          </p:cNvSpPr>
          <p:nvPr>
            <p:ph type="subTitle" idx="1"/>
          </p:nvPr>
        </p:nvSpPr>
        <p:spPr>
          <a:xfrm>
            <a:off x="1371600" y="4533362"/>
            <a:ext cx="6400800" cy="1105437"/>
          </a:xfrm>
        </p:spPr>
        <p:txBody>
          <a:bodyPr/>
          <a:lstStyle/>
          <a:p>
            <a:r>
              <a:rPr lang="fi-FI" dirty="0" smtClean="0"/>
              <a:t>2018-2019</a:t>
            </a:r>
            <a:endParaRPr lang="fi-FI" dirty="0"/>
          </a:p>
        </p:txBody>
      </p:sp>
    </p:spTree>
    <p:extLst>
      <p:ext uri="{BB962C8B-B14F-4D97-AF65-F5344CB8AC3E}">
        <p14:creationId xmlns:p14="http://schemas.microsoft.com/office/powerpoint/2010/main" val="134800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Koulussamme </a:t>
            </a:r>
            <a:r>
              <a:rPr lang="fi-FI" dirty="0"/>
              <a:t>noudatetaan </a:t>
            </a:r>
            <a:r>
              <a:rPr lang="fi-FI" dirty="0" smtClean="0"/>
              <a:t>edellä olevan Lempäälän </a:t>
            </a:r>
            <a:r>
              <a:rPr lang="fi-FI" dirty="0"/>
              <a:t>kunnan </a:t>
            </a:r>
            <a:r>
              <a:rPr lang="fi-FI" dirty="0" err="1" smtClean="0"/>
              <a:t>esi</a:t>
            </a:r>
            <a:r>
              <a:rPr lang="fi-FI" dirty="0" smtClean="0"/>
              <a:t>- ja perusopetuksen yhteisen tasa-arvo- ja yhdenvertaisuussuunnitelman </a:t>
            </a:r>
            <a:r>
              <a:rPr lang="fi-FI" dirty="0"/>
              <a:t>periaatteita. </a:t>
            </a:r>
            <a:endParaRPr lang="fi-FI" dirty="0" smtClean="0"/>
          </a:p>
          <a:p>
            <a:r>
              <a:rPr lang="fi-FI" dirty="0" smtClean="0"/>
              <a:t> Koulun tasa-arvotilanne on kartoitettu kyselyllä lokakuussa 2016. Kyselyn yhteenveto on tämän suunnitelman liitteenä. </a:t>
            </a:r>
          </a:p>
          <a:p>
            <a:endParaRPr lang="fi-FI" dirty="0"/>
          </a:p>
        </p:txBody>
      </p:sp>
      <p:sp>
        <p:nvSpPr>
          <p:cNvPr id="3" name="Otsikko 2"/>
          <p:cNvSpPr>
            <a:spLocks noGrp="1"/>
          </p:cNvSpPr>
          <p:nvPr>
            <p:ph type="title"/>
          </p:nvPr>
        </p:nvSpPr>
        <p:spPr/>
        <p:txBody>
          <a:bodyPr>
            <a:noAutofit/>
          </a:bodyPr>
          <a:lstStyle/>
          <a:p>
            <a:r>
              <a:rPr lang="fi-FI" sz="2400" dirty="0" smtClean="0"/>
              <a:t>KOULUN TOIMINNALLINEN TASA-ARVO- JA YHDENVERTAISUUSSUUNNITELMA</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14</a:t>
            </a:fld>
            <a:endParaRPr lang="fi-FI"/>
          </a:p>
        </p:txBody>
      </p:sp>
    </p:spTree>
    <p:extLst>
      <p:ext uri="{BB962C8B-B14F-4D97-AF65-F5344CB8AC3E}">
        <p14:creationId xmlns:p14="http://schemas.microsoft.com/office/powerpoint/2010/main" val="97929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92500" lnSpcReduction="10000"/>
          </a:bodyPr>
          <a:lstStyle/>
          <a:p>
            <a:pPr lvl="1"/>
            <a:r>
              <a:rPr lang="fi-FI" dirty="0" smtClean="0"/>
              <a:t>Koulussa tuetaan jokaisen </a:t>
            </a:r>
            <a:r>
              <a:rPr lang="fi-FI" dirty="0"/>
              <a:t>huomiointia </a:t>
            </a:r>
            <a:r>
              <a:rPr lang="fi-FI" dirty="0" smtClean="0"/>
              <a:t>yksilönä kaikissa koulupäivän tilanteissa</a:t>
            </a:r>
          </a:p>
          <a:p>
            <a:pPr lvl="1"/>
            <a:r>
              <a:rPr lang="fi-FI" dirty="0" smtClean="0"/>
              <a:t>Yksilöllisen huomioinnin vaarantavien tekijöiden ehkäistään tekemällä havaintoja oppilaiden toiminnasta koulussa</a:t>
            </a:r>
            <a:endParaRPr lang="fi-FI" dirty="0"/>
          </a:p>
          <a:p>
            <a:pPr lvl="1"/>
            <a:r>
              <a:rPr lang="fi-FI" dirty="0" smtClean="0"/>
              <a:t>Koulussa </a:t>
            </a:r>
            <a:r>
              <a:rPr lang="fi-FI" dirty="0"/>
              <a:t>luodaan ilmapiiri, jossa erilaisuutta osataan arvostaa ja hyödyntää </a:t>
            </a:r>
            <a:r>
              <a:rPr lang="fi-FI" dirty="0" smtClean="0"/>
              <a:t>moninaisuutena koulun arjessa, opetussuunnitelman mukaisessa koulutyössä ja koulun erilaisissa tapahtumissa sekä toiminnoissa</a:t>
            </a:r>
            <a:endParaRPr lang="fi-FI" dirty="0"/>
          </a:p>
          <a:p>
            <a:pPr lvl="1"/>
            <a:r>
              <a:rPr lang="fi-FI" dirty="0" smtClean="0"/>
              <a:t>Koulun hyvää toimintakulttuuria, </a:t>
            </a:r>
            <a:r>
              <a:rPr lang="fi-FI" dirty="0"/>
              <a:t>jossa syrjintää tai häirintää ei </a:t>
            </a:r>
            <a:r>
              <a:rPr lang="fi-FI" dirty="0" smtClean="0"/>
              <a:t>hyväksytä, luodaan kaikkien toimesta koulupäivien aikana oppilaita aktiivisesti </a:t>
            </a:r>
            <a:r>
              <a:rPr lang="fi-FI" dirty="0" err="1" smtClean="0"/>
              <a:t>osallistaen</a:t>
            </a:r>
            <a:endParaRPr lang="fi-FI" dirty="0"/>
          </a:p>
          <a:p>
            <a:pPr lvl="1"/>
            <a:r>
              <a:rPr lang="fi-FI" dirty="0" smtClean="0"/>
              <a:t>Koulussa tuetaan tasapuolisesti </a:t>
            </a:r>
            <a:r>
              <a:rPr lang="fi-FI" dirty="0"/>
              <a:t>niin tukea tarvitseville kuin </a:t>
            </a:r>
            <a:r>
              <a:rPr lang="fi-FI" dirty="0" smtClean="0"/>
              <a:t>yleisen tuen piirissä olevia, käyttäen monipuolisia ja harkiten eri tilanteisiin sopivia toimintatapoja, jotka auttavat jakamaan huomiota kaikille oppilaille ja kouluyhteisön jäsenille</a:t>
            </a:r>
          </a:p>
          <a:p>
            <a:pPr lvl="1"/>
            <a:r>
              <a:rPr lang="fi-FI" dirty="0" smtClean="0"/>
              <a:t>Sääksjärven koulussa tasa-arvon ja yhdenvertaisuuden edistämisessä huomioidaan huoli liiallisesta tasapäistämisestä. Oppilaiden oppimista ja kasvua tuetaan yksilöllisesti.</a:t>
            </a:r>
            <a:endParaRPr lang="fi-FI" dirty="0"/>
          </a:p>
        </p:txBody>
      </p:sp>
      <p:sp>
        <p:nvSpPr>
          <p:cNvPr id="3" name="Otsikko 2"/>
          <p:cNvSpPr>
            <a:spLocks noGrp="1"/>
          </p:cNvSpPr>
          <p:nvPr>
            <p:ph type="title"/>
          </p:nvPr>
        </p:nvSpPr>
        <p:spPr>
          <a:xfrm>
            <a:off x="547200" y="258809"/>
            <a:ext cx="7202695" cy="799609"/>
          </a:xfrm>
        </p:spPr>
        <p:txBody>
          <a:bodyPr>
            <a:normAutofit/>
          </a:bodyPr>
          <a:lstStyle/>
          <a:p>
            <a:r>
              <a:rPr lang="fi-FI" sz="2000" dirty="0" smtClean="0"/>
              <a:t>Sääksjärven koulu yhteisöllisen oppilashuoltoryhmän tavoitteet tasa-arvotyössä keväällä </a:t>
            </a:r>
            <a:r>
              <a:rPr lang="fi-FI" sz="2000" dirty="0" smtClean="0"/>
              <a:t>2018</a:t>
            </a:r>
            <a:endParaRPr lang="fi-FI" sz="20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15</a:t>
            </a:fld>
            <a:endParaRPr lang="fi-FI"/>
          </a:p>
        </p:txBody>
      </p:sp>
    </p:spTree>
    <p:extLst>
      <p:ext uri="{BB962C8B-B14F-4D97-AF65-F5344CB8AC3E}">
        <p14:creationId xmlns:p14="http://schemas.microsoft.com/office/powerpoint/2010/main" val="278731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lnSpcReduction="10000"/>
          </a:bodyPr>
          <a:lstStyle/>
          <a:p>
            <a:pPr marL="0" indent="0">
              <a:buNone/>
            </a:pPr>
            <a:r>
              <a:rPr lang="fi-FI" dirty="0" smtClean="0"/>
              <a:t>Koulun tasa-arvotilanne selvitettiin kyselyllä oppilaille, huoltajille ja henkilöstölle lokakuussa 2016. Kyselyn tulosten yhteenvedosta nousevat esille:</a:t>
            </a:r>
          </a:p>
          <a:p>
            <a:pPr>
              <a:buFontTx/>
              <a:buChar char="-"/>
            </a:pPr>
            <a:r>
              <a:rPr lang="fi-FI" dirty="0" smtClean="0"/>
              <a:t>65% pitää kaikkien kohtelua  koulussa tasapuolisena, 12,7% oli eri mieltä</a:t>
            </a:r>
          </a:p>
          <a:p>
            <a:pPr>
              <a:buFontTx/>
              <a:buChar char="-"/>
            </a:pPr>
            <a:r>
              <a:rPr lang="fi-FI" dirty="0" smtClean="0"/>
              <a:t>Vastaajien kuvauksissa ”Millainen on tasa-arvoinen koulu?” nousi esiin aihepiireittäin seuraavat asiat: </a:t>
            </a:r>
          </a:p>
          <a:p>
            <a:pPr lvl="1"/>
            <a:r>
              <a:rPr lang="fi-FI" dirty="0"/>
              <a:t>tasa-arvoa määrittäviin vastauksiin sekä kuvauksiin ja kommentteihin</a:t>
            </a:r>
          </a:p>
          <a:p>
            <a:pPr lvl="1"/>
            <a:r>
              <a:rPr lang="fi-FI" dirty="0"/>
              <a:t>samanarvoisuudesta ja </a:t>
            </a:r>
          </a:p>
          <a:p>
            <a:pPr lvl="1"/>
            <a:r>
              <a:rPr lang="fi-FI" dirty="0"/>
              <a:t>kuuntelemisesta</a:t>
            </a:r>
          </a:p>
          <a:p>
            <a:pPr lvl="1"/>
            <a:r>
              <a:rPr lang="fi-FI" dirty="0"/>
              <a:t>vaikuttamisesta ja</a:t>
            </a:r>
          </a:p>
          <a:p>
            <a:pPr lvl="1"/>
            <a:r>
              <a:rPr lang="fi-FI" dirty="0"/>
              <a:t>kohtelusta</a:t>
            </a:r>
          </a:p>
          <a:p>
            <a:pPr lvl="1"/>
            <a:r>
              <a:rPr lang="fi-FI" dirty="0"/>
              <a:t>kiusaamisesta sekä</a:t>
            </a:r>
          </a:p>
          <a:p>
            <a:pPr lvl="1"/>
            <a:r>
              <a:rPr lang="fi-FI" dirty="0"/>
              <a:t>yksilöllisyyden toteutumisesta opetuksessa ja tuessa. </a:t>
            </a:r>
          </a:p>
          <a:p>
            <a:pPr lvl="1">
              <a:buFontTx/>
              <a:buChar char="-"/>
            </a:pPr>
            <a:endParaRPr lang="fi-FI" dirty="0" smtClean="0"/>
          </a:p>
        </p:txBody>
      </p:sp>
      <p:sp>
        <p:nvSpPr>
          <p:cNvPr id="3" name="Otsikko 2"/>
          <p:cNvSpPr>
            <a:spLocks noGrp="1"/>
          </p:cNvSpPr>
          <p:nvPr>
            <p:ph type="title"/>
          </p:nvPr>
        </p:nvSpPr>
        <p:spPr/>
        <p:txBody>
          <a:bodyPr>
            <a:normAutofit/>
          </a:bodyPr>
          <a:lstStyle/>
          <a:p>
            <a:r>
              <a:rPr lang="fi-FI" sz="2400" dirty="0"/>
              <a:t>S</a:t>
            </a:r>
            <a:r>
              <a:rPr lang="fi-FI" sz="2400" dirty="0" smtClean="0"/>
              <a:t>ELVITYS OPPILAITOKSEN TASA-ARVOTILANTEESTA</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16</a:t>
            </a:fld>
            <a:endParaRPr lang="fi-FI"/>
          </a:p>
        </p:txBody>
      </p:sp>
    </p:spTree>
    <p:extLst>
      <p:ext uri="{BB962C8B-B14F-4D97-AF65-F5344CB8AC3E}">
        <p14:creationId xmlns:p14="http://schemas.microsoft.com/office/powerpoint/2010/main" val="397548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dirty="0" smtClean="0"/>
              <a:t>Sääksjärven koulu on tasa-arvoinen koulu</a:t>
            </a:r>
          </a:p>
          <a:p>
            <a:pPr lvl="1"/>
            <a:r>
              <a:rPr lang="fi-FI" dirty="0" smtClean="0"/>
              <a:t>Kaikkia kohdellaan tasa-arvoisesti, samanarvoisina ja arvokkaina</a:t>
            </a:r>
          </a:p>
          <a:p>
            <a:pPr lvl="1"/>
            <a:r>
              <a:rPr lang="fi-FI" dirty="0" smtClean="0"/>
              <a:t>Kaikki kunnioittavat toisiaan. Kaikki kohtelevat toisiaan hyvin, samanarvoisesti ja kunnioittavasti</a:t>
            </a:r>
          </a:p>
          <a:p>
            <a:pPr lvl="1"/>
            <a:r>
              <a:rPr lang="fi-FI" dirty="0" smtClean="0"/>
              <a:t>Koulussa kunnioitetaan yksilöllisyyttä, ja kaikkia koskevat samat säännöt</a:t>
            </a:r>
          </a:p>
          <a:p>
            <a:pPr lvl="1"/>
            <a:r>
              <a:rPr lang="fi-FI" dirty="0" smtClean="0"/>
              <a:t>Koulussa tulee voida olla omanlaisensa</a:t>
            </a:r>
          </a:p>
          <a:p>
            <a:pPr lvl="1"/>
            <a:r>
              <a:rPr lang="fi-FI" dirty="0" smtClean="0"/>
              <a:t>Yksilöllisyyden huomioidaan opetuksessa ja oppimisen tuessa. Oppilaalla voi olla yksilöllinen suunnitelma, joka poikkeaa muista. Tämä ei kuitenkaan tarkoita </a:t>
            </a:r>
            <a:r>
              <a:rPr lang="fi-FI" dirty="0" err="1" smtClean="0"/>
              <a:t>epätasa</a:t>
            </a:r>
            <a:r>
              <a:rPr lang="fi-FI" dirty="0" smtClean="0"/>
              <a:t>-arvoisuutta. Tasa-arvoisessa koulussa pyritään jokaiselle luomaan edellytykset oppia hyvin omien mahdollisuuksiensa rajoissa</a:t>
            </a:r>
          </a:p>
          <a:p>
            <a:pPr lvl="1"/>
            <a:r>
              <a:rPr lang="fi-FI" dirty="0" smtClean="0"/>
              <a:t>Tasa-arvoisessa koulussa ei kiusata. Toisia kuullaan ja autetaan. </a:t>
            </a:r>
          </a:p>
          <a:p>
            <a:pPr lvl="1"/>
            <a:endParaRPr lang="fi-FI" dirty="0" smtClean="0"/>
          </a:p>
        </p:txBody>
      </p:sp>
      <p:sp>
        <p:nvSpPr>
          <p:cNvPr id="3" name="Otsikko 2"/>
          <p:cNvSpPr>
            <a:spLocks noGrp="1"/>
          </p:cNvSpPr>
          <p:nvPr>
            <p:ph type="title"/>
          </p:nvPr>
        </p:nvSpPr>
        <p:spPr/>
        <p:txBody>
          <a:bodyPr/>
          <a:lstStyle/>
          <a:p>
            <a:r>
              <a:rPr lang="fi-FI" dirty="0" smtClean="0"/>
              <a:t>Tasa-arvoisuus Sääksjärven koulussa</a:t>
            </a:r>
            <a:endParaRPr lang="fi-FI"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17</a:t>
            </a:fld>
            <a:endParaRPr lang="fi-FI"/>
          </a:p>
        </p:txBody>
      </p:sp>
    </p:spTree>
    <p:extLst>
      <p:ext uri="{BB962C8B-B14F-4D97-AF65-F5344CB8AC3E}">
        <p14:creationId xmlns:p14="http://schemas.microsoft.com/office/powerpoint/2010/main" val="359874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fontScale="90000"/>
          </a:bodyPr>
          <a:lstStyle/>
          <a:p>
            <a:r>
              <a:rPr lang="fi-FI" sz="2700" dirty="0" smtClean="0"/>
              <a:t>TARVITTAVAT TOIMENPITEET TASA-ARVON EDISTÄMISEKSI</a:t>
            </a:r>
            <a:endParaRPr lang="fi-FI"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18</a:t>
            </a:fld>
            <a:endParaRPr lang="fi-FI"/>
          </a:p>
        </p:txBody>
      </p:sp>
      <p:graphicFrame>
        <p:nvGraphicFramePr>
          <p:cNvPr id="5" name="Taulukko 4"/>
          <p:cNvGraphicFramePr>
            <a:graphicFrameLocks noGrp="1"/>
          </p:cNvGraphicFramePr>
          <p:nvPr>
            <p:extLst>
              <p:ext uri="{D42A27DB-BD31-4B8C-83A1-F6EECF244321}">
                <p14:modId xmlns:p14="http://schemas.microsoft.com/office/powerpoint/2010/main" val="3507827946"/>
              </p:ext>
            </p:extLst>
          </p:nvPr>
        </p:nvGraphicFramePr>
        <p:xfrm>
          <a:off x="457200" y="1326290"/>
          <a:ext cx="8241956" cy="4342441"/>
        </p:xfrm>
        <a:graphic>
          <a:graphicData uri="http://schemas.openxmlformats.org/drawingml/2006/table">
            <a:tbl>
              <a:tblPr firstRow="1" bandRow="1">
                <a:tableStyleId>{5940675A-B579-460E-94D1-54222C63F5DA}</a:tableStyleId>
              </a:tblPr>
              <a:tblGrid>
                <a:gridCol w="2203621"/>
                <a:gridCol w="2108886"/>
                <a:gridCol w="2092411"/>
                <a:gridCol w="1837038"/>
              </a:tblGrid>
              <a:tr h="510748">
                <a:tc>
                  <a:txBody>
                    <a:bodyPr/>
                    <a:lstStyle/>
                    <a:p>
                      <a:r>
                        <a:rPr lang="fi-FI" dirty="0" smtClean="0"/>
                        <a:t>TOIMENPIDE</a:t>
                      </a:r>
                      <a:endParaRPr lang="fi-FI" dirty="0"/>
                    </a:p>
                  </a:txBody>
                  <a:tcPr>
                    <a:solidFill>
                      <a:schemeClr val="accent6">
                        <a:lumMod val="20000"/>
                        <a:lumOff val="80000"/>
                      </a:schemeClr>
                    </a:solidFill>
                  </a:tcPr>
                </a:tc>
                <a:tc>
                  <a:txBody>
                    <a:bodyPr/>
                    <a:lstStyle/>
                    <a:p>
                      <a:r>
                        <a:rPr lang="fi-FI" dirty="0" smtClean="0"/>
                        <a:t>AIKATAULU</a:t>
                      </a:r>
                      <a:endParaRPr lang="fi-FI" dirty="0"/>
                    </a:p>
                  </a:txBody>
                  <a:tcPr>
                    <a:solidFill>
                      <a:schemeClr val="accent6">
                        <a:lumMod val="20000"/>
                        <a:lumOff val="80000"/>
                      </a:schemeClr>
                    </a:solidFill>
                  </a:tcPr>
                </a:tc>
                <a:tc>
                  <a:txBody>
                    <a:bodyPr/>
                    <a:lstStyle/>
                    <a:p>
                      <a:r>
                        <a:rPr lang="fi-FI" dirty="0" smtClean="0"/>
                        <a:t>VASTUUHENKILÖ</a:t>
                      </a:r>
                      <a:endParaRPr lang="fi-FI" dirty="0"/>
                    </a:p>
                  </a:txBody>
                  <a:tcPr>
                    <a:solidFill>
                      <a:schemeClr val="accent6">
                        <a:lumMod val="20000"/>
                        <a:lumOff val="80000"/>
                      </a:schemeClr>
                    </a:solidFill>
                  </a:tcPr>
                </a:tc>
                <a:tc>
                  <a:txBody>
                    <a:bodyPr/>
                    <a:lstStyle/>
                    <a:p>
                      <a:r>
                        <a:rPr lang="fi-FI" dirty="0" smtClean="0"/>
                        <a:t>ARVIOINTI</a:t>
                      </a:r>
                      <a:endParaRPr lang="fi-FI" dirty="0"/>
                    </a:p>
                  </a:txBody>
                  <a:tcPr>
                    <a:solidFill>
                      <a:schemeClr val="accent6">
                        <a:lumMod val="20000"/>
                        <a:lumOff val="80000"/>
                      </a:schemeClr>
                    </a:solidFill>
                  </a:tcPr>
                </a:tc>
              </a:tr>
              <a:tr h="814173">
                <a:tc>
                  <a:txBody>
                    <a:bodyPr/>
                    <a:lstStyle/>
                    <a:p>
                      <a:r>
                        <a:rPr lang="fi-FI" sz="1200" dirty="0" smtClean="0"/>
                        <a:t>Tasa-arvosuunnitelmaan</a:t>
                      </a:r>
                      <a:r>
                        <a:rPr lang="fi-FI" sz="1200" baseline="0" dirty="0" smtClean="0"/>
                        <a:t> tutustuminen, yhteinen käsittely ja sen periaatteiden hyväksyminen henkilökunnan kesken</a:t>
                      </a:r>
                      <a:endParaRPr lang="fi-FI" sz="1200" dirty="0"/>
                    </a:p>
                  </a:txBody>
                  <a:tcPr/>
                </a:tc>
                <a:tc>
                  <a:txBody>
                    <a:bodyPr/>
                    <a:lstStyle/>
                    <a:p>
                      <a:r>
                        <a:rPr lang="fi-FI" sz="1200" dirty="0" smtClean="0"/>
                        <a:t>Kevät</a:t>
                      </a:r>
                      <a:r>
                        <a:rPr lang="fi-FI" sz="1200" baseline="0" dirty="0" smtClean="0"/>
                        <a:t>lukukausi </a:t>
                      </a:r>
                      <a:r>
                        <a:rPr lang="fi-FI" sz="1200" baseline="0" dirty="0" smtClean="0"/>
                        <a:t>2018-19</a:t>
                      </a:r>
                      <a:endParaRPr lang="fi-FI" sz="1200" dirty="0"/>
                    </a:p>
                  </a:txBody>
                  <a:tcPr/>
                </a:tc>
                <a:tc>
                  <a:txBody>
                    <a:bodyPr/>
                    <a:lstStyle/>
                    <a:p>
                      <a:r>
                        <a:rPr lang="fi-FI" sz="1200" dirty="0" smtClean="0"/>
                        <a:t>AH, JK</a:t>
                      </a:r>
                      <a:endParaRPr lang="fi-FI" sz="1200" dirty="0"/>
                    </a:p>
                  </a:txBody>
                  <a:tcPr/>
                </a:tc>
                <a:tc>
                  <a:txBody>
                    <a:bodyPr/>
                    <a:lstStyle/>
                    <a:p>
                      <a:r>
                        <a:rPr lang="fi-FI" sz="1200" dirty="0" smtClean="0"/>
                        <a:t>Lukuvuoden</a:t>
                      </a:r>
                      <a:r>
                        <a:rPr lang="fi-FI" sz="1200" baseline="0" dirty="0" smtClean="0"/>
                        <a:t> arvioinnin yhteydessä</a:t>
                      </a:r>
                      <a:endParaRPr lang="fi-FI" sz="1200" dirty="0"/>
                    </a:p>
                  </a:txBody>
                  <a:tcPr/>
                </a:tc>
              </a:tr>
              <a:tr h="8141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smtClean="0"/>
                        <a:t>Tasa-arvosuunnitelmaan</a:t>
                      </a:r>
                      <a:r>
                        <a:rPr lang="fi-FI" sz="1200" baseline="0" dirty="0" smtClean="0"/>
                        <a:t> tutustuminen, yhteinen käsittely ja sen periaatteiden hyväksyminen oppilaiden kanssa: samanarvoisuudesta ja kuulemisesta huolehtiminen</a:t>
                      </a:r>
                      <a:endParaRPr lang="fi-FI" sz="1200" dirty="0" smtClean="0"/>
                    </a:p>
                  </a:txBody>
                  <a:tcPr/>
                </a:tc>
                <a:tc>
                  <a:txBody>
                    <a:bodyPr/>
                    <a:lstStyle/>
                    <a:p>
                      <a:r>
                        <a:rPr lang="fi-FI" sz="1200" dirty="0" smtClean="0"/>
                        <a:t>Kevät</a:t>
                      </a:r>
                      <a:r>
                        <a:rPr lang="fi-FI" sz="1200" baseline="0" dirty="0" smtClean="0"/>
                        <a:t>lukukausi </a:t>
                      </a:r>
                      <a:r>
                        <a:rPr lang="fi-FI" sz="1200" baseline="0" dirty="0" smtClean="0"/>
                        <a:t>2018-19</a:t>
                      </a:r>
                      <a:endParaRPr lang="fi-FI" sz="1200" dirty="0"/>
                    </a:p>
                  </a:txBody>
                  <a:tcPr/>
                </a:tc>
                <a:tc>
                  <a:txBody>
                    <a:bodyPr/>
                    <a:lstStyle/>
                    <a:p>
                      <a:r>
                        <a:rPr lang="fi-FI" sz="1200" dirty="0" smtClean="0"/>
                        <a:t>Luokanvalvojat, oppilaskunnat ja ohjaajat</a:t>
                      </a:r>
                      <a:endParaRPr lang="fi-FI" sz="1200" dirty="0"/>
                    </a:p>
                  </a:txBody>
                  <a:tcPr/>
                </a:tc>
                <a:tc>
                  <a:txBody>
                    <a:bodyPr/>
                    <a:lstStyle/>
                    <a:p>
                      <a:r>
                        <a:rPr lang="fi-FI" sz="1200" dirty="0" smtClean="0"/>
                        <a:t>Lukuvuoden</a:t>
                      </a:r>
                      <a:r>
                        <a:rPr lang="fi-FI" sz="1200" baseline="0" dirty="0" smtClean="0"/>
                        <a:t> arvioinnin yhteydessä</a:t>
                      </a:r>
                      <a:endParaRPr lang="fi-FI" sz="1200" dirty="0"/>
                    </a:p>
                  </a:txBody>
                  <a:tcPr/>
                </a:tc>
              </a:tr>
              <a:tr h="814173">
                <a:tc>
                  <a:txBody>
                    <a:bodyPr/>
                    <a:lstStyle/>
                    <a:p>
                      <a:r>
                        <a:rPr lang="fi-FI" sz="1200" dirty="0" smtClean="0"/>
                        <a:t>Kiusaamisen</a:t>
                      </a:r>
                      <a:r>
                        <a:rPr lang="fi-FI" sz="1200" baseline="0" dirty="0" smtClean="0"/>
                        <a:t> vastainen toiminta: Sopu- ja versotoiminnan jatkaminen kaikilla luokka-asteilla</a:t>
                      </a:r>
                      <a:endParaRPr lang="fi-FI" sz="1200" dirty="0"/>
                    </a:p>
                  </a:txBody>
                  <a:tcPr/>
                </a:tc>
                <a:tc>
                  <a:txBody>
                    <a:bodyPr/>
                    <a:lstStyle/>
                    <a:p>
                      <a:r>
                        <a:rPr lang="fi-FI" sz="1200" dirty="0" smtClean="0"/>
                        <a:t>2018-2019</a:t>
                      </a:r>
                      <a:endParaRPr lang="fi-FI" sz="1200" dirty="0"/>
                    </a:p>
                  </a:txBody>
                  <a:tcPr/>
                </a:tc>
                <a:tc>
                  <a:txBody>
                    <a:bodyPr/>
                    <a:lstStyle/>
                    <a:p>
                      <a:r>
                        <a:rPr lang="fi-FI" sz="1200" dirty="0" smtClean="0"/>
                        <a:t>Sopu-,</a:t>
                      </a:r>
                      <a:r>
                        <a:rPr lang="fi-FI" sz="1200" baseline="0" dirty="0" smtClean="0"/>
                        <a:t> Verso- ja </a:t>
                      </a:r>
                      <a:r>
                        <a:rPr lang="fi-FI" sz="1200" baseline="0" dirty="0" err="1" smtClean="0"/>
                        <a:t>Kake</a:t>
                      </a:r>
                      <a:r>
                        <a:rPr lang="fi-FI" sz="1200" baseline="0" dirty="0" smtClean="0"/>
                        <a:t>-opettajat, kaikki koulun aikuiset</a:t>
                      </a:r>
                      <a:endParaRPr lang="fi-FI" sz="1200" dirty="0"/>
                    </a:p>
                  </a:txBody>
                  <a:tcPr/>
                </a:tc>
                <a:tc>
                  <a:txBody>
                    <a:bodyPr/>
                    <a:lstStyle/>
                    <a:p>
                      <a:r>
                        <a:rPr lang="fi-FI" sz="1200" dirty="0" smtClean="0"/>
                        <a:t>Lukuvuoden</a:t>
                      </a:r>
                      <a:r>
                        <a:rPr lang="fi-FI" sz="1200" baseline="0" dirty="0" smtClean="0"/>
                        <a:t> arvioinnin yhteydessä</a:t>
                      </a:r>
                      <a:endParaRPr lang="fi-FI" sz="1200" dirty="0"/>
                    </a:p>
                  </a:txBody>
                  <a:tcPr/>
                </a:tc>
              </a:tr>
              <a:tr h="814173">
                <a:tc>
                  <a:txBody>
                    <a:bodyPr/>
                    <a:lstStyle/>
                    <a:p>
                      <a:r>
                        <a:rPr lang="fi-FI" sz="1200" dirty="0" smtClean="0"/>
                        <a:t>Koulun tasa-arvosuunnitelman</a:t>
                      </a:r>
                      <a:r>
                        <a:rPr lang="fi-FI" sz="1200" baseline="0" dirty="0" smtClean="0"/>
                        <a:t> noudattaminen koulun arjessa ja suunnitelman kehittäminen </a:t>
                      </a:r>
                      <a:endParaRPr lang="fi-FI" sz="1200" dirty="0"/>
                    </a:p>
                  </a:txBody>
                  <a:tcPr/>
                </a:tc>
                <a:tc>
                  <a:txBody>
                    <a:bodyPr/>
                    <a:lstStyle/>
                    <a:p>
                      <a:r>
                        <a:rPr lang="fi-FI" sz="1200" dirty="0" smtClean="0"/>
                        <a:t>2018-2019</a:t>
                      </a:r>
                      <a:endParaRPr lang="fi-FI" sz="1200" dirty="0"/>
                    </a:p>
                  </a:txBody>
                  <a:tcPr/>
                </a:tc>
                <a:tc>
                  <a:txBody>
                    <a:bodyPr/>
                    <a:lstStyle/>
                    <a:p>
                      <a:r>
                        <a:rPr lang="fi-FI" sz="1200" dirty="0" smtClean="0"/>
                        <a:t>Kaikki koulun aikuiset</a:t>
                      </a:r>
                      <a:endParaRPr lang="fi-FI"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smtClean="0"/>
                        <a:t>Lukuvuoden</a:t>
                      </a:r>
                      <a:r>
                        <a:rPr lang="fi-FI" sz="1200" baseline="0" dirty="0" smtClean="0"/>
                        <a:t> arvioinnin yhteydessä</a:t>
                      </a:r>
                      <a:endParaRPr lang="fi-FI" sz="1200" dirty="0" smtClean="0"/>
                    </a:p>
                  </a:txBody>
                  <a:tcPr/>
                </a:tc>
              </a:tr>
            </a:tbl>
          </a:graphicData>
        </a:graphic>
      </p:graphicFrame>
    </p:spTree>
    <p:extLst>
      <p:ext uri="{BB962C8B-B14F-4D97-AF65-F5344CB8AC3E}">
        <p14:creationId xmlns:p14="http://schemas.microsoft.com/office/powerpoint/2010/main" val="368887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Autofit/>
          </a:bodyPr>
          <a:lstStyle/>
          <a:p>
            <a:r>
              <a:rPr lang="fi-FI" sz="2400" dirty="0" smtClean="0"/>
              <a:t>TARVITTAVAT TOIMENPITEET YHDENVERTAISUUDEN EDISTÄMISEKSI</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19</a:t>
            </a:fld>
            <a:endParaRPr lang="fi-FI"/>
          </a:p>
        </p:txBody>
      </p:sp>
      <p:graphicFrame>
        <p:nvGraphicFramePr>
          <p:cNvPr id="7" name="Taulukko 6"/>
          <p:cNvGraphicFramePr>
            <a:graphicFrameLocks noGrp="1"/>
          </p:cNvGraphicFramePr>
          <p:nvPr>
            <p:extLst>
              <p:ext uri="{D42A27DB-BD31-4B8C-83A1-F6EECF244321}">
                <p14:modId xmlns:p14="http://schemas.microsoft.com/office/powerpoint/2010/main" val="1517725498"/>
              </p:ext>
            </p:extLst>
          </p:nvPr>
        </p:nvGraphicFramePr>
        <p:xfrm>
          <a:off x="457200" y="1309815"/>
          <a:ext cx="8241956" cy="5147827"/>
        </p:xfrm>
        <a:graphic>
          <a:graphicData uri="http://schemas.openxmlformats.org/drawingml/2006/table">
            <a:tbl>
              <a:tblPr firstRow="1" bandRow="1">
                <a:tableStyleId>{5940675A-B579-460E-94D1-54222C63F5DA}</a:tableStyleId>
              </a:tblPr>
              <a:tblGrid>
                <a:gridCol w="2203621"/>
                <a:gridCol w="2108886"/>
                <a:gridCol w="2092411"/>
                <a:gridCol w="1837038"/>
              </a:tblGrid>
              <a:tr h="510748">
                <a:tc>
                  <a:txBody>
                    <a:bodyPr/>
                    <a:lstStyle/>
                    <a:p>
                      <a:r>
                        <a:rPr lang="fi-FI" dirty="0" smtClean="0"/>
                        <a:t>TOIMENPIDE</a:t>
                      </a:r>
                      <a:endParaRPr lang="fi-FI" dirty="0"/>
                    </a:p>
                  </a:txBody>
                  <a:tcPr>
                    <a:solidFill>
                      <a:schemeClr val="accent6">
                        <a:lumMod val="20000"/>
                        <a:lumOff val="80000"/>
                      </a:schemeClr>
                    </a:solidFill>
                  </a:tcPr>
                </a:tc>
                <a:tc>
                  <a:txBody>
                    <a:bodyPr/>
                    <a:lstStyle/>
                    <a:p>
                      <a:r>
                        <a:rPr lang="fi-FI" dirty="0" smtClean="0"/>
                        <a:t>AIKATAULU</a:t>
                      </a:r>
                      <a:endParaRPr lang="fi-FI" dirty="0"/>
                    </a:p>
                  </a:txBody>
                  <a:tcPr>
                    <a:solidFill>
                      <a:schemeClr val="accent6">
                        <a:lumMod val="20000"/>
                        <a:lumOff val="80000"/>
                      </a:schemeClr>
                    </a:solidFill>
                  </a:tcPr>
                </a:tc>
                <a:tc>
                  <a:txBody>
                    <a:bodyPr/>
                    <a:lstStyle/>
                    <a:p>
                      <a:r>
                        <a:rPr lang="fi-FI" dirty="0" smtClean="0"/>
                        <a:t>VASTUUHENKILÖ</a:t>
                      </a:r>
                      <a:endParaRPr lang="fi-FI" dirty="0"/>
                    </a:p>
                  </a:txBody>
                  <a:tcPr>
                    <a:solidFill>
                      <a:schemeClr val="accent6">
                        <a:lumMod val="20000"/>
                        <a:lumOff val="80000"/>
                      </a:schemeClr>
                    </a:solidFill>
                  </a:tcPr>
                </a:tc>
                <a:tc>
                  <a:txBody>
                    <a:bodyPr/>
                    <a:lstStyle/>
                    <a:p>
                      <a:r>
                        <a:rPr lang="fi-FI" dirty="0" smtClean="0"/>
                        <a:t>ARVIOINTI</a:t>
                      </a:r>
                      <a:endParaRPr lang="fi-FI" dirty="0"/>
                    </a:p>
                  </a:txBody>
                  <a:tcPr>
                    <a:solidFill>
                      <a:schemeClr val="accent6">
                        <a:lumMod val="20000"/>
                        <a:lumOff val="80000"/>
                      </a:schemeClr>
                    </a:solidFill>
                  </a:tcPr>
                </a:tc>
              </a:tr>
              <a:tr h="814173">
                <a:tc>
                  <a:txBody>
                    <a:bodyPr/>
                    <a:lstStyle/>
                    <a:p>
                      <a:r>
                        <a:rPr lang="fi-FI" sz="1200" dirty="0" smtClean="0"/>
                        <a:t>Aikuisten</a:t>
                      </a:r>
                      <a:r>
                        <a:rPr lang="fi-FI" sz="1200" baseline="0" dirty="0" smtClean="0"/>
                        <a:t> malli tasa-arvoisen koulun toteuttamisessa: samanarvoisuudesta, kuulemisesta, tukemisesta ja auttamisesta huolehtiminen</a:t>
                      </a:r>
                      <a:endParaRPr lang="fi-FI" sz="1200" dirty="0"/>
                    </a:p>
                  </a:txBody>
                  <a:tcPr/>
                </a:tc>
                <a:tc>
                  <a:txBody>
                    <a:bodyPr/>
                    <a:lstStyle/>
                    <a:p>
                      <a:r>
                        <a:rPr lang="fi-FI" sz="1200" dirty="0" smtClean="0"/>
                        <a:t>2018-2019</a:t>
                      </a:r>
                      <a:endParaRPr lang="fi-FI" sz="1200" dirty="0"/>
                    </a:p>
                  </a:txBody>
                  <a:tcPr/>
                </a:tc>
                <a:tc>
                  <a:txBody>
                    <a:bodyPr/>
                    <a:lstStyle/>
                    <a:p>
                      <a:r>
                        <a:rPr lang="fi-FI" sz="1200" dirty="0" smtClean="0"/>
                        <a:t>Kaikki koulun aikuiset</a:t>
                      </a:r>
                      <a:endParaRPr lang="fi-FI"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smtClean="0"/>
                        <a:t>Lukuvuoden</a:t>
                      </a:r>
                      <a:r>
                        <a:rPr lang="fi-FI" sz="1200" baseline="0" dirty="0" smtClean="0"/>
                        <a:t> arvioinnin yhteydessä</a:t>
                      </a:r>
                      <a:endParaRPr lang="fi-FI" sz="1200" dirty="0" smtClean="0"/>
                    </a:p>
                  </a:txBody>
                  <a:tcPr/>
                </a:tc>
              </a:tr>
              <a:tr h="814173">
                <a:tc>
                  <a:txBody>
                    <a:bodyPr/>
                    <a:lstStyle/>
                    <a:p>
                      <a:r>
                        <a:rPr lang="fi-FI" sz="1200" dirty="0" smtClean="0"/>
                        <a:t>Aikuisten</a:t>
                      </a:r>
                      <a:r>
                        <a:rPr lang="fi-FI" sz="1200" baseline="0" dirty="0" smtClean="0"/>
                        <a:t> malli tasa-arvoisen koulun toteuttamisessa: samanarvoisuudesta, kuulemisesta, tukemisesta ja auttamisesta huolehtiminen</a:t>
                      </a:r>
                      <a:endParaRPr lang="fi-FI" sz="1200" dirty="0"/>
                    </a:p>
                  </a:txBody>
                  <a:tcPr/>
                </a:tc>
                <a:tc>
                  <a:txBody>
                    <a:bodyPr/>
                    <a:lstStyle/>
                    <a:p>
                      <a:r>
                        <a:rPr lang="fi-FI" sz="1200" dirty="0" smtClean="0"/>
                        <a:t>2018-2109</a:t>
                      </a:r>
                      <a:endParaRPr lang="fi-FI" sz="1200" dirty="0"/>
                    </a:p>
                  </a:txBody>
                  <a:tcPr/>
                </a:tc>
                <a:tc>
                  <a:txBody>
                    <a:bodyPr/>
                    <a:lstStyle/>
                    <a:p>
                      <a:r>
                        <a:rPr lang="fi-FI" sz="1200" dirty="0" smtClean="0"/>
                        <a:t>Koulun vanhempainillat, infot ja koulukokoukset, verkostokokoukset</a:t>
                      </a:r>
                      <a:r>
                        <a:rPr lang="fi-FI" sz="1200" baseline="0" dirty="0" smtClean="0"/>
                        <a:t> oppilashuollossa oman koulun että Kuljun koulun yhteistyössä</a:t>
                      </a:r>
                      <a:endParaRPr lang="fi-FI"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1200" dirty="0" smtClean="0"/>
                        <a:t>Lukuvuoden</a:t>
                      </a:r>
                      <a:r>
                        <a:rPr lang="fi-FI" sz="1200" baseline="0" dirty="0" smtClean="0"/>
                        <a:t> arvioinnin yhteydessä</a:t>
                      </a:r>
                      <a:endParaRPr lang="fi-FI" sz="1200" dirty="0" smtClean="0"/>
                    </a:p>
                    <a:p>
                      <a:endParaRPr lang="fi-FI" sz="1200" dirty="0"/>
                    </a:p>
                  </a:txBody>
                  <a:tcPr/>
                </a:tc>
              </a:tr>
              <a:tr h="814173">
                <a:tc>
                  <a:txBody>
                    <a:bodyPr/>
                    <a:lstStyle/>
                    <a:p>
                      <a:endParaRPr lang="fi-FI" sz="1200" dirty="0"/>
                    </a:p>
                  </a:txBody>
                  <a:tcPr/>
                </a:tc>
                <a:tc>
                  <a:txBody>
                    <a:bodyPr/>
                    <a:lstStyle/>
                    <a:p>
                      <a:endParaRPr lang="fi-FI" sz="1200"/>
                    </a:p>
                  </a:txBody>
                  <a:tcPr/>
                </a:tc>
                <a:tc>
                  <a:txBody>
                    <a:bodyPr/>
                    <a:lstStyle/>
                    <a:p>
                      <a:endParaRPr lang="fi-FI" sz="1200" dirty="0"/>
                    </a:p>
                  </a:txBody>
                  <a:tcPr/>
                </a:tc>
                <a:tc>
                  <a:txBody>
                    <a:bodyPr/>
                    <a:lstStyle/>
                    <a:p>
                      <a:endParaRPr lang="fi-FI" sz="1200" dirty="0"/>
                    </a:p>
                  </a:txBody>
                  <a:tcPr/>
                </a:tc>
              </a:tr>
              <a:tr h="814173">
                <a:tc>
                  <a:txBody>
                    <a:bodyPr/>
                    <a:lstStyle/>
                    <a:p>
                      <a:endParaRPr lang="fi-FI" sz="1200"/>
                    </a:p>
                  </a:txBody>
                  <a:tcPr/>
                </a:tc>
                <a:tc>
                  <a:txBody>
                    <a:bodyPr/>
                    <a:lstStyle/>
                    <a:p>
                      <a:endParaRPr lang="fi-FI" sz="1200"/>
                    </a:p>
                  </a:txBody>
                  <a:tcPr/>
                </a:tc>
                <a:tc>
                  <a:txBody>
                    <a:bodyPr/>
                    <a:lstStyle/>
                    <a:p>
                      <a:endParaRPr lang="fi-FI" sz="1200" dirty="0"/>
                    </a:p>
                  </a:txBody>
                  <a:tcPr/>
                </a:tc>
                <a:tc>
                  <a:txBody>
                    <a:bodyPr/>
                    <a:lstStyle/>
                    <a:p>
                      <a:endParaRPr lang="fi-FI" sz="1200" dirty="0"/>
                    </a:p>
                  </a:txBody>
                  <a:tcPr/>
                </a:tc>
              </a:tr>
              <a:tr h="814173">
                <a:tc>
                  <a:txBody>
                    <a:bodyPr/>
                    <a:lstStyle/>
                    <a:p>
                      <a:endParaRPr lang="fi-FI" sz="1200" dirty="0"/>
                    </a:p>
                  </a:txBody>
                  <a:tcPr/>
                </a:tc>
                <a:tc>
                  <a:txBody>
                    <a:bodyPr/>
                    <a:lstStyle/>
                    <a:p>
                      <a:endParaRPr lang="fi-FI" sz="1200" dirty="0"/>
                    </a:p>
                  </a:txBody>
                  <a:tcPr/>
                </a:tc>
                <a:tc>
                  <a:txBody>
                    <a:bodyPr/>
                    <a:lstStyle/>
                    <a:p>
                      <a:endParaRPr lang="fi-FI" sz="1200" dirty="0"/>
                    </a:p>
                  </a:txBody>
                  <a:tcPr/>
                </a:tc>
                <a:tc>
                  <a:txBody>
                    <a:bodyPr/>
                    <a:lstStyle/>
                    <a:p>
                      <a:endParaRPr lang="fi-FI" sz="1200" dirty="0"/>
                    </a:p>
                  </a:txBody>
                  <a:tcPr/>
                </a:tc>
              </a:tr>
            </a:tbl>
          </a:graphicData>
        </a:graphic>
      </p:graphicFrame>
    </p:spTree>
    <p:extLst>
      <p:ext uri="{BB962C8B-B14F-4D97-AF65-F5344CB8AC3E}">
        <p14:creationId xmlns:p14="http://schemas.microsoft.com/office/powerpoint/2010/main" val="177263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457200" indent="-457200">
              <a:buFont typeface="+mj-lt"/>
              <a:buAutoNum type="arabicPeriod"/>
            </a:pPr>
            <a:r>
              <a:rPr lang="fi-FI" sz="2200" dirty="0"/>
              <a:t>Tasa-arvo- ja yhdenvertaisuussuunnitelma ja sen tarkoitus</a:t>
            </a:r>
          </a:p>
          <a:p>
            <a:pPr marL="457200" indent="-457200">
              <a:buFont typeface="+mj-lt"/>
              <a:buAutoNum type="arabicPeriod"/>
            </a:pPr>
            <a:r>
              <a:rPr lang="fi-FI" sz="2200" dirty="0" smtClean="0"/>
              <a:t>Tasa-arvoinen ja yhdenvertainen koulu</a:t>
            </a:r>
          </a:p>
          <a:p>
            <a:pPr marL="457200" indent="-457200">
              <a:buFont typeface="+mj-lt"/>
              <a:buAutoNum type="arabicPeriod"/>
            </a:pPr>
            <a:r>
              <a:rPr lang="fi-FI" sz="2200" dirty="0" smtClean="0"/>
              <a:t>Tasa-arvon ja </a:t>
            </a:r>
            <a:r>
              <a:rPr lang="fi-FI" sz="2200" dirty="0"/>
              <a:t>yhdenvertaisuuden edistäminen</a:t>
            </a:r>
          </a:p>
          <a:p>
            <a:pPr marL="457200" indent="-457200">
              <a:buFont typeface="+mj-lt"/>
              <a:buAutoNum type="arabicPeriod"/>
            </a:pPr>
            <a:r>
              <a:rPr lang="fi-FI" sz="2200" dirty="0" smtClean="0"/>
              <a:t>Seuranta ja arviointi</a:t>
            </a:r>
            <a:endParaRPr lang="fi-FI" sz="2200" dirty="0"/>
          </a:p>
          <a:p>
            <a:pPr marL="457200" indent="-457200">
              <a:buFont typeface="+mj-lt"/>
              <a:buAutoNum type="arabicPeriod"/>
            </a:pPr>
            <a:r>
              <a:rPr lang="fi-FI" sz="2200" dirty="0" smtClean="0"/>
              <a:t>Koulujen toiminnalliset tasa-arvo- ja yhdenvertaisuussuunnitelmat</a:t>
            </a:r>
          </a:p>
          <a:p>
            <a:pPr marL="457200" indent="-457200">
              <a:buFont typeface="+mj-lt"/>
              <a:buAutoNum type="arabicPeriod"/>
            </a:pPr>
            <a:r>
              <a:rPr lang="fi-FI" sz="2200" dirty="0" smtClean="0"/>
              <a:t>Tasa-arvo- </a:t>
            </a:r>
            <a:r>
              <a:rPr lang="fi-FI" sz="2200" dirty="0"/>
              <a:t>ja yhdenvertaisuussuunnittelun painopisteet Lempäälässä</a:t>
            </a:r>
          </a:p>
          <a:p>
            <a:pPr marL="457200" indent="-457200">
              <a:buFont typeface="+mj-lt"/>
              <a:buAutoNum type="arabicPeriod"/>
            </a:pPr>
            <a:r>
              <a:rPr lang="fi-FI" sz="2200" dirty="0" smtClean="0"/>
              <a:t>Suunnitelmasta toiminnaksi</a:t>
            </a:r>
          </a:p>
          <a:p>
            <a:pPr marL="457200" indent="-457200">
              <a:buFont typeface="+mj-lt"/>
              <a:buAutoNum type="arabicPeriod"/>
            </a:pPr>
            <a:r>
              <a:rPr lang="fi-FI" sz="2200" dirty="0" smtClean="0">
                <a:solidFill>
                  <a:srgbClr val="18407E"/>
                </a:solidFill>
              </a:rPr>
              <a:t>Koulujen toiminnallisten suunnitelmien sisältö</a:t>
            </a:r>
            <a:endParaRPr lang="fi-FI" sz="2200" dirty="0" smtClean="0"/>
          </a:p>
          <a:p>
            <a:pPr marL="0" indent="0">
              <a:buNone/>
            </a:pPr>
            <a:endParaRPr lang="fi-FI" dirty="0"/>
          </a:p>
        </p:txBody>
      </p:sp>
      <p:sp>
        <p:nvSpPr>
          <p:cNvPr id="3" name="Title 2"/>
          <p:cNvSpPr>
            <a:spLocks noGrp="1"/>
          </p:cNvSpPr>
          <p:nvPr>
            <p:ph type="title"/>
          </p:nvPr>
        </p:nvSpPr>
        <p:spPr/>
        <p:txBody>
          <a:bodyPr>
            <a:normAutofit/>
          </a:bodyPr>
          <a:lstStyle/>
          <a:p>
            <a:r>
              <a:rPr lang="fi-FI" sz="2400" dirty="0" smtClean="0"/>
              <a:t>SISÄLTÖ</a:t>
            </a:r>
            <a:endParaRPr lang="fi-FI" sz="2400" dirty="0"/>
          </a:p>
        </p:txBody>
      </p:sp>
      <p:sp>
        <p:nvSpPr>
          <p:cNvPr id="9" name="Slide Number Placeholder 8"/>
          <p:cNvSpPr>
            <a:spLocks noGrp="1"/>
          </p:cNvSpPr>
          <p:nvPr>
            <p:ph type="sldNum" sz="quarter" idx="10"/>
          </p:nvPr>
        </p:nvSpPr>
        <p:spPr/>
        <p:txBody>
          <a:bodyPr/>
          <a:lstStyle/>
          <a:p>
            <a:fld id="{51B576CA-ACF8-4C4D-B3DF-AD063FFF96ED}" type="slidenum">
              <a:rPr lang="fi-FI" smtClean="0"/>
              <a:pPr/>
              <a:t>2</a:t>
            </a:fld>
            <a:endParaRPr lang="fi-FI"/>
          </a:p>
        </p:txBody>
      </p:sp>
    </p:spTree>
    <p:extLst>
      <p:ext uri="{BB962C8B-B14F-4D97-AF65-F5344CB8AC3E}">
        <p14:creationId xmlns:p14="http://schemas.microsoft.com/office/powerpoint/2010/main" val="285466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pPr marL="0" indent="0">
              <a:buNone/>
            </a:pPr>
            <a:r>
              <a:rPr lang="fi-FI" dirty="0" smtClean="0"/>
              <a:t>Arviointi tehdään koulun yhteisöllisessä oppilashuoltoryhmässä laajempien kyselyarviontien (vrt. lokakuun 2016 kysely) välillä lukuvuoden toukokuussa sekä suunnitelman päivittämisen yhteydessä lukuvuosisuunnitelmaa laadittaessa. </a:t>
            </a:r>
          </a:p>
          <a:p>
            <a:pPr>
              <a:buFontTx/>
              <a:buChar char="-"/>
            </a:pPr>
            <a:r>
              <a:rPr lang="fi-FI" dirty="0" smtClean="0"/>
              <a:t>Suunnitelman arviointipalaveri </a:t>
            </a:r>
            <a:r>
              <a:rPr lang="fi-FI" dirty="0" smtClean="0"/>
              <a:t>03/2019</a:t>
            </a:r>
            <a:endParaRPr lang="fi-FI" dirty="0" smtClean="0"/>
          </a:p>
          <a:p>
            <a:pPr>
              <a:buFontTx/>
              <a:buChar char="-"/>
            </a:pPr>
            <a:r>
              <a:rPr lang="fi-FI" dirty="0" smtClean="0"/>
              <a:t>Suunnitelman päivittäminen vuosittain </a:t>
            </a:r>
            <a:r>
              <a:rPr lang="fi-FI" dirty="0" err="1" smtClean="0"/>
              <a:t>opspesun</a:t>
            </a:r>
            <a:r>
              <a:rPr lang="fi-FI" dirty="0" smtClean="0"/>
              <a:t> yhteydessä </a:t>
            </a:r>
            <a:r>
              <a:rPr lang="fi-FI" dirty="0" smtClean="0"/>
              <a:t>09/2019</a:t>
            </a:r>
          </a:p>
          <a:p>
            <a:pPr>
              <a:buFontTx/>
              <a:buChar char="-"/>
            </a:pPr>
            <a:r>
              <a:rPr lang="fi-FI" dirty="0" smtClean="0"/>
              <a:t>Oppilaiden arvioinnit tasa-arvotilanteesta keväällä 2019, otos</a:t>
            </a:r>
            <a:endParaRPr lang="fi-FI" dirty="0" smtClean="0"/>
          </a:p>
          <a:p>
            <a:pPr>
              <a:buFontTx/>
              <a:buChar char="-"/>
            </a:pPr>
            <a:r>
              <a:rPr lang="fi-FI" dirty="0" smtClean="0"/>
              <a:t>Koulukokous/vanhempainilta </a:t>
            </a:r>
            <a:r>
              <a:rPr lang="fi-FI" dirty="0" smtClean="0"/>
              <a:t>09/2018-19 </a:t>
            </a:r>
            <a:r>
              <a:rPr lang="fi-FI" dirty="0" smtClean="0"/>
              <a:t>sekä kevätlukukausi </a:t>
            </a:r>
            <a:r>
              <a:rPr lang="fi-FI" dirty="0" smtClean="0"/>
              <a:t>2019-2020</a:t>
            </a:r>
            <a:endParaRPr lang="fi-FI" dirty="0" smtClean="0"/>
          </a:p>
          <a:p>
            <a:pPr>
              <a:buFontTx/>
              <a:buChar char="-"/>
            </a:pPr>
            <a:endParaRPr lang="fi-FI" dirty="0"/>
          </a:p>
        </p:txBody>
      </p:sp>
      <p:sp>
        <p:nvSpPr>
          <p:cNvPr id="3" name="Otsikko 2"/>
          <p:cNvSpPr>
            <a:spLocks noGrp="1"/>
          </p:cNvSpPr>
          <p:nvPr>
            <p:ph type="title"/>
          </p:nvPr>
        </p:nvSpPr>
        <p:spPr/>
        <p:txBody>
          <a:bodyPr>
            <a:noAutofit/>
          </a:bodyPr>
          <a:lstStyle/>
          <a:p>
            <a:r>
              <a:rPr lang="fi-FI" sz="2400" dirty="0" smtClean="0"/>
              <a:t>ARVIOINTI TOIMENPITEIDEN TOTEUTTAMISESTA JA TULOKSISTA</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20</a:t>
            </a:fld>
            <a:endParaRPr lang="fi-FI"/>
          </a:p>
        </p:txBody>
      </p:sp>
    </p:spTree>
    <p:extLst>
      <p:ext uri="{BB962C8B-B14F-4D97-AF65-F5344CB8AC3E}">
        <p14:creationId xmlns:p14="http://schemas.microsoft.com/office/powerpoint/2010/main" val="3869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92500" lnSpcReduction="20000"/>
          </a:bodyPr>
          <a:lstStyle/>
          <a:p>
            <a:r>
              <a:rPr lang="fi-FI" sz="2000" dirty="0"/>
              <a:t>E</a:t>
            </a:r>
            <a:r>
              <a:rPr lang="fi-FI" sz="2000" dirty="0" smtClean="0"/>
              <a:t>rilaisuutta arvostava  ilmapiiri luodaan koulussa arjen työssä kunnioittaen, arvostaen ja auttaen toisia</a:t>
            </a:r>
          </a:p>
          <a:p>
            <a:r>
              <a:rPr lang="fi-FI" sz="2000" dirty="0" smtClean="0"/>
              <a:t>Erilaisuuden hyödyntäminen moninaisuutena toteutuu koulussa huomioiden yksilöiden moninaisuus, mm. erilaiset ikäkaudet, harrastukset, mielipiteet, kansallisuudet, kulttuurit, kielet ja uskonnot</a:t>
            </a:r>
            <a:endParaRPr lang="fi-FI" sz="1600" dirty="0" smtClean="0"/>
          </a:p>
          <a:p>
            <a:pPr marL="457200" lvl="1" indent="0">
              <a:buNone/>
            </a:pPr>
            <a:endParaRPr lang="fi-FI" sz="1600" dirty="0"/>
          </a:p>
          <a:p>
            <a:r>
              <a:rPr lang="fi-FI" sz="2000" dirty="0" smtClean="0"/>
              <a:t>Syrjintää </a:t>
            </a:r>
            <a:r>
              <a:rPr lang="fi-FI" sz="2000" dirty="0"/>
              <a:t>tai häirintää </a:t>
            </a:r>
            <a:r>
              <a:rPr lang="fi-FI" sz="2000" dirty="0" smtClean="0"/>
              <a:t>estävää toimintakulttuuria luovat koulussa</a:t>
            </a:r>
          </a:p>
          <a:p>
            <a:pPr lvl="1"/>
            <a:r>
              <a:rPr lang="fi-FI" sz="1600" dirty="0" smtClean="0"/>
              <a:t>Kaikkien kunnioittaminen koulun arjen tapahtumissa</a:t>
            </a:r>
          </a:p>
          <a:p>
            <a:pPr lvl="1"/>
            <a:r>
              <a:rPr lang="fi-FI" sz="1600" dirty="0" smtClean="0"/>
              <a:t>Kiusaamisen vastainen toiminta koulun arjessa, sekä erilliset toiminnot Sopu, Verso, </a:t>
            </a:r>
            <a:r>
              <a:rPr lang="fi-FI" sz="1600" dirty="0" err="1" smtClean="0"/>
              <a:t>Kake</a:t>
            </a:r>
            <a:endParaRPr lang="fi-FI" sz="1600" dirty="0" smtClean="0"/>
          </a:p>
          <a:p>
            <a:pPr lvl="1"/>
            <a:r>
              <a:rPr lang="fi-FI" sz="1600" dirty="0" smtClean="0"/>
              <a:t>Mm. oppilaskuntatyö, yhteiset tapahtumat ja juhlat edistävät koulun hyvää henkeä ja – toimintakulttuuria johdonmukaisen kiusaamisen vastaisen- ja tasa-arvosuunnitelman noudattamisen lisäksi</a:t>
            </a:r>
          </a:p>
          <a:p>
            <a:pPr marL="457200" lvl="1" indent="0">
              <a:buNone/>
            </a:pPr>
            <a:endParaRPr lang="fi-FI" sz="1600" dirty="0"/>
          </a:p>
          <a:p>
            <a:r>
              <a:rPr lang="fi-FI" sz="2000" dirty="0" smtClean="0"/>
              <a:t>Huomion jakamiseen tasapuolisesti sekä tukea tarvitseville että yleisen tuen piirissä oleville taataan käyttämällä toimintatapoja, jotka huomioivat oppilaiden yksilölliset tarpeet. Yksilöllinen tuki ja opiskelu ei ole </a:t>
            </a:r>
            <a:r>
              <a:rPr lang="fi-FI" sz="2000" dirty="0" err="1" smtClean="0"/>
              <a:t>epätasa</a:t>
            </a:r>
            <a:r>
              <a:rPr lang="fi-FI" sz="2000" dirty="0" smtClean="0"/>
              <a:t>-arvoa, vaan jokaisella tulee olla </a:t>
            </a:r>
            <a:r>
              <a:rPr lang="fi-FI" sz="2100" dirty="0" smtClean="0"/>
              <a:t>mahdollisuus</a:t>
            </a:r>
            <a:r>
              <a:rPr lang="fi-FI" sz="2100" dirty="0"/>
              <a:t> </a:t>
            </a:r>
            <a:r>
              <a:rPr lang="fi-FI" sz="2100" dirty="0" smtClean="0"/>
              <a:t>oppia ja kasvaa omien edellytystensä mukaan </a:t>
            </a:r>
            <a:endParaRPr lang="fi-FI" sz="2100" dirty="0"/>
          </a:p>
          <a:p>
            <a:r>
              <a:rPr lang="fi-FI" sz="2000" dirty="0"/>
              <a:t>T</a:t>
            </a:r>
            <a:r>
              <a:rPr lang="fi-FI" sz="2000" dirty="0" smtClean="0"/>
              <a:t>asa-arvon </a:t>
            </a:r>
            <a:r>
              <a:rPr lang="fi-FI" sz="2000" dirty="0"/>
              <a:t>ja yhdenvertaisuuden edistämisessä </a:t>
            </a:r>
            <a:r>
              <a:rPr lang="fi-FI" sz="2000" dirty="0" smtClean="0"/>
              <a:t>huomioidaan tasapäistämäisen uhka.  </a:t>
            </a:r>
            <a:endParaRPr lang="fi-FI" sz="1600" dirty="0" smtClean="0"/>
          </a:p>
          <a:p>
            <a:pPr marL="457200" lvl="1" indent="0">
              <a:buNone/>
            </a:pPr>
            <a:endParaRPr lang="fi-FI" sz="1600" dirty="0"/>
          </a:p>
          <a:p>
            <a:pPr marL="0" indent="0">
              <a:buNone/>
            </a:pPr>
            <a:endParaRPr lang="fi-FI" dirty="0"/>
          </a:p>
        </p:txBody>
      </p:sp>
      <p:sp>
        <p:nvSpPr>
          <p:cNvPr id="3" name="Otsikko 2"/>
          <p:cNvSpPr>
            <a:spLocks noGrp="1"/>
          </p:cNvSpPr>
          <p:nvPr>
            <p:ph type="title"/>
          </p:nvPr>
        </p:nvSpPr>
        <p:spPr/>
        <p:txBody>
          <a:bodyPr>
            <a:noAutofit/>
          </a:bodyPr>
          <a:lstStyle/>
          <a:p>
            <a:pPr lvl="0"/>
            <a:r>
              <a:rPr lang="fi-FI" sz="2400" dirty="0" smtClean="0"/>
              <a:t>TOIMINTATAPOJEN POHTIMINEN TASA-ARVOKYSELYN POHJALTA NOUSSEIDEN ASIOIDEN TUKEMISEKSI</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21</a:t>
            </a:fld>
            <a:endParaRPr lang="fi-FI"/>
          </a:p>
        </p:txBody>
      </p:sp>
    </p:spTree>
    <p:extLst>
      <p:ext uri="{BB962C8B-B14F-4D97-AF65-F5344CB8AC3E}">
        <p14:creationId xmlns:p14="http://schemas.microsoft.com/office/powerpoint/2010/main" val="27944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pPr marL="0" indent="0">
              <a:buNone/>
            </a:pPr>
            <a:r>
              <a:rPr lang="fi-FI" dirty="0"/>
              <a:t>Arviointi tehdään koulun yhteisöllisessä oppilashuoltoryhmässä laajempien kyselyarviontien (vrt. lokakuun 2016 kysely) välillä lukuvuoden toukokuussa sekä suunnitelman päivittämisen yhteydessä lukuvuosisuunnitelmaa laadittaessa. </a:t>
            </a:r>
          </a:p>
          <a:p>
            <a:pPr>
              <a:buFontTx/>
              <a:buChar char="-"/>
            </a:pPr>
            <a:r>
              <a:rPr lang="fi-FI" dirty="0"/>
              <a:t>Suunnitelman arviointipalaveri </a:t>
            </a:r>
            <a:r>
              <a:rPr lang="fi-FI" dirty="0" smtClean="0"/>
              <a:t>03/2018-2019, henkilökuntakokous</a:t>
            </a:r>
            <a:endParaRPr lang="fi-FI" dirty="0"/>
          </a:p>
          <a:p>
            <a:pPr>
              <a:buFontTx/>
              <a:buChar char="-"/>
            </a:pPr>
            <a:r>
              <a:rPr lang="fi-FI" dirty="0"/>
              <a:t>Suunnitelman päivittäminen </a:t>
            </a:r>
            <a:r>
              <a:rPr lang="fi-FI" dirty="0" smtClean="0"/>
              <a:t>09/2019</a:t>
            </a:r>
            <a:endParaRPr lang="fi-FI" dirty="0"/>
          </a:p>
          <a:p>
            <a:pPr>
              <a:buFontTx/>
              <a:buChar char="-"/>
            </a:pPr>
            <a:r>
              <a:rPr lang="fi-FI" dirty="0"/>
              <a:t>Koulukokous/vanhempainilta </a:t>
            </a:r>
            <a:r>
              <a:rPr lang="fi-FI" dirty="0" smtClean="0"/>
              <a:t>09/2018 </a:t>
            </a:r>
            <a:r>
              <a:rPr lang="fi-FI" dirty="0" smtClean="0"/>
              <a:t>sekä kevät </a:t>
            </a:r>
            <a:r>
              <a:rPr lang="fi-FI" dirty="0" smtClean="0"/>
              <a:t>2019</a:t>
            </a:r>
            <a:endParaRPr lang="fi-FI" dirty="0"/>
          </a:p>
          <a:p>
            <a:endParaRPr lang="fi-FI" dirty="0"/>
          </a:p>
        </p:txBody>
      </p:sp>
      <p:sp>
        <p:nvSpPr>
          <p:cNvPr id="3" name="Otsikko 2"/>
          <p:cNvSpPr>
            <a:spLocks noGrp="1"/>
          </p:cNvSpPr>
          <p:nvPr>
            <p:ph type="title"/>
          </p:nvPr>
        </p:nvSpPr>
        <p:spPr/>
        <p:txBody>
          <a:bodyPr>
            <a:normAutofit/>
          </a:bodyPr>
          <a:lstStyle/>
          <a:p>
            <a:r>
              <a:rPr lang="fi-FI" sz="2400" dirty="0" smtClean="0"/>
              <a:t>TOIMENPITEIDEN TOTEUTUMINEN JA ARVIOINTI</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22</a:t>
            </a:fld>
            <a:endParaRPr lang="fi-FI"/>
          </a:p>
        </p:txBody>
      </p:sp>
    </p:spTree>
    <p:extLst>
      <p:ext uri="{BB962C8B-B14F-4D97-AF65-F5344CB8AC3E}">
        <p14:creationId xmlns:p14="http://schemas.microsoft.com/office/powerpoint/2010/main" val="9559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Suunnitelmasta tiedottaminen:</a:t>
            </a:r>
          </a:p>
          <a:p>
            <a:pPr lvl="1"/>
            <a:r>
              <a:rPr lang="fi-FI" dirty="0" smtClean="0"/>
              <a:t>Sääksjärven koulun tasa-arvo- ja yhdenvertaisuussuunnitelma käsitellään vuosittain koulun lukuvuosisuunnitelman yhteydessä; ensimmäisen kerran elokuussa </a:t>
            </a:r>
            <a:r>
              <a:rPr lang="fi-FI" dirty="0" smtClean="0"/>
              <a:t>2017, päivitetty syksyllä 2018</a:t>
            </a:r>
            <a:endParaRPr lang="fi-FI" dirty="0"/>
          </a:p>
        </p:txBody>
      </p:sp>
      <p:sp>
        <p:nvSpPr>
          <p:cNvPr id="3" name="Otsikko 2"/>
          <p:cNvSpPr>
            <a:spLocks noGrp="1"/>
          </p:cNvSpPr>
          <p:nvPr>
            <p:ph type="title"/>
          </p:nvPr>
        </p:nvSpPr>
        <p:spPr/>
        <p:txBody>
          <a:bodyPr>
            <a:normAutofit/>
          </a:bodyPr>
          <a:lstStyle/>
          <a:p>
            <a:r>
              <a:rPr lang="fi-FI" sz="2400" dirty="0" smtClean="0"/>
              <a:t>TIEDOTTAMINEN</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23</a:t>
            </a:fld>
            <a:endParaRPr lang="fi-FI"/>
          </a:p>
        </p:txBody>
      </p:sp>
    </p:spTree>
    <p:extLst>
      <p:ext uri="{BB962C8B-B14F-4D97-AF65-F5344CB8AC3E}">
        <p14:creationId xmlns:p14="http://schemas.microsoft.com/office/powerpoint/2010/main" val="42446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172331"/>
            <a:ext cx="8351680" cy="2690793"/>
          </a:xfrm>
        </p:spPr>
        <p:txBody>
          <a:bodyPr numCol="1">
            <a:normAutofit fontScale="70000" lnSpcReduction="20000"/>
          </a:bodyPr>
          <a:lstStyle/>
          <a:p>
            <a:pPr>
              <a:spcAft>
                <a:spcPts val="600"/>
              </a:spcAft>
            </a:pPr>
            <a:r>
              <a:rPr lang="fi-FI" dirty="0"/>
              <a:t>Tasa-arvo ja yhdenvertaisuussuunnitelman tehtävänä on sitouttaa oppilaat ja henkilöstö yhdessä edistämään tasa-arvoa ja yhdenvertaisuutta </a:t>
            </a:r>
            <a:r>
              <a:rPr lang="fi-FI" dirty="0" smtClean="0"/>
              <a:t>koulussa</a:t>
            </a:r>
          </a:p>
          <a:p>
            <a:pPr>
              <a:spcAft>
                <a:spcPts val="600"/>
              </a:spcAft>
            </a:pPr>
            <a:r>
              <a:rPr lang="fi-FI" dirty="0" smtClean="0"/>
              <a:t>Suunnitelmalla </a:t>
            </a:r>
            <a:r>
              <a:rPr lang="fi-FI" dirty="0"/>
              <a:t>on tarkoitus tukea ja ohjata kouluja </a:t>
            </a:r>
            <a:r>
              <a:rPr lang="fi-FI" dirty="0" smtClean="0"/>
              <a:t>tasa-arvo- ja yhdenvertaisuustyöhön </a:t>
            </a:r>
            <a:r>
              <a:rPr lang="fi-FI" dirty="0"/>
              <a:t>ja varmistaa järjestelmällisen tasa-arvotyön toteuttaminen </a:t>
            </a:r>
            <a:endParaRPr lang="fi-FI" dirty="0" smtClean="0"/>
          </a:p>
          <a:p>
            <a:pPr>
              <a:spcAft>
                <a:spcPts val="600"/>
              </a:spcAft>
            </a:pPr>
            <a:r>
              <a:rPr lang="fi-FI" dirty="0" smtClean="0"/>
              <a:t>Lähtökohtana toiminnalle on tasa-arvo ja yhdenvertaisuus ja niiden edistäminen kaikissa Lempäälän kunnan </a:t>
            </a:r>
            <a:r>
              <a:rPr lang="fi-FI" dirty="0" err="1" smtClean="0"/>
              <a:t>esi</a:t>
            </a:r>
            <a:r>
              <a:rPr lang="fi-FI" dirty="0" smtClean="0"/>
              <a:t>- ja perusopetuksen kouluissa.</a:t>
            </a:r>
          </a:p>
          <a:p>
            <a:pPr>
              <a:spcAft>
                <a:spcPts val="600"/>
              </a:spcAft>
            </a:pPr>
            <a:r>
              <a:rPr lang="fi-FI" dirty="0" smtClean="0"/>
              <a:t>Suunnitelma perustuu tasa-arvo- ja yhdenvertaisuuslakeihin, jotka velvoittavat suunnitelmien tekemiseen. </a:t>
            </a:r>
          </a:p>
          <a:p>
            <a:pPr lvl="1">
              <a:spcAft>
                <a:spcPts val="600"/>
              </a:spcAft>
            </a:pPr>
            <a:r>
              <a:rPr lang="fi-FI" dirty="0" smtClean="0"/>
              <a:t>Tämän suunnitelman laatimisessa on hyödynnetty koulun toiminnan arviointi 2016 –kyselystä saatuja tuloksia tasa-arvoon ja yhdenvertaisuuteen liittyen. </a:t>
            </a:r>
          </a:p>
          <a:p>
            <a:pPr marL="0" indent="0">
              <a:buNone/>
            </a:pPr>
            <a:endParaRPr lang="fi-FI" b="1" cap="small" dirty="0"/>
          </a:p>
          <a:p>
            <a:pPr marL="0" indent="0">
              <a:buNone/>
            </a:pPr>
            <a:endParaRPr lang="fi-FI" dirty="0" smtClean="0"/>
          </a:p>
        </p:txBody>
      </p:sp>
      <p:sp>
        <p:nvSpPr>
          <p:cNvPr id="3" name="Otsikko 2"/>
          <p:cNvSpPr>
            <a:spLocks noGrp="1"/>
          </p:cNvSpPr>
          <p:nvPr>
            <p:ph type="title"/>
          </p:nvPr>
        </p:nvSpPr>
        <p:spPr/>
        <p:txBody>
          <a:bodyPr>
            <a:normAutofit fontScale="90000"/>
          </a:bodyPr>
          <a:lstStyle/>
          <a:p>
            <a:r>
              <a:rPr lang="fi-FI" cap="small" dirty="0" smtClean="0"/>
              <a:t>tasa-arvo- ja yhdenvertaisuussuunnitelma ja sen tarkoitus</a:t>
            </a:r>
            <a:endParaRPr lang="fi-FI"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3</a:t>
            </a:fld>
            <a:endParaRPr lang="fi-FI"/>
          </a:p>
        </p:txBody>
      </p:sp>
      <p:sp>
        <p:nvSpPr>
          <p:cNvPr id="5" name="Tekstiruutu 4"/>
          <p:cNvSpPr txBox="1"/>
          <p:nvPr/>
        </p:nvSpPr>
        <p:spPr>
          <a:xfrm>
            <a:off x="1087395" y="3863546"/>
            <a:ext cx="3298701" cy="262005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a:spcAft>
                <a:spcPts val="600"/>
              </a:spcAft>
            </a:pPr>
            <a:r>
              <a:rPr lang="fi-FI" sz="1400" dirty="0" smtClean="0"/>
              <a:t>Tasa-arvosuunnitelman </a:t>
            </a:r>
            <a:r>
              <a:rPr lang="fi-FI" sz="1400" dirty="0"/>
              <a:t>laatimisesta säätää laki naisten ja miesten välisestä tasa-arvosta (609/1986) ja koulujen tasa-arvosuunnitelmista määrää lakiin tehty muutos (1329/2014). </a:t>
            </a:r>
            <a:r>
              <a:rPr lang="fi-FI" sz="1400" dirty="0" smtClean="0"/>
              <a:t>Suunnitelma </a:t>
            </a:r>
            <a:r>
              <a:rPr lang="fi-FI" sz="1400" dirty="0"/>
              <a:t>laaditaan joko vuosittaiseksi tai enintään kolmeksi vuodeksi kerralla. Oppilaitoksen tasa-arvosuunnitelman on tarkoitus tukea sukupuolten tasa-arvon edistämistä kaikessa koulun toiminnassa. </a:t>
            </a:r>
          </a:p>
        </p:txBody>
      </p:sp>
      <p:sp>
        <p:nvSpPr>
          <p:cNvPr id="6" name="Tekstiruutu 5"/>
          <p:cNvSpPr txBox="1"/>
          <p:nvPr/>
        </p:nvSpPr>
        <p:spPr>
          <a:xfrm>
            <a:off x="4794421" y="3863546"/>
            <a:ext cx="3298701" cy="262005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wrap="square" rtlCol="0" anchor="ctr" anchorCtr="0">
            <a:normAutofit/>
          </a:bodyPr>
          <a:lstStyle/>
          <a:p>
            <a:pPr>
              <a:spcAft>
                <a:spcPts val="600"/>
              </a:spcAft>
            </a:pPr>
            <a:r>
              <a:rPr lang="fi-FI" sz="1400" dirty="0"/>
              <a:t>Yhdenvertaisuuslain (1325/2014) tarkoitus on turvata yhdenvertainen kohtelu ja estää syrjintä kaikenlaisilla perusteilla. Koulutuksen järjestäjän ja tämän ylläpitämän oppilaitoksen on yhdenvertaisuuslain 6 § mukaan arvioitava yhdenvertaisuuden toteutumista toiminnassaan ja ryhdyttävä tarvittaviin toimenpiteisiin yhdenvertaisuuden toteutumisen edistämiseksi. </a:t>
            </a:r>
          </a:p>
        </p:txBody>
      </p:sp>
    </p:spTree>
    <p:extLst>
      <p:ext uri="{BB962C8B-B14F-4D97-AF65-F5344CB8AC3E}">
        <p14:creationId xmlns:p14="http://schemas.microsoft.com/office/powerpoint/2010/main" val="93134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172332"/>
            <a:ext cx="8351680" cy="5244943"/>
          </a:xfrm>
        </p:spPr>
        <p:txBody>
          <a:bodyPr>
            <a:normAutofit fontScale="70000" lnSpcReduction="20000"/>
          </a:bodyPr>
          <a:lstStyle/>
          <a:p>
            <a:pPr>
              <a:spcAft>
                <a:spcPts val="600"/>
              </a:spcAft>
            </a:pPr>
            <a:r>
              <a:rPr lang="fi-FI" dirty="0" smtClean="0"/>
              <a:t>Tasa-arvotyön lähtökohtana on tarjota jokaiselle kouluympäristö, jossa on yhdenvertaiset mahdollisuudet oppimiseen ja työskentelyyn riippumatta henkilön sukupuolesta, taustasta, iästä,  tai muista henkilöön liittyvistä syistä</a:t>
            </a:r>
          </a:p>
          <a:p>
            <a:pPr>
              <a:spcAft>
                <a:spcPts val="600"/>
              </a:spcAft>
            </a:pPr>
            <a:r>
              <a:rPr lang="fi-FI" dirty="0" smtClean="0"/>
              <a:t>Koulujen </a:t>
            </a:r>
            <a:r>
              <a:rPr lang="fi-FI" dirty="0"/>
              <a:t>tehtävänä on omalla toiminnallaan </a:t>
            </a:r>
            <a:r>
              <a:rPr lang="fi-FI" dirty="0" smtClean="0"/>
              <a:t>edistää kulttuuria, jossa tasa-arvoa tai yhdenvertaisuutta loukkaavaa syrjintää ja häirintää ei hyväksytä</a:t>
            </a:r>
            <a:r>
              <a:rPr lang="fi-FI" dirty="0"/>
              <a:t>. Myöskään naisten ja miesten asettaminen keskenään erilaiseen tai epäedulliseen asemaan ei ole </a:t>
            </a:r>
            <a:r>
              <a:rPr lang="fi-FI" dirty="0" smtClean="0"/>
              <a:t>sallittua</a:t>
            </a:r>
          </a:p>
          <a:p>
            <a:pPr>
              <a:spcAft>
                <a:spcPts val="600"/>
              </a:spcAft>
            </a:pPr>
            <a:endParaRPr lang="fi-FI" dirty="0"/>
          </a:p>
          <a:p>
            <a:pPr>
              <a:spcAft>
                <a:spcPts val="600"/>
              </a:spcAft>
            </a:pPr>
            <a:endParaRPr lang="fi-FI" dirty="0" smtClean="0"/>
          </a:p>
          <a:p>
            <a:pPr>
              <a:spcAft>
                <a:spcPts val="600"/>
              </a:spcAft>
            </a:pPr>
            <a:endParaRPr lang="fi-FI" dirty="0" smtClean="0"/>
          </a:p>
          <a:p>
            <a:pPr>
              <a:spcAft>
                <a:spcPts val="600"/>
              </a:spcAft>
            </a:pPr>
            <a:endParaRPr lang="fi-FI" dirty="0"/>
          </a:p>
          <a:p>
            <a:pPr>
              <a:spcAft>
                <a:spcPts val="600"/>
              </a:spcAft>
            </a:pPr>
            <a:endParaRPr lang="fi-FI" dirty="0" smtClean="0"/>
          </a:p>
          <a:p>
            <a:pPr>
              <a:spcAft>
                <a:spcPts val="600"/>
              </a:spcAft>
            </a:pPr>
            <a:endParaRPr lang="fi-FI" dirty="0" smtClean="0"/>
          </a:p>
          <a:p>
            <a:pPr>
              <a:spcAft>
                <a:spcPts val="600"/>
              </a:spcAft>
            </a:pPr>
            <a:r>
              <a:rPr lang="fi-FI" dirty="0" smtClean="0"/>
              <a:t>Tasa-arvolla tarkoitetaan tässä suunnitelmassa naisten ja miesten välistä tasa-arvoa. </a:t>
            </a:r>
          </a:p>
          <a:p>
            <a:pPr>
              <a:spcAft>
                <a:spcPts val="600"/>
              </a:spcAft>
            </a:pPr>
            <a:r>
              <a:rPr lang="fi-FI" dirty="0" smtClean="0"/>
              <a:t>Yhdenvertaisuudella tarkoitetaan sitä</a:t>
            </a:r>
            <a:r>
              <a:rPr lang="fi-FI" dirty="0"/>
              <a:t>, että kaikki ihmiset ovat samanarvoisia riippumatta heidän sukupuolestaan, iästään, alkuperästään, kansalaisuudestaan, kielestään, </a:t>
            </a:r>
            <a:r>
              <a:rPr lang="fi-FI" dirty="0" smtClean="0"/>
              <a:t>uskonnostaan/vakaumuksestaan</a:t>
            </a:r>
            <a:r>
              <a:rPr lang="fi-FI" dirty="0"/>
              <a:t>, mielipiteestään, poliittisesta tai ammattiyhdistystoiminnastaan, perhesuhteistaan, vammastaan, terveydentilastaan, seksuaalisesta suuntautumisestaan tai muusta henkilöön liittyvästä </a:t>
            </a:r>
            <a:r>
              <a:rPr lang="fi-FI" dirty="0" smtClean="0"/>
              <a:t>syystä</a:t>
            </a:r>
            <a:r>
              <a:rPr lang="fi-FI" dirty="0"/>
              <a:t>.</a:t>
            </a:r>
            <a:endParaRPr lang="fi-FI" dirty="0" smtClean="0"/>
          </a:p>
          <a:p>
            <a:pPr marL="0" indent="0">
              <a:spcAft>
                <a:spcPts val="600"/>
              </a:spcAft>
              <a:buNone/>
            </a:pPr>
            <a:endParaRPr lang="fi-FI" dirty="0"/>
          </a:p>
          <a:p>
            <a:pPr marL="0" indent="0">
              <a:spcAft>
                <a:spcPts val="600"/>
              </a:spcAft>
              <a:buNone/>
            </a:pPr>
            <a:endParaRPr lang="fi-FI" dirty="0" smtClean="0"/>
          </a:p>
          <a:p>
            <a:pPr marL="0" indent="0">
              <a:spcAft>
                <a:spcPts val="600"/>
              </a:spcAft>
              <a:buNone/>
            </a:pPr>
            <a:endParaRPr lang="fi-FI" dirty="0" smtClean="0"/>
          </a:p>
          <a:p>
            <a:pPr marL="0" indent="0">
              <a:spcAft>
                <a:spcPts val="600"/>
              </a:spcAft>
              <a:buNone/>
            </a:pPr>
            <a:endParaRPr lang="fi-FI" dirty="0" smtClean="0"/>
          </a:p>
          <a:p>
            <a:pPr marL="0" indent="0">
              <a:spcAft>
                <a:spcPts val="600"/>
              </a:spcAft>
              <a:buNone/>
            </a:pPr>
            <a:endParaRPr lang="fi-FI" dirty="0" smtClean="0"/>
          </a:p>
          <a:p>
            <a:pPr marL="0" indent="0">
              <a:spcAft>
                <a:spcPts val="600"/>
              </a:spcAft>
              <a:buNone/>
            </a:pPr>
            <a:endParaRPr lang="fi-FI" dirty="0" smtClean="0"/>
          </a:p>
          <a:p>
            <a:pPr marL="0" indent="0">
              <a:spcAft>
                <a:spcPts val="600"/>
              </a:spcAft>
              <a:buNone/>
            </a:pPr>
            <a:endParaRPr lang="fi-FI" dirty="0" smtClean="0"/>
          </a:p>
          <a:p>
            <a:pPr marL="0" indent="0">
              <a:spcAft>
                <a:spcPts val="600"/>
              </a:spcAft>
              <a:buNone/>
            </a:pPr>
            <a:endParaRPr lang="fi-FI" dirty="0" smtClean="0"/>
          </a:p>
          <a:p>
            <a:pPr marL="0" indent="0">
              <a:spcAft>
                <a:spcPts val="600"/>
              </a:spcAft>
              <a:buNone/>
            </a:pPr>
            <a:endParaRPr lang="fi-FI" dirty="0" smtClean="0"/>
          </a:p>
          <a:p>
            <a:pPr marL="0" indent="0" algn="ctr">
              <a:spcAft>
                <a:spcPts val="600"/>
              </a:spcAft>
              <a:buNone/>
            </a:pPr>
            <a:endParaRPr lang="fi-FI" b="1" dirty="0" smtClean="0"/>
          </a:p>
          <a:p>
            <a:pPr marL="0" indent="0">
              <a:spcAft>
                <a:spcPts val="600"/>
              </a:spcAft>
              <a:buNone/>
            </a:pPr>
            <a:endParaRPr lang="fi-FI" b="1" dirty="0" smtClean="0"/>
          </a:p>
          <a:p>
            <a:pPr marL="0" indent="0">
              <a:buNone/>
            </a:pPr>
            <a:endParaRPr lang="fi-FI" dirty="0"/>
          </a:p>
        </p:txBody>
      </p:sp>
      <p:sp>
        <p:nvSpPr>
          <p:cNvPr id="3" name="Otsikko 2"/>
          <p:cNvSpPr>
            <a:spLocks noGrp="1"/>
          </p:cNvSpPr>
          <p:nvPr>
            <p:ph type="title"/>
          </p:nvPr>
        </p:nvSpPr>
        <p:spPr/>
        <p:txBody>
          <a:bodyPr>
            <a:noAutofit/>
          </a:bodyPr>
          <a:lstStyle/>
          <a:p>
            <a:r>
              <a:rPr lang="fi-FI" sz="2400" dirty="0"/>
              <a:t>TASA-ARVOINEN </a:t>
            </a:r>
            <a:r>
              <a:rPr lang="fi-FI" sz="2400" dirty="0" smtClean="0"/>
              <a:t>JA YHDENVERTAINEN KOULU</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4</a:t>
            </a:fld>
            <a:endParaRPr lang="fi-FI"/>
          </a:p>
        </p:txBody>
      </p:sp>
      <p:sp>
        <p:nvSpPr>
          <p:cNvPr id="7" name="Tekstiruutu 6"/>
          <p:cNvSpPr txBox="1"/>
          <p:nvPr/>
        </p:nvSpPr>
        <p:spPr>
          <a:xfrm>
            <a:off x="1391823" y="2807003"/>
            <a:ext cx="2974232" cy="1708907"/>
          </a:xfrm>
          <a:prstGeom prst="rect">
            <a:avLst/>
          </a:prstGeom>
          <a:noFill/>
          <a:ln w="12700">
            <a:solidFill>
              <a:schemeClr val="accent6"/>
            </a:solidFill>
            <a:prstDash val="sysDot"/>
          </a:ln>
        </p:spPr>
        <p:txBody>
          <a:bodyPr wrap="square" rtlCol="0" anchor="ctr" anchorCtr="0">
            <a:normAutofit/>
          </a:bodyPr>
          <a:lstStyle/>
          <a:p>
            <a:pPr algn="ctr"/>
            <a:endParaRPr lang="fi-FI" sz="1500" dirty="0" smtClean="0"/>
          </a:p>
          <a:p>
            <a:pPr algn="ctr"/>
            <a:r>
              <a:rPr lang="fi-FI" sz="1500" dirty="0" smtClean="0"/>
              <a:t>Tasa-arvolaissa </a:t>
            </a:r>
            <a:r>
              <a:rPr lang="fi-FI" sz="1500" dirty="0"/>
              <a:t>mainitut syrjintäperusteet ovat sukupuoli, sukupuoli-identiteetti ja sukupuolen ilmaisu.</a:t>
            </a:r>
          </a:p>
          <a:p>
            <a:endParaRPr lang="fi-FI" dirty="0"/>
          </a:p>
        </p:txBody>
      </p:sp>
      <p:sp>
        <p:nvSpPr>
          <p:cNvPr id="8" name="Tekstiruutu 7"/>
          <p:cNvSpPr txBox="1"/>
          <p:nvPr/>
        </p:nvSpPr>
        <p:spPr>
          <a:xfrm>
            <a:off x="4651956" y="2807003"/>
            <a:ext cx="3007939" cy="1707070"/>
          </a:xfrm>
          <a:prstGeom prst="rect">
            <a:avLst/>
          </a:prstGeom>
          <a:noFill/>
          <a:ln w="12700">
            <a:solidFill>
              <a:schemeClr val="accent6"/>
            </a:solidFill>
            <a:prstDash val="sysDot"/>
          </a:ln>
        </p:spPr>
        <p:txBody>
          <a:bodyPr wrap="square" rtlCol="0" anchor="ctr" anchorCtr="0">
            <a:normAutofit fontScale="85000" lnSpcReduction="20000"/>
          </a:bodyPr>
          <a:lstStyle/>
          <a:p>
            <a:pPr algn="ctr">
              <a:spcAft>
                <a:spcPts val="600"/>
              </a:spcAft>
            </a:pPr>
            <a:endParaRPr lang="fi-FI" dirty="0" smtClean="0"/>
          </a:p>
          <a:p>
            <a:pPr algn="ctr">
              <a:spcAft>
                <a:spcPts val="600"/>
              </a:spcAft>
            </a:pPr>
            <a:r>
              <a:rPr lang="fi-FI" dirty="0" smtClean="0"/>
              <a:t>Yhdenvertaisuuslain </a:t>
            </a:r>
            <a:r>
              <a:rPr lang="fi-FI" dirty="0"/>
              <a:t>mukaiset syrjintäperusteet ovat ikä, alkuperä, kansalaisuus, kieli, uskonto, vakaumus, mielipide, politiikka, ay-toiminta, vammaisuus, seksuaalinen suuntautuminen ja muu henkilöön liittyvä syy. </a:t>
            </a:r>
          </a:p>
          <a:p>
            <a:endParaRPr lang="fi-FI" dirty="0"/>
          </a:p>
        </p:txBody>
      </p:sp>
    </p:spTree>
    <p:extLst>
      <p:ext uri="{BB962C8B-B14F-4D97-AF65-F5344CB8AC3E}">
        <p14:creationId xmlns:p14="http://schemas.microsoft.com/office/powerpoint/2010/main" val="131318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85000" lnSpcReduction="20000"/>
          </a:bodyPr>
          <a:lstStyle/>
          <a:p>
            <a:pPr>
              <a:spcAft>
                <a:spcPts val="600"/>
              </a:spcAft>
            </a:pPr>
            <a:r>
              <a:rPr lang="fi-FI" dirty="0"/>
              <a:t>Tasa-arvoa ja yhdenvertaisuutta edistetään </a:t>
            </a:r>
            <a:r>
              <a:rPr lang="fi-FI" dirty="0" smtClean="0"/>
              <a:t>kouluissa </a:t>
            </a:r>
            <a:r>
              <a:rPr lang="fi-FI" dirty="0"/>
              <a:t>ja opetuksessa lasten ikä ja kehitys huomioon ottaen. </a:t>
            </a:r>
            <a:endParaRPr lang="fi-FI" dirty="0" smtClean="0"/>
          </a:p>
          <a:p>
            <a:pPr>
              <a:spcAft>
                <a:spcPts val="600"/>
              </a:spcAft>
            </a:pPr>
            <a:r>
              <a:rPr lang="fi-FI" dirty="0"/>
              <a:t>Koulujen tasa-arvo- ja yhdenvertaisuustyössä on tärkeää huomioida asennekasvatus sekä tasa-arvoa tukevien ajattelu- ja toimintatapojen vahvistaminen.</a:t>
            </a:r>
            <a:endParaRPr lang="fi-FI" dirty="0" smtClean="0"/>
          </a:p>
          <a:p>
            <a:pPr>
              <a:spcAft>
                <a:spcPts val="600"/>
              </a:spcAft>
            </a:pPr>
            <a:r>
              <a:rPr lang="fi-FI" dirty="0" smtClean="0"/>
              <a:t>Koulujen suorittamissa oppilasvalinnoissa tulee noudattaa tasa-arvoa ja yhdenvertaisuutta edistäviä menettelyitä. Henkilöön liittyvät tekijät eivät saa vaikuttaa koulutukseen pääsemiseen. </a:t>
            </a:r>
          </a:p>
          <a:p>
            <a:pPr>
              <a:spcAft>
                <a:spcPts val="600"/>
              </a:spcAft>
            </a:pPr>
            <a:r>
              <a:rPr lang="fi-FI" dirty="0" smtClean="0"/>
              <a:t>Kouluissa </a:t>
            </a:r>
            <a:r>
              <a:rPr lang="fi-FI" dirty="0"/>
              <a:t>pyritään opetuksessa ja siihen liittyvissä </a:t>
            </a:r>
            <a:r>
              <a:rPr lang="fi-FI" dirty="0" smtClean="0"/>
              <a:t>oppimateriaaleissa </a:t>
            </a:r>
            <a:r>
              <a:rPr lang="fi-FI" dirty="0"/>
              <a:t>huomioimaan </a:t>
            </a:r>
            <a:r>
              <a:rPr lang="fi-FI" dirty="0" smtClean="0"/>
              <a:t>tasa-arvo- ja yhdenvertaisuusnäkökohdat</a:t>
            </a:r>
            <a:r>
              <a:rPr lang="fi-FI" dirty="0"/>
              <a:t>. </a:t>
            </a:r>
            <a:r>
              <a:rPr lang="fi-FI" dirty="0" smtClean="0"/>
              <a:t>Opetuksessa </a:t>
            </a:r>
            <a:r>
              <a:rPr lang="fi-FI" dirty="0"/>
              <a:t>ja ohjauksessa huomioidaan </a:t>
            </a:r>
            <a:r>
              <a:rPr lang="fi-FI" dirty="0" smtClean="0"/>
              <a:t>mm. sukupuolitietoisuus</a:t>
            </a:r>
            <a:r>
              <a:rPr lang="fi-FI" dirty="0"/>
              <a:t>, jonka tavoitteena on lisätä tietoisuutta yhteiskunnassa vallitsevista sukupuoleen liittyvistä asenteista ja odotuksista yhdessä oppilaiden kanssa.</a:t>
            </a:r>
          </a:p>
          <a:p>
            <a:pPr>
              <a:spcAft>
                <a:spcPts val="600"/>
              </a:spcAft>
            </a:pPr>
            <a:r>
              <a:rPr lang="fi-FI" dirty="0" smtClean="0"/>
              <a:t>Oppimiserojen huomioinnissa ja tuen tarjoamisessa toimitaan tasa-arvoa ja yhdenvertaisuutta vaalien huomioiden oppilaan yksilölliset tarpeet. Oppimiserot ja niihin reagoiminen eivät saa heikentää oppilaan tasa-arvoa tai yhdenvertaisuutta suhteessa muihin.</a:t>
            </a:r>
            <a:endParaRPr lang="fi-FI" dirty="0"/>
          </a:p>
        </p:txBody>
      </p:sp>
      <p:sp>
        <p:nvSpPr>
          <p:cNvPr id="3" name="Otsikko 2"/>
          <p:cNvSpPr>
            <a:spLocks noGrp="1"/>
          </p:cNvSpPr>
          <p:nvPr>
            <p:ph type="title"/>
          </p:nvPr>
        </p:nvSpPr>
        <p:spPr/>
        <p:txBody>
          <a:bodyPr>
            <a:noAutofit/>
          </a:bodyPr>
          <a:lstStyle/>
          <a:p>
            <a:r>
              <a:rPr lang="fi-FI" sz="2400" dirty="0" smtClean="0"/>
              <a:t>TASA-ARVON JA YHDENVERTAISUUDEN EDISTÄMINEN</a:t>
            </a:r>
            <a:endParaRPr lang="fi-FI" sz="2400"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5</a:t>
            </a:fld>
            <a:endParaRPr lang="fi-FI"/>
          </a:p>
        </p:txBody>
      </p:sp>
    </p:spTree>
    <p:extLst>
      <p:ext uri="{BB962C8B-B14F-4D97-AF65-F5344CB8AC3E}">
        <p14:creationId xmlns:p14="http://schemas.microsoft.com/office/powerpoint/2010/main" val="385955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pPr>
              <a:spcAft>
                <a:spcPts val="600"/>
              </a:spcAft>
            </a:pPr>
            <a:r>
              <a:rPr lang="fi-FI" sz="2000" dirty="0" smtClean="0"/>
              <a:t>Opintosuoritusten </a:t>
            </a:r>
            <a:r>
              <a:rPr lang="fi-FI" sz="2000" dirty="0"/>
              <a:t>arviointi toteutetaan kunnan </a:t>
            </a:r>
            <a:r>
              <a:rPr lang="fi-FI" sz="2000" dirty="0" smtClean="0"/>
              <a:t>yhteisiin </a:t>
            </a:r>
            <a:r>
              <a:rPr lang="fi-FI" sz="2000" dirty="0"/>
              <a:t>opetussuunnitelman mukaisiin kriteereihin perustuen, jotka ovat valtakunnallisesti hyväksyttyjen arviointiperiaatteiden mukaiset. Arvioinnin perustana ovat tasa-arvo ja yhdenvertaisuus.</a:t>
            </a:r>
          </a:p>
          <a:p>
            <a:pPr>
              <a:spcAft>
                <a:spcPts val="600"/>
              </a:spcAft>
            </a:pPr>
            <a:r>
              <a:rPr lang="fi-FI" sz="2000" dirty="0"/>
              <a:t>Tasa-arvolaki kieltää seksuaalisen ja sukupuoleen perustuvan häirinnän oppilaitoksissa. Sukupuoleen perustuvaan tai seksuaaliseen häirintään tulee kouluissa puuttua välittömästi. Tärkeää on saavuttaa tieto häirinnästä nopeasti luokanopettajan tai –valvojan kautta rehtorille. Kun häirintä  on saatettu oppilaitoksen vastuullisen edustajan tietoon on oppilaitos tai yhteisö tällöin velvollinen ryhtymään toimenpiteisiin häirinnän poistamiseksi.</a:t>
            </a:r>
          </a:p>
          <a:p>
            <a:pPr marL="0" indent="0">
              <a:spcAft>
                <a:spcPts val="600"/>
              </a:spcAft>
              <a:buNone/>
            </a:pPr>
            <a:endParaRPr lang="fi-FI" dirty="0" smtClean="0"/>
          </a:p>
          <a:p>
            <a:pPr marL="0" indent="0">
              <a:spcAft>
                <a:spcPts val="600"/>
              </a:spcAft>
              <a:buNone/>
            </a:pPr>
            <a:endParaRPr lang="fi-FI" dirty="0"/>
          </a:p>
        </p:txBody>
      </p:sp>
      <p:sp>
        <p:nvSpPr>
          <p:cNvPr id="3" name="Otsikko 2"/>
          <p:cNvSpPr>
            <a:spLocks noGrp="1"/>
          </p:cNvSpPr>
          <p:nvPr>
            <p:ph type="title"/>
          </p:nvPr>
        </p:nvSpPr>
        <p:spPr/>
        <p:txBody>
          <a:bodyPr>
            <a:normAutofit/>
          </a:bodyPr>
          <a:lstStyle/>
          <a:p>
            <a:r>
              <a:rPr lang="fi-FI" sz="2400" dirty="0"/>
              <a:t>TASA-ARVON JA YHDENVERTAISUUDEN EDISTÄMINEN</a:t>
            </a:r>
          </a:p>
        </p:txBody>
      </p:sp>
      <p:sp>
        <p:nvSpPr>
          <p:cNvPr id="4" name="Dian numeron paikkamerkki 3"/>
          <p:cNvSpPr>
            <a:spLocks noGrp="1"/>
          </p:cNvSpPr>
          <p:nvPr>
            <p:ph type="sldNum" sz="quarter" idx="10"/>
          </p:nvPr>
        </p:nvSpPr>
        <p:spPr/>
        <p:txBody>
          <a:bodyPr/>
          <a:lstStyle/>
          <a:p>
            <a:fld id="{51B576CA-ACF8-4C4D-B3DF-AD063FFF96ED}" type="slidenum">
              <a:rPr lang="fi-FI" smtClean="0"/>
              <a:pPr/>
              <a:t>6</a:t>
            </a:fld>
            <a:endParaRPr lang="fi-FI"/>
          </a:p>
        </p:txBody>
      </p:sp>
    </p:spTree>
    <p:extLst>
      <p:ext uri="{BB962C8B-B14F-4D97-AF65-F5344CB8AC3E}">
        <p14:creationId xmlns:p14="http://schemas.microsoft.com/office/powerpoint/2010/main" val="417024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92500" lnSpcReduction="10000"/>
          </a:bodyPr>
          <a:lstStyle/>
          <a:p>
            <a:pPr>
              <a:spcAft>
                <a:spcPts val="600"/>
              </a:spcAft>
            </a:pPr>
            <a:r>
              <a:rPr lang="fi-FI" dirty="0"/>
              <a:t>Seuraava kunnallinen tasa-arvokysely oppilaille toteutetaan </a:t>
            </a:r>
            <a:r>
              <a:rPr lang="fi-FI" dirty="0" smtClean="0"/>
              <a:t>2019 ja tasa-arvosuunnitelma </a:t>
            </a:r>
            <a:r>
              <a:rPr lang="fi-FI" dirty="0"/>
              <a:t>laaditaan vuonna 2019. </a:t>
            </a:r>
            <a:endParaRPr lang="fi-FI" dirty="0" smtClean="0"/>
          </a:p>
          <a:p>
            <a:pPr>
              <a:spcAft>
                <a:spcPts val="600"/>
              </a:spcAft>
            </a:pPr>
            <a:r>
              <a:rPr lang="fi-FI" dirty="0" smtClean="0"/>
              <a:t>Kouluissa toteutuvan tasa-arvon ja yhdenvertaisuuden oma arviointi, seuranta ja suunnitelman laadinta ovat yhteisöllisen oppilashuoltoryhmän vastuulla. </a:t>
            </a:r>
          </a:p>
          <a:p>
            <a:pPr>
              <a:spcAft>
                <a:spcPts val="600"/>
              </a:spcAft>
            </a:pPr>
            <a:r>
              <a:rPr lang="fi-FI" dirty="0" smtClean="0"/>
              <a:t>Koulukohtaiset kehittämiskohteet ja toimenpiteet sekä aiempien toimien arviointi kirjataan </a:t>
            </a:r>
            <a:r>
              <a:rPr lang="fi-FI" b="1" dirty="0" smtClean="0"/>
              <a:t>vuosittain</a:t>
            </a:r>
            <a:r>
              <a:rPr lang="fi-FI" dirty="0" smtClean="0"/>
              <a:t> opetussuunnitelmaan perustuvaan suunnitelmaan</a:t>
            </a:r>
            <a:r>
              <a:rPr lang="fi-FI" dirty="0"/>
              <a:t>. </a:t>
            </a:r>
            <a:endParaRPr lang="fi-FI" dirty="0" smtClean="0"/>
          </a:p>
          <a:p>
            <a:r>
              <a:rPr lang="fi-FI" dirty="0" smtClean="0"/>
              <a:t>Arvioinnissa </a:t>
            </a:r>
            <a:r>
              <a:rPr lang="fi-FI" dirty="0"/>
              <a:t>tulee huomioida sovittujen toimenpiteiden ja niiden vaikutusten arviointi. Toimenpiteiden onnistumisen arvioinnissa on hyvä huomioida ainakin:</a:t>
            </a:r>
          </a:p>
          <a:p>
            <a:pPr lvl="1"/>
            <a:r>
              <a:rPr lang="fi-FI" dirty="0"/>
              <a:t>Ovatko toimenpiteet olleet riittävän tehokkaita?</a:t>
            </a:r>
          </a:p>
          <a:p>
            <a:pPr lvl="1"/>
            <a:r>
              <a:rPr lang="fi-FI" dirty="0"/>
              <a:t>Jos tuloksia ei ole saavutettu, mistä tämä johtuu?</a:t>
            </a:r>
          </a:p>
          <a:p>
            <a:pPr lvl="1"/>
            <a:r>
              <a:rPr lang="fi-FI" dirty="0"/>
              <a:t>Arvioinnin perusteella </a:t>
            </a:r>
            <a:r>
              <a:rPr lang="fi-FI" dirty="0" smtClean="0"/>
              <a:t>muodostetaan </a:t>
            </a:r>
            <a:r>
              <a:rPr lang="fi-FI" dirty="0"/>
              <a:t>koulun kehityskohteet ja konkreettiset toimenpiteet tasa-arvon- ja yhdenvertaisuuden </a:t>
            </a:r>
            <a:r>
              <a:rPr lang="fi-FI" dirty="0" smtClean="0"/>
              <a:t>edistämiseksi </a:t>
            </a:r>
          </a:p>
          <a:p>
            <a:endParaRPr lang="fi-FI" dirty="0"/>
          </a:p>
        </p:txBody>
      </p:sp>
      <p:sp>
        <p:nvSpPr>
          <p:cNvPr id="3" name="Otsikko 2"/>
          <p:cNvSpPr>
            <a:spLocks noGrp="1"/>
          </p:cNvSpPr>
          <p:nvPr>
            <p:ph type="title"/>
          </p:nvPr>
        </p:nvSpPr>
        <p:spPr/>
        <p:txBody>
          <a:bodyPr>
            <a:normAutofit/>
          </a:bodyPr>
          <a:lstStyle/>
          <a:p>
            <a:r>
              <a:rPr lang="fi-FI" cap="small" dirty="0"/>
              <a:t>Seuranta ja </a:t>
            </a:r>
            <a:r>
              <a:rPr lang="fi-FI" cap="small" dirty="0" smtClean="0"/>
              <a:t>arviointi</a:t>
            </a:r>
            <a:endParaRPr lang="fi-FI" dirty="0"/>
          </a:p>
        </p:txBody>
      </p:sp>
      <p:sp>
        <p:nvSpPr>
          <p:cNvPr id="4" name="Dian numeron paikkamerkki 3"/>
          <p:cNvSpPr>
            <a:spLocks noGrp="1"/>
          </p:cNvSpPr>
          <p:nvPr>
            <p:ph type="sldNum" sz="quarter" idx="10"/>
          </p:nvPr>
        </p:nvSpPr>
        <p:spPr/>
        <p:txBody>
          <a:bodyPr/>
          <a:lstStyle/>
          <a:p>
            <a:fld id="{51B576CA-ACF8-4C4D-B3DF-AD063FFF96ED}" type="slidenum">
              <a:rPr lang="fi-FI" smtClean="0"/>
              <a:pPr/>
              <a:t>7</a:t>
            </a:fld>
            <a:endParaRPr lang="fi-FI"/>
          </a:p>
        </p:txBody>
      </p:sp>
    </p:spTree>
    <p:extLst>
      <p:ext uri="{BB962C8B-B14F-4D97-AF65-F5344CB8AC3E}">
        <p14:creationId xmlns:p14="http://schemas.microsoft.com/office/powerpoint/2010/main" val="156857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fontScale="90000"/>
          </a:bodyPr>
          <a:lstStyle/>
          <a:p>
            <a:r>
              <a:rPr lang="fi-FI" sz="2400" dirty="0" smtClean="0"/>
              <a:t>KOULUJEN TOIMINNALLISET TASA-ARVO- JA YHDENVERTAISUUSSUUNNITELMAT</a:t>
            </a:r>
            <a:endParaRPr lang="fi-FI" sz="2400" dirty="0"/>
          </a:p>
        </p:txBody>
      </p:sp>
      <p:graphicFrame>
        <p:nvGraphicFramePr>
          <p:cNvPr id="10" name="Sisällön paikkamerkki 9"/>
          <p:cNvGraphicFramePr>
            <a:graphicFrameLocks noGrp="1"/>
          </p:cNvGraphicFramePr>
          <p:nvPr>
            <p:ph sz="half" idx="1"/>
            <p:extLst>
              <p:ext uri="{D42A27DB-BD31-4B8C-83A1-F6EECF244321}">
                <p14:modId xmlns:p14="http://schemas.microsoft.com/office/powerpoint/2010/main" val="2315980769"/>
              </p:ext>
            </p:extLst>
          </p:nvPr>
        </p:nvGraphicFramePr>
        <p:xfrm>
          <a:off x="1974068" y="3638269"/>
          <a:ext cx="3821750" cy="2638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isällön paikkamerkki 10"/>
          <p:cNvSpPr>
            <a:spLocks noGrp="1"/>
          </p:cNvSpPr>
          <p:nvPr>
            <p:ph sz="half" idx="2"/>
          </p:nvPr>
        </p:nvSpPr>
        <p:spPr>
          <a:xfrm>
            <a:off x="500447" y="1169854"/>
            <a:ext cx="8167816" cy="2489594"/>
          </a:xfrm>
          <a:ln>
            <a:noFill/>
          </a:ln>
        </p:spPr>
        <p:txBody>
          <a:bodyPr>
            <a:normAutofit fontScale="70000" lnSpcReduction="20000"/>
          </a:bodyPr>
          <a:lstStyle/>
          <a:p>
            <a:r>
              <a:rPr lang="fi-FI" dirty="0" smtClean="0"/>
              <a:t>Lempäälän kunnan koulut laativat omat tasa-arvo- ja yhdenvertaisuussuunnitelmansa kolmeksi vuodeksi kunnalliseen suunnitelmaan </a:t>
            </a:r>
            <a:r>
              <a:rPr lang="fi-FI" dirty="0"/>
              <a:t>pohjautuen</a:t>
            </a:r>
            <a:r>
              <a:rPr lang="fi-FI" dirty="0" smtClean="0"/>
              <a:t>.</a:t>
            </a:r>
          </a:p>
          <a:p>
            <a:r>
              <a:rPr lang="fi-FI" dirty="0" smtClean="0"/>
              <a:t>Koulujen omien suunnitelmien </a:t>
            </a:r>
            <a:r>
              <a:rPr lang="fi-FI" dirty="0"/>
              <a:t>laatimisesta vastaa </a:t>
            </a:r>
            <a:r>
              <a:rPr lang="fi-FI" b="1" dirty="0"/>
              <a:t>yhteisöllinen oppilashuoltoryhmä</a:t>
            </a:r>
            <a:r>
              <a:rPr lang="fi-FI" dirty="0"/>
              <a:t>. </a:t>
            </a:r>
            <a:endParaRPr lang="fi-FI" dirty="0" smtClean="0"/>
          </a:p>
          <a:p>
            <a:pPr lvl="1"/>
            <a:r>
              <a:rPr lang="fi-FI" dirty="0" smtClean="0"/>
              <a:t>Työryhmään tulee kuulua kyseisen koulun henkilöstön sekä oppilaiden edustus. Lisäksi on työryhmään on hyvä kuulua sekä miehiä että naisia ja oppilaita eri ikäluokilta. </a:t>
            </a:r>
          </a:p>
          <a:p>
            <a:r>
              <a:rPr lang="fi-FI" dirty="0" smtClean="0"/>
              <a:t>Suunnitelman laadinnassa hyödynnetään </a:t>
            </a:r>
            <a:r>
              <a:rPr lang="fi-FI" dirty="0"/>
              <a:t>Koulun toiminnan arviointi –kyselyn kautta </a:t>
            </a:r>
            <a:r>
              <a:rPr lang="fi-FI" dirty="0" smtClean="0"/>
              <a:t>saatuja koulukohtaisia tuloksia tasa-arvotilanteesta. </a:t>
            </a:r>
          </a:p>
          <a:p>
            <a:r>
              <a:rPr lang="fi-FI" dirty="0" smtClean="0"/>
              <a:t>Seuranta ja arviointi toteutetaan vuosittain opetussuunnitelmaan perustuvassa suunnitelmassa.</a:t>
            </a:r>
          </a:p>
        </p:txBody>
      </p:sp>
      <p:sp>
        <p:nvSpPr>
          <p:cNvPr id="4" name="Dian numeron paikkamerkki 3"/>
          <p:cNvSpPr>
            <a:spLocks noGrp="1"/>
          </p:cNvSpPr>
          <p:nvPr>
            <p:ph type="sldNum" sz="quarter" idx="10"/>
          </p:nvPr>
        </p:nvSpPr>
        <p:spPr/>
        <p:txBody>
          <a:bodyPr/>
          <a:lstStyle/>
          <a:p>
            <a:fld id="{51B576CA-ACF8-4C4D-B3DF-AD063FFF96ED}" type="slidenum">
              <a:rPr lang="fi-FI" smtClean="0"/>
              <a:pPr/>
              <a:t>8</a:t>
            </a:fld>
            <a:endParaRPr lang="fi-FI"/>
          </a:p>
        </p:txBody>
      </p:sp>
      <p:sp>
        <p:nvSpPr>
          <p:cNvPr id="14" name="Suorakulmio 13"/>
          <p:cNvSpPr/>
          <p:nvPr/>
        </p:nvSpPr>
        <p:spPr>
          <a:xfrm>
            <a:off x="6680468" y="4631854"/>
            <a:ext cx="1252153" cy="676561"/>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i-FI"/>
          </a:p>
        </p:txBody>
      </p:sp>
      <p:cxnSp>
        <p:nvCxnSpPr>
          <p:cNvPr id="20" name="Kaareva yhdysviiva 19"/>
          <p:cNvCxnSpPr>
            <a:stCxn id="14" idx="2"/>
          </p:cNvCxnSpPr>
          <p:nvPr/>
        </p:nvCxnSpPr>
        <p:spPr>
          <a:xfrm rot="5400000">
            <a:off x="6146258" y="4557444"/>
            <a:ext cx="409317" cy="1911258"/>
          </a:xfrm>
          <a:prstGeom prst="curvedConnector2">
            <a:avLst/>
          </a:prstGeom>
          <a:ln>
            <a:tailEnd type="triangle"/>
          </a:ln>
        </p:spPr>
        <p:style>
          <a:lnRef idx="2">
            <a:schemeClr val="accent4"/>
          </a:lnRef>
          <a:fillRef idx="0">
            <a:schemeClr val="accent4"/>
          </a:fillRef>
          <a:effectRef idx="1">
            <a:schemeClr val="accent4"/>
          </a:effectRef>
          <a:fontRef idx="minor">
            <a:schemeClr val="tx1"/>
          </a:fontRef>
        </p:style>
      </p:cxnSp>
      <p:sp>
        <p:nvSpPr>
          <p:cNvPr id="22" name="Tekstiruutu 21"/>
          <p:cNvSpPr txBox="1"/>
          <p:nvPr/>
        </p:nvSpPr>
        <p:spPr>
          <a:xfrm>
            <a:off x="6680468" y="4762978"/>
            <a:ext cx="1738184" cy="400110"/>
          </a:xfrm>
          <a:prstGeom prst="rect">
            <a:avLst/>
          </a:prstGeom>
          <a:noFill/>
        </p:spPr>
        <p:txBody>
          <a:bodyPr wrap="square" rtlCol="0">
            <a:spAutoFit/>
          </a:bodyPr>
          <a:lstStyle/>
          <a:p>
            <a:r>
              <a:rPr lang="fi-FI" sz="1000" dirty="0" smtClean="0"/>
              <a:t>yhteisöllinen oppilashuoltoryhmä</a:t>
            </a:r>
          </a:p>
        </p:txBody>
      </p:sp>
      <p:sp>
        <p:nvSpPr>
          <p:cNvPr id="25" name="Suorakulmio 24"/>
          <p:cNvSpPr/>
          <p:nvPr/>
        </p:nvSpPr>
        <p:spPr>
          <a:xfrm>
            <a:off x="500108" y="4433103"/>
            <a:ext cx="1223757" cy="65974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i-FI"/>
          </a:p>
        </p:txBody>
      </p:sp>
      <p:sp>
        <p:nvSpPr>
          <p:cNvPr id="26" name="Tekstiruutu 25"/>
          <p:cNvSpPr txBox="1"/>
          <p:nvPr/>
        </p:nvSpPr>
        <p:spPr>
          <a:xfrm>
            <a:off x="500108" y="4625378"/>
            <a:ext cx="1738183" cy="246221"/>
          </a:xfrm>
          <a:prstGeom prst="rect">
            <a:avLst/>
          </a:prstGeom>
          <a:noFill/>
        </p:spPr>
        <p:txBody>
          <a:bodyPr wrap="square" rtlCol="0">
            <a:spAutoFit/>
          </a:bodyPr>
          <a:lstStyle/>
          <a:p>
            <a:r>
              <a:rPr lang="fi-FI" sz="1000" dirty="0" smtClean="0"/>
              <a:t>opetuksen järjestäjä</a:t>
            </a:r>
            <a:endParaRPr lang="fi-FI" sz="1000" dirty="0"/>
          </a:p>
        </p:txBody>
      </p:sp>
      <p:cxnSp>
        <p:nvCxnSpPr>
          <p:cNvPr id="29" name="Kaareva yhdysviiva 28"/>
          <p:cNvCxnSpPr>
            <a:stCxn id="25" idx="2"/>
          </p:cNvCxnSpPr>
          <p:nvPr/>
        </p:nvCxnSpPr>
        <p:spPr>
          <a:xfrm rot="16200000" flipH="1">
            <a:off x="1294938" y="4909901"/>
            <a:ext cx="646953" cy="1012854"/>
          </a:xfrm>
          <a:prstGeom prst="curvedConnector2">
            <a:avLst/>
          </a:prstGeom>
          <a:ln>
            <a:tailEnd type="triangle"/>
          </a:ln>
        </p:spPr>
        <p:style>
          <a:lnRef idx="2">
            <a:schemeClr val="accent4"/>
          </a:lnRef>
          <a:fillRef idx="0">
            <a:schemeClr val="accent4"/>
          </a:fillRef>
          <a:effectRef idx="1">
            <a:schemeClr val="accent4"/>
          </a:effectRef>
          <a:fontRef idx="minor">
            <a:schemeClr val="tx1"/>
          </a:fontRef>
        </p:style>
      </p:cxnSp>
      <p:sp>
        <p:nvSpPr>
          <p:cNvPr id="48" name="Tekstiruutu 47"/>
          <p:cNvSpPr txBox="1"/>
          <p:nvPr/>
        </p:nvSpPr>
        <p:spPr>
          <a:xfrm>
            <a:off x="2766558" y="3220602"/>
            <a:ext cx="859443" cy="246221"/>
          </a:xfrm>
          <a:prstGeom prst="rect">
            <a:avLst/>
          </a:prstGeom>
          <a:noFill/>
        </p:spPr>
        <p:txBody>
          <a:bodyPr wrap="square" rtlCol="0">
            <a:spAutoFit/>
          </a:bodyPr>
          <a:lstStyle/>
          <a:p>
            <a:pPr algn="ctr"/>
            <a:r>
              <a:rPr lang="fi-FI" sz="1000" dirty="0" smtClean="0"/>
              <a:t>tasa-arvolaki</a:t>
            </a:r>
            <a:endParaRPr lang="fi-FI" sz="1000" dirty="0"/>
          </a:p>
        </p:txBody>
      </p:sp>
      <p:sp>
        <p:nvSpPr>
          <p:cNvPr id="49" name="Tekstiruutu 48"/>
          <p:cNvSpPr txBox="1"/>
          <p:nvPr/>
        </p:nvSpPr>
        <p:spPr>
          <a:xfrm>
            <a:off x="3952806" y="3220602"/>
            <a:ext cx="1263097" cy="246221"/>
          </a:xfrm>
          <a:prstGeom prst="rect">
            <a:avLst/>
          </a:prstGeom>
          <a:noFill/>
          <a:ln>
            <a:noFill/>
          </a:ln>
        </p:spPr>
        <p:txBody>
          <a:bodyPr wrap="square" rtlCol="0">
            <a:spAutoFit/>
          </a:bodyPr>
          <a:lstStyle/>
          <a:p>
            <a:pPr algn="ctr"/>
            <a:r>
              <a:rPr lang="fi-FI" sz="1000" dirty="0" smtClean="0"/>
              <a:t>yhdenvertaisuuslaki</a:t>
            </a:r>
            <a:endParaRPr lang="fi-FI" sz="1000" dirty="0"/>
          </a:p>
        </p:txBody>
      </p:sp>
      <p:cxnSp>
        <p:nvCxnSpPr>
          <p:cNvPr id="51" name="Suora nuoliyhdysviiva 50"/>
          <p:cNvCxnSpPr/>
          <p:nvPr/>
        </p:nvCxnSpPr>
        <p:spPr>
          <a:xfrm>
            <a:off x="3196279" y="3466823"/>
            <a:ext cx="0" cy="287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uora nuoliyhdysviiva 53"/>
          <p:cNvCxnSpPr/>
          <p:nvPr/>
        </p:nvCxnSpPr>
        <p:spPr>
          <a:xfrm>
            <a:off x="4571995" y="3466823"/>
            <a:ext cx="0" cy="287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uora nuoliyhdysviiva 4"/>
          <p:cNvCxnSpPr/>
          <p:nvPr/>
        </p:nvCxnSpPr>
        <p:spPr>
          <a:xfrm flipV="1">
            <a:off x="5372129" y="3448557"/>
            <a:ext cx="1701558" cy="142304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5" name="Suorakulmio 14"/>
          <p:cNvSpPr/>
          <p:nvPr/>
        </p:nvSpPr>
        <p:spPr>
          <a:xfrm rot="19175107">
            <a:off x="5142097" y="3673875"/>
            <a:ext cx="1818650" cy="451127"/>
          </a:xfrm>
          <a:prstGeom prst="rect">
            <a:avLst/>
          </a:prstGeom>
        </p:spPr>
        <p:style>
          <a:lnRef idx="1">
            <a:schemeClr val="accent4"/>
          </a:lnRef>
          <a:fillRef idx="3">
            <a:schemeClr val="accent4"/>
          </a:fillRef>
          <a:effectRef idx="2">
            <a:schemeClr val="accent4"/>
          </a:effectRef>
          <a:fontRef idx="minor">
            <a:schemeClr val="lt1"/>
          </a:fontRef>
        </p:style>
        <p:txBody>
          <a:bodyPr rtlCol="0" anchor="ctr">
            <a:normAutofit fontScale="47500" lnSpcReduction="20000"/>
          </a:bodyPr>
          <a:lstStyle/>
          <a:p>
            <a:pPr algn="ctr"/>
            <a:r>
              <a:rPr lang="fi-FI" dirty="0">
                <a:solidFill>
                  <a:schemeClr val="accent1"/>
                </a:solidFill>
              </a:rPr>
              <a:t>Rehtori </a:t>
            </a:r>
            <a:r>
              <a:rPr lang="fi-FI" dirty="0" smtClean="0">
                <a:solidFill>
                  <a:schemeClr val="accent1"/>
                </a:solidFill>
              </a:rPr>
              <a:t>huolehtii, että suunnitelmasta tiedotetaan kaikille</a:t>
            </a:r>
            <a:endParaRPr lang="fi-FI" dirty="0"/>
          </a:p>
        </p:txBody>
      </p:sp>
    </p:spTree>
    <p:extLst>
      <p:ext uri="{BB962C8B-B14F-4D97-AF65-F5344CB8AC3E}">
        <p14:creationId xmlns:p14="http://schemas.microsoft.com/office/powerpoint/2010/main" val="232399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p:cNvSpPr>
            <a:spLocks noGrp="1"/>
          </p:cNvSpPr>
          <p:nvPr>
            <p:ph idx="1"/>
          </p:nvPr>
        </p:nvSpPr>
        <p:spPr>
          <a:xfrm>
            <a:off x="457200" y="1172332"/>
            <a:ext cx="8351680" cy="5472267"/>
          </a:xfrm>
        </p:spPr>
        <p:txBody>
          <a:bodyPr>
            <a:normAutofit/>
          </a:bodyPr>
          <a:lstStyle/>
          <a:p>
            <a:pPr>
              <a:lnSpc>
                <a:spcPct val="90000"/>
              </a:lnSpc>
            </a:pPr>
            <a:r>
              <a:rPr lang="fi-FI" sz="2200" dirty="0"/>
              <a:t>Kunnallisesti koulujen tasa-arvotilannetta on selvitetty Koulun toiminnan arviointi 2016 –kyselyllä</a:t>
            </a:r>
          </a:p>
          <a:p>
            <a:pPr>
              <a:lnSpc>
                <a:spcPct val="90000"/>
              </a:lnSpc>
            </a:pPr>
            <a:r>
              <a:rPr lang="fi-FI" sz="2200" dirty="0"/>
              <a:t>Tasa-arvokysymysten avulla kartoitettiin oppilaiden, henkilöstön ja vanhempien näkemyksiä tasa-arvon toteutumisesta kouluissa sekä siitä millainen tasa-arvoinen koulu heidän mielestään olisi. </a:t>
            </a:r>
          </a:p>
          <a:p>
            <a:pPr marL="742950" lvl="2" indent="-342900">
              <a:lnSpc>
                <a:spcPct val="90000"/>
              </a:lnSpc>
            </a:pPr>
            <a:r>
              <a:rPr lang="fi-FI" dirty="0"/>
              <a:t>Jokainen koulu on saanut </a:t>
            </a:r>
            <a:r>
              <a:rPr lang="fi-FI" dirty="0" smtClean="0"/>
              <a:t>kyselyn tulokset koulukohtaiset tulokset</a:t>
            </a:r>
            <a:endParaRPr lang="fi-FI" dirty="0"/>
          </a:p>
          <a:p>
            <a:pPr marL="342900" lvl="1" indent="-342900">
              <a:lnSpc>
                <a:spcPct val="90000"/>
              </a:lnSpc>
            </a:pPr>
            <a:r>
              <a:rPr lang="fi-FI" sz="2200" dirty="0"/>
              <a:t>Vastaajien näkemyksissä tasa-arvoisemmasta koulusta korostuu tasavertaisten lähtökohtien tarjoaminen jokaiselle taustasta, sukupuolesta, kansalaisuudesta, perhetilanteesta ym. riippumatta </a:t>
            </a:r>
          </a:p>
          <a:p>
            <a:pPr marL="742950" lvl="2" indent="-342900">
              <a:lnSpc>
                <a:spcPct val="90000"/>
              </a:lnSpc>
            </a:pPr>
            <a:r>
              <a:rPr lang="fi-FI" dirty="0"/>
              <a:t>jokaisen kohtelu ja huomiointi yksilönä</a:t>
            </a:r>
          </a:p>
          <a:p>
            <a:pPr marL="742950" lvl="2" indent="-342900">
              <a:lnSpc>
                <a:spcPct val="90000"/>
              </a:lnSpc>
            </a:pPr>
            <a:r>
              <a:rPr lang="fi-FI" dirty="0"/>
              <a:t>kunnioitetaan toisia ja erilaisuutta, ei kiusata</a:t>
            </a:r>
          </a:p>
          <a:p>
            <a:pPr marL="742950" lvl="2" indent="-342900">
              <a:lnSpc>
                <a:spcPct val="90000"/>
              </a:lnSpc>
            </a:pPr>
            <a:r>
              <a:rPr lang="fi-FI" dirty="0"/>
              <a:t>muiden oppilaiden huomiointi tukea tarvitsevien rinnalla</a:t>
            </a:r>
          </a:p>
          <a:p>
            <a:pPr marL="742950" lvl="2" indent="-342900">
              <a:lnSpc>
                <a:spcPct val="90000"/>
              </a:lnSpc>
            </a:pPr>
            <a:r>
              <a:rPr lang="fi-FI" dirty="0"/>
              <a:t>tasa-arvo ei tarkoita tasapäistämistä</a:t>
            </a:r>
          </a:p>
          <a:p>
            <a:endParaRPr lang="fi-FI" dirty="0"/>
          </a:p>
        </p:txBody>
      </p:sp>
      <p:sp>
        <p:nvSpPr>
          <p:cNvPr id="6" name="Otsikko 5"/>
          <p:cNvSpPr>
            <a:spLocks noGrp="1"/>
          </p:cNvSpPr>
          <p:nvPr>
            <p:ph type="title"/>
          </p:nvPr>
        </p:nvSpPr>
        <p:spPr/>
        <p:txBody>
          <a:bodyPr>
            <a:noAutofit/>
          </a:bodyPr>
          <a:lstStyle/>
          <a:p>
            <a:r>
              <a:rPr lang="fi-FI" sz="2400" dirty="0"/>
              <a:t>TASA-ARVO JA YHDENVERTAISUUSSUUNNITELUN PAINOPISTEET LEMPÄÄLÄSSÄ</a:t>
            </a:r>
          </a:p>
        </p:txBody>
      </p:sp>
      <p:sp>
        <p:nvSpPr>
          <p:cNvPr id="5" name="Dian numeron paikkamerkki 4"/>
          <p:cNvSpPr>
            <a:spLocks noGrp="1"/>
          </p:cNvSpPr>
          <p:nvPr>
            <p:ph type="sldNum" sz="quarter" idx="10"/>
          </p:nvPr>
        </p:nvSpPr>
        <p:spPr/>
        <p:txBody>
          <a:bodyPr/>
          <a:lstStyle/>
          <a:p>
            <a:fld id="{51B576CA-ACF8-4C4D-B3DF-AD063FFF96ED}" type="slidenum">
              <a:rPr lang="fi-FI" smtClean="0"/>
              <a:t>9</a:t>
            </a:fld>
            <a:endParaRPr lang="fi-FI"/>
          </a:p>
        </p:txBody>
      </p:sp>
    </p:spTree>
    <p:extLst>
      <p:ext uri="{BB962C8B-B14F-4D97-AF65-F5344CB8AC3E}">
        <p14:creationId xmlns:p14="http://schemas.microsoft.com/office/powerpoint/2010/main" val="72071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Lempäälä150">
  <a:themeElements>
    <a:clrScheme name="Lempäälä_colors_2016">
      <a:dk1>
        <a:srgbClr val="18407E"/>
      </a:dk1>
      <a:lt1>
        <a:srgbClr val="FFFFFF"/>
      </a:lt1>
      <a:dk2>
        <a:srgbClr val="009139"/>
      </a:dk2>
      <a:lt2>
        <a:srgbClr val="FFFFFE"/>
      </a:lt2>
      <a:accent1>
        <a:srgbClr val="18407E"/>
      </a:accent1>
      <a:accent2>
        <a:srgbClr val="009338"/>
      </a:accent2>
      <a:accent3>
        <a:srgbClr val="AADCDC"/>
      </a:accent3>
      <a:accent4>
        <a:srgbClr val="F9DC29"/>
      </a:accent4>
      <a:accent5>
        <a:srgbClr val="69B2C3"/>
      </a:accent5>
      <a:accent6>
        <a:srgbClr val="B4CA34"/>
      </a:accent6>
      <a:hlink>
        <a:srgbClr val="009338"/>
      </a:hlink>
      <a:folHlink>
        <a:srgbClr val="69B2C3"/>
      </a:folHlink>
    </a:clrScheme>
    <a:fontScheme name="Lempäälä_fonts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mpäälä150" id="{80F3F183-3800-4533-97AB-185F7642461C}" vid="{343A9757-B264-4491-9151-D274EFEB355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2380F2AC8CD994F9C19A90D40DC06B1" ma:contentTypeVersion="" ma:contentTypeDescription="Luo uusi asiakirja." ma:contentTypeScope="" ma:versionID="71a9dfc196b1903c081a942dde115050">
  <xsd:schema xmlns:xsd="http://www.w3.org/2001/XMLSchema" xmlns:xs="http://www.w3.org/2001/XMLSchema" xmlns:p="http://schemas.microsoft.com/office/2006/metadata/properties" targetNamespace="http://schemas.microsoft.com/office/2006/metadata/properties" ma:root="true" ma:fieldsID="1be459aaba47b8c1bd4366c5125c2b5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150DE-E04D-4397-A262-E0D4B76D3C81}">
  <ds:schemaRefs>
    <ds:schemaRef ds:uri="http://schemas.microsoft.com/office/2006/metadata/properties"/>
    <ds:schemaRef ds:uri="http://www.w3.org/XML/1998/namespace"/>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C627AC1F-2960-4352-B3FB-23D36B6AC062}">
  <ds:schemaRefs>
    <ds:schemaRef ds:uri="http://schemas.microsoft.com/sharepoint/v3/contenttype/forms"/>
  </ds:schemaRefs>
</ds:datastoreItem>
</file>

<file path=customXml/itemProps3.xml><?xml version="1.0" encoding="utf-8"?>
<ds:datastoreItem xmlns:ds="http://schemas.openxmlformats.org/officeDocument/2006/customXml" ds:itemID="{3B176276-118C-46CB-8018-BCA7E3876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Lempäälä150</Template>
  <TotalTime>3070</TotalTime>
  <Words>1788</Words>
  <Application>Microsoft Office PowerPoint</Application>
  <PresentationFormat>Näytössä katseltava diaesitys (4:3)</PresentationFormat>
  <Paragraphs>224</Paragraphs>
  <Slides>23</Slides>
  <Notes>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23</vt:i4>
      </vt:variant>
    </vt:vector>
  </HeadingPairs>
  <TitlesOfParts>
    <vt:vector size="27" baseType="lpstr">
      <vt:lpstr>Arial</vt:lpstr>
      <vt:lpstr>Calibri</vt:lpstr>
      <vt:lpstr>Wingdings</vt:lpstr>
      <vt:lpstr>Lempäälä150</vt:lpstr>
      <vt:lpstr>Lempäälän kunnan esi- ja perusopetuksen tasa-arvo- ja yhdenvertaisuussuunnitelma</vt:lpstr>
      <vt:lpstr>SISÄLTÖ</vt:lpstr>
      <vt:lpstr>tasa-arvo- ja yhdenvertaisuussuunnitelma ja sen tarkoitus</vt:lpstr>
      <vt:lpstr>TASA-ARVOINEN JA YHDENVERTAINEN KOULU</vt:lpstr>
      <vt:lpstr>TASA-ARVON JA YHDENVERTAISUUDEN EDISTÄMINEN</vt:lpstr>
      <vt:lpstr>TASA-ARVON JA YHDENVERTAISUUDEN EDISTÄMINEN</vt:lpstr>
      <vt:lpstr>Seuranta ja arviointi</vt:lpstr>
      <vt:lpstr>KOULUJEN TOIMINNALLISET TASA-ARVO- JA YHDENVERTAISUUSSUUNNITELMAT</vt:lpstr>
      <vt:lpstr>TASA-ARVO JA YHDENVERTAISUUSSUUNNITELUN PAINOPISTEET LEMPÄÄLÄSSÄ</vt:lpstr>
      <vt:lpstr>TASA-ARVO JA YHDENVERTAISUUSSUUNNITELUN PAINOPISTEET LEMPÄÄLÄSSÄ</vt:lpstr>
      <vt:lpstr>SUUNNITELMASTA TOIMINNAKSI</vt:lpstr>
      <vt:lpstr>KOULUJEN TOIMINNALLISTEN SUUNNITELMIEN TULEE SISÄLTÄÄ AINAKIN: </vt:lpstr>
      <vt:lpstr>SÄÄKSJÄRVEN KOULUN TOIMINNALLINEN  TASA-ARVO- JA YHDENVERTAISUUSSUUNNITELMA</vt:lpstr>
      <vt:lpstr>KOULUN TOIMINNALLINEN TASA-ARVO- JA YHDENVERTAISUUSSUUNNITELMA</vt:lpstr>
      <vt:lpstr>Sääksjärven koulu yhteisöllisen oppilashuoltoryhmän tavoitteet tasa-arvotyössä keväällä 2018</vt:lpstr>
      <vt:lpstr>SELVITYS OPPILAITOKSEN TASA-ARVOTILANTEESTA</vt:lpstr>
      <vt:lpstr>Tasa-arvoisuus Sääksjärven koulussa</vt:lpstr>
      <vt:lpstr>TARVITTAVAT TOIMENPITEET TASA-ARVON EDISTÄMISEKSI</vt:lpstr>
      <vt:lpstr>TARVITTAVAT TOIMENPITEET YHDENVERTAISUUDEN EDISTÄMISEKSI</vt:lpstr>
      <vt:lpstr>ARVIOINTI TOIMENPITEIDEN TOTEUTTAMISESTA JA TULOKSISTA</vt:lpstr>
      <vt:lpstr>TOIMINTATAPOJEN POHTIMINEN TASA-ARVOKYSELYN POHJALTA NOUSSEIDEN ASIOIDEN TUKEMISEKSI</vt:lpstr>
      <vt:lpstr>TOIMENPITEIDEN TOTEUTUMINEN JA ARVIOINTI</vt:lpstr>
      <vt:lpstr>TIEDOTTAMINEN</vt:lpstr>
    </vt:vector>
  </TitlesOfParts>
  <Company>Seutu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Lempäälän kunnan perusopetuksen  tasa-arvosuunnitelma</dc:title>
  <dc:creator>Koivisto Juulia</dc:creator>
  <cp:lastModifiedBy>Hakuni-Luoma Anna-Maija</cp:lastModifiedBy>
  <cp:revision>214</cp:revision>
  <cp:lastPrinted>2017-02-27T10:56:09Z</cp:lastPrinted>
  <dcterms:created xsi:type="dcterms:W3CDTF">2016-10-24T06:38:11Z</dcterms:created>
  <dcterms:modified xsi:type="dcterms:W3CDTF">2018-09-28T11:26:09Z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-130955519</vt:i4>
  </property>
  <property fmtid="{D5CDD505-2E9C-101B-9397-08002B2CF9AE}" pid="3" name="_NewReviewCycle">
    <vt:lpwstr/>
  </property>
  <property fmtid="{D5CDD505-2E9C-101B-9397-08002B2CF9AE}" pid="4" name="_EmailSubject">
    <vt:lpwstr>Sääksjärven koulun lukuvuosisuunnitelma 2018-2019</vt:lpwstr>
  </property>
  <property fmtid="{D5CDD505-2E9C-101B-9397-08002B2CF9AE}" pid="5" name="_AuthorEmail">
    <vt:lpwstr>Anna-Maija.Hakuni-Luoma@lempaala.fi</vt:lpwstr>
  </property>
  <property fmtid="{D5CDD505-2E9C-101B-9397-08002B2CF9AE}" pid="6" name="_AuthorEmailDisplayName">
    <vt:lpwstr>Hakuni-Luoma Anna-Maija</vt:lpwstr>
  </property>
  <property fmtid="{D5CDD505-2E9C-101B-9397-08002B2CF9AE}" pid="7" name="ContentTypeId">
    <vt:lpwstr>0x01010012380F2AC8CD994F9C19A90D40DC06B1</vt:lpwstr>
  </property>
  <property fmtid="{D5CDD505-2E9C-101B-9397-08002B2CF9AE}" pid="8" name="_PreviousAdHocReviewCycleID">
    <vt:i4>-1282122118</vt:i4>
  </property>
</Properties>
</file>